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58" r:id="rId3"/>
    <p:sldId id="305" r:id="rId4"/>
    <p:sldId id="337" r:id="rId5"/>
    <p:sldId id="282" r:id="rId6"/>
    <p:sldId id="306" r:id="rId7"/>
    <p:sldId id="307" r:id="rId8"/>
    <p:sldId id="315" r:id="rId9"/>
    <p:sldId id="308" r:id="rId10"/>
    <p:sldId id="309" r:id="rId11"/>
    <p:sldId id="310" r:id="rId12"/>
    <p:sldId id="311" r:id="rId13"/>
    <p:sldId id="257" r:id="rId14"/>
    <p:sldId id="312" r:id="rId15"/>
    <p:sldId id="313" r:id="rId16"/>
    <p:sldId id="314" r:id="rId17"/>
    <p:sldId id="259" r:id="rId18"/>
    <p:sldId id="316" r:id="rId19"/>
    <p:sldId id="261" r:id="rId20"/>
    <p:sldId id="280" r:id="rId21"/>
    <p:sldId id="275" r:id="rId22"/>
    <p:sldId id="273" r:id="rId23"/>
    <p:sldId id="272" r:id="rId24"/>
    <p:sldId id="270" r:id="rId25"/>
    <p:sldId id="269" r:id="rId26"/>
    <p:sldId id="268" r:id="rId27"/>
    <p:sldId id="284" r:id="rId28"/>
    <p:sldId id="319" r:id="rId29"/>
    <p:sldId id="320" r:id="rId30"/>
    <p:sldId id="321" r:id="rId31"/>
    <p:sldId id="322" r:id="rId32"/>
    <p:sldId id="327" r:id="rId33"/>
    <p:sldId id="328" r:id="rId34"/>
    <p:sldId id="325" r:id="rId35"/>
    <p:sldId id="324" r:id="rId36"/>
    <p:sldId id="326" r:id="rId37"/>
    <p:sldId id="330" r:id="rId38"/>
    <p:sldId id="331" r:id="rId39"/>
    <p:sldId id="329" r:id="rId40"/>
    <p:sldId id="333" r:id="rId41"/>
    <p:sldId id="334" r:id="rId42"/>
    <p:sldId id="335" r:id="rId43"/>
    <p:sldId id="336" r:id="rId44"/>
    <p:sldId id="332" r:id="rId45"/>
    <p:sldId id="277" r:id="rId46"/>
    <p:sldId id="297" r:id="rId47"/>
    <p:sldId id="338" r:id="rId48"/>
    <p:sldId id="296" r:id="rId49"/>
    <p:sldId id="340" r:id="rId50"/>
    <p:sldId id="349" r:id="rId51"/>
    <p:sldId id="339" r:id="rId52"/>
    <p:sldId id="341" r:id="rId53"/>
    <p:sldId id="342" r:id="rId54"/>
    <p:sldId id="343" r:id="rId55"/>
    <p:sldId id="347" r:id="rId56"/>
    <p:sldId id="350" r:id="rId57"/>
    <p:sldId id="351" r:id="rId58"/>
    <p:sldId id="345" r:id="rId59"/>
    <p:sldId id="346" r:id="rId60"/>
    <p:sldId id="344" r:id="rId61"/>
    <p:sldId id="348" r:id="rId62"/>
    <p:sldId id="289" r:id="rId63"/>
    <p:sldId id="287" r:id="rId64"/>
    <p:sldId id="304" r:id="rId65"/>
    <p:sldId id="286" r:id="rId66"/>
    <p:sldId id="276"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9612636F-9496-440F-81A6-3D9EBC12E6D6}">
          <p14:sldIdLst>
            <p14:sldId id="256"/>
            <p14:sldId id="258"/>
            <p14:sldId id="305"/>
            <p14:sldId id="337"/>
            <p14:sldId id="282"/>
            <p14:sldId id="306"/>
            <p14:sldId id="307"/>
            <p14:sldId id="315"/>
            <p14:sldId id="308"/>
            <p14:sldId id="309"/>
            <p14:sldId id="310"/>
            <p14:sldId id="311"/>
            <p14:sldId id="257"/>
            <p14:sldId id="312"/>
            <p14:sldId id="313"/>
            <p14:sldId id="314"/>
            <p14:sldId id="259"/>
            <p14:sldId id="316"/>
            <p14:sldId id="261"/>
            <p14:sldId id="280"/>
            <p14:sldId id="275"/>
            <p14:sldId id="273"/>
            <p14:sldId id="272"/>
            <p14:sldId id="270"/>
            <p14:sldId id="269"/>
            <p14:sldId id="268"/>
            <p14:sldId id="284"/>
            <p14:sldId id="319"/>
            <p14:sldId id="320"/>
            <p14:sldId id="321"/>
            <p14:sldId id="322"/>
            <p14:sldId id="327"/>
            <p14:sldId id="328"/>
            <p14:sldId id="325"/>
            <p14:sldId id="324"/>
            <p14:sldId id="326"/>
            <p14:sldId id="330"/>
            <p14:sldId id="331"/>
            <p14:sldId id="329"/>
            <p14:sldId id="333"/>
            <p14:sldId id="334"/>
            <p14:sldId id="335"/>
            <p14:sldId id="336"/>
            <p14:sldId id="332"/>
            <p14:sldId id="277"/>
            <p14:sldId id="297"/>
            <p14:sldId id="338"/>
            <p14:sldId id="296"/>
            <p14:sldId id="340"/>
            <p14:sldId id="349"/>
            <p14:sldId id="339"/>
            <p14:sldId id="341"/>
            <p14:sldId id="342"/>
            <p14:sldId id="343"/>
            <p14:sldId id="347"/>
            <p14:sldId id="350"/>
            <p14:sldId id="351"/>
            <p14:sldId id="345"/>
            <p14:sldId id="346"/>
            <p14:sldId id="344"/>
            <p14:sldId id="348"/>
            <p14:sldId id="289"/>
            <p14:sldId id="287"/>
            <p14:sldId id="304"/>
            <p14:sldId id="286"/>
            <p14:sldId id="27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gın Timarcı" initials="IT" lastIdx="1" clrIdx="0">
    <p:extLst>
      <p:ext uri="{19B8F6BF-5375-455C-9EA6-DF929625EA0E}">
        <p15:presenceInfo xmlns:p15="http://schemas.microsoft.com/office/powerpoint/2012/main" userId="aae5856436982f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5" autoAdjust="0"/>
    <p:restoredTop sz="87179" autoAdjust="0"/>
  </p:normalViewPr>
  <p:slideViewPr>
    <p:cSldViewPr snapToGrid="0">
      <p:cViewPr varScale="1">
        <p:scale>
          <a:sx n="59" d="100"/>
          <a:sy n="59" d="100"/>
        </p:scale>
        <p:origin x="11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commentAuthors" Target="commentAuthors.xml" /><Relationship Id="rId7" Type="http://schemas.openxmlformats.org/officeDocument/2006/relationships/slide" Target="slides/slide6.xml" /><Relationship Id="rId71"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presProps" Target="presProps.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tableStyles" Target="tableStyles.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viewProps" Target="view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F74FD8C-D51E-4731-907C-452870C8D32B}" type="datetimeFigureOut">
              <a:rPr lang="tr-TR" smtClean="0"/>
              <a:t>11.09.2023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008D35F-F23E-42D0-B77F-E9A098587D9D}" type="slidenum">
              <a:rPr lang="tr-TR" smtClean="0"/>
              <a:t>‹#›</a:t>
            </a:fld>
            <a:endParaRPr lang="tr-TR"/>
          </a:p>
        </p:txBody>
      </p:sp>
    </p:spTree>
    <p:extLst>
      <p:ext uri="{BB962C8B-B14F-4D97-AF65-F5344CB8AC3E}">
        <p14:creationId xmlns:p14="http://schemas.microsoft.com/office/powerpoint/2010/main" val="63977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F74FD8C-D51E-4731-907C-452870C8D32B}" type="datetimeFigureOut">
              <a:rPr lang="tr-TR" smtClean="0"/>
              <a:t>11.09.2023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008D35F-F23E-42D0-B77F-E9A098587D9D}" type="slidenum">
              <a:rPr lang="tr-TR" smtClean="0"/>
              <a:t>‹#›</a:t>
            </a:fld>
            <a:endParaRPr lang="tr-TR"/>
          </a:p>
        </p:txBody>
      </p:sp>
    </p:spTree>
    <p:extLst>
      <p:ext uri="{BB962C8B-B14F-4D97-AF65-F5344CB8AC3E}">
        <p14:creationId xmlns:p14="http://schemas.microsoft.com/office/powerpoint/2010/main" val="3649650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F74FD8C-D51E-4731-907C-452870C8D32B}" type="datetimeFigureOut">
              <a:rPr lang="tr-TR" smtClean="0"/>
              <a:t>11.09.2023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008D35F-F23E-42D0-B77F-E9A098587D9D}" type="slidenum">
              <a:rPr lang="tr-TR" smtClean="0"/>
              <a:t>‹#›</a:t>
            </a:fld>
            <a:endParaRPr lang="tr-T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15266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F74FD8C-D51E-4731-907C-452870C8D32B}" type="datetimeFigureOut">
              <a:rPr lang="tr-TR" smtClean="0"/>
              <a:t>11.09.2023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008D35F-F23E-42D0-B77F-E9A098587D9D}" type="slidenum">
              <a:rPr lang="tr-TR" smtClean="0"/>
              <a:t>‹#›</a:t>
            </a:fld>
            <a:endParaRPr lang="tr-TR"/>
          </a:p>
        </p:txBody>
      </p:sp>
    </p:spTree>
    <p:extLst>
      <p:ext uri="{BB962C8B-B14F-4D97-AF65-F5344CB8AC3E}">
        <p14:creationId xmlns:p14="http://schemas.microsoft.com/office/powerpoint/2010/main" val="1494265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F74FD8C-D51E-4731-907C-452870C8D32B}" type="datetimeFigureOut">
              <a:rPr lang="tr-TR" smtClean="0"/>
              <a:t>11.09.2023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008D35F-F23E-42D0-B77F-E9A098587D9D}" type="slidenum">
              <a:rPr lang="tr-TR" smtClean="0"/>
              <a:t>‹#›</a:t>
            </a:fld>
            <a:endParaRPr lang="tr-T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45430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F74FD8C-D51E-4731-907C-452870C8D32B}" type="datetimeFigureOut">
              <a:rPr lang="tr-TR" smtClean="0"/>
              <a:t>11.09.2023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008D35F-F23E-42D0-B77F-E9A098587D9D}" type="slidenum">
              <a:rPr lang="tr-TR" smtClean="0"/>
              <a:t>‹#›</a:t>
            </a:fld>
            <a:endParaRPr lang="tr-TR"/>
          </a:p>
        </p:txBody>
      </p:sp>
    </p:spTree>
    <p:extLst>
      <p:ext uri="{BB962C8B-B14F-4D97-AF65-F5344CB8AC3E}">
        <p14:creationId xmlns:p14="http://schemas.microsoft.com/office/powerpoint/2010/main" val="2871258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F74FD8C-D51E-4731-907C-452870C8D32B}" type="datetimeFigureOut">
              <a:rPr lang="tr-TR" smtClean="0"/>
              <a:t>11.09.2023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008D35F-F23E-42D0-B77F-E9A098587D9D}" type="slidenum">
              <a:rPr lang="tr-TR" smtClean="0"/>
              <a:t>‹#›</a:t>
            </a:fld>
            <a:endParaRPr lang="tr-TR"/>
          </a:p>
        </p:txBody>
      </p:sp>
    </p:spTree>
    <p:extLst>
      <p:ext uri="{BB962C8B-B14F-4D97-AF65-F5344CB8AC3E}">
        <p14:creationId xmlns:p14="http://schemas.microsoft.com/office/powerpoint/2010/main" val="3468999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F74FD8C-D51E-4731-907C-452870C8D32B}" type="datetimeFigureOut">
              <a:rPr lang="tr-TR" smtClean="0"/>
              <a:t>11.09.2023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008D35F-F23E-42D0-B77F-E9A098587D9D}" type="slidenum">
              <a:rPr lang="tr-TR" smtClean="0"/>
              <a:t>‹#›</a:t>
            </a:fld>
            <a:endParaRPr lang="tr-TR"/>
          </a:p>
        </p:txBody>
      </p:sp>
    </p:spTree>
    <p:extLst>
      <p:ext uri="{BB962C8B-B14F-4D97-AF65-F5344CB8AC3E}">
        <p14:creationId xmlns:p14="http://schemas.microsoft.com/office/powerpoint/2010/main" val="170405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F74FD8C-D51E-4731-907C-452870C8D32B}" type="datetimeFigureOut">
              <a:rPr lang="tr-TR" smtClean="0"/>
              <a:t>11.09.2023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008D35F-F23E-42D0-B77F-E9A098587D9D}" type="slidenum">
              <a:rPr lang="tr-TR" smtClean="0"/>
              <a:t>‹#›</a:t>
            </a:fld>
            <a:endParaRPr lang="tr-TR"/>
          </a:p>
        </p:txBody>
      </p:sp>
    </p:spTree>
    <p:extLst>
      <p:ext uri="{BB962C8B-B14F-4D97-AF65-F5344CB8AC3E}">
        <p14:creationId xmlns:p14="http://schemas.microsoft.com/office/powerpoint/2010/main" val="1284823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F74FD8C-D51E-4731-907C-452870C8D32B}" type="datetimeFigureOut">
              <a:rPr lang="tr-TR" smtClean="0"/>
              <a:t>11.09.2023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8008D35F-F23E-42D0-B77F-E9A098587D9D}" type="slidenum">
              <a:rPr lang="tr-TR" smtClean="0"/>
              <a:t>‹#›</a:t>
            </a:fld>
            <a:endParaRPr lang="tr-TR"/>
          </a:p>
        </p:txBody>
      </p:sp>
    </p:spTree>
    <p:extLst>
      <p:ext uri="{BB962C8B-B14F-4D97-AF65-F5344CB8AC3E}">
        <p14:creationId xmlns:p14="http://schemas.microsoft.com/office/powerpoint/2010/main" val="4237252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F74FD8C-D51E-4731-907C-452870C8D32B}" type="datetimeFigureOut">
              <a:rPr lang="tr-TR" smtClean="0"/>
              <a:t>11.09.2023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008D35F-F23E-42D0-B77F-E9A098587D9D}" type="slidenum">
              <a:rPr lang="tr-TR" smtClean="0"/>
              <a:t>‹#›</a:t>
            </a:fld>
            <a:endParaRPr lang="tr-TR"/>
          </a:p>
        </p:txBody>
      </p:sp>
    </p:spTree>
    <p:extLst>
      <p:ext uri="{BB962C8B-B14F-4D97-AF65-F5344CB8AC3E}">
        <p14:creationId xmlns:p14="http://schemas.microsoft.com/office/powerpoint/2010/main" val="2493992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F74FD8C-D51E-4731-907C-452870C8D32B}" type="datetimeFigureOut">
              <a:rPr lang="tr-TR" smtClean="0"/>
              <a:t>11.09.2023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8008D35F-F23E-42D0-B77F-E9A098587D9D}" type="slidenum">
              <a:rPr lang="tr-TR" smtClean="0"/>
              <a:t>‹#›</a:t>
            </a:fld>
            <a:endParaRPr lang="tr-TR"/>
          </a:p>
        </p:txBody>
      </p:sp>
    </p:spTree>
    <p:extLst>
      <p:ext uri="{BB962C8B-B14F-4D97-AF65-F5344CB8AC3E}">
        <p14:creationId xmlns:p14="http://schemas.microsoft.com/office/powerpoint/2010/main" val="298654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F74FD8C-D51E-4731-907C-452870C8D32B}" type="datetimeFigureOut">
              <a:rPr lang="tr-TR" smtClean="0"/>
              <a:t>11.09.2023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8008D35F-F23E-42D0-B77F-E9A098587D9D}" type="slidenum">
              <a:rPr lang="tr-TR" smtClean="0"/>
              <a:t>‹#›</a:t>
            </a:fld>
            <a:endParaRPr lang="tr-TR"/>
          </a:p>
        </p:txBody>
      </p:sp>
    </p:spTree>
    <p:extLst>
      <p:ext uri="{BB962C8B-B14F-4D97-AF65-F5344CB8AC3E}">
        <p14:creationId xmlns:p14="http://schemas.microsoft.com/office/powerpoint/2010/main" val="230546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74FD8C-D51E-4731-907C-452870C8D32B}" type="datetimeFigureOut">
              <a:rPr lang="tr-TR" smtClean="0"/>
              <a:t>11.09.2023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8008D35F-F23E-42D0-B77F-E9A098587D9D}" type="slidenum">
              <a:rPr lang="tr-TR" smtClean="0"/>
              <a:t>‹#›</a:t>
            </a:fld>
            <a:endParaRPr lang="tr-TR"/>
          </a:p>
        </p:txBody>
      </p:sp>
    </p:spTree>
    <p:extLst>
      <p:ext uri="{BB962C8B-B14F-4D97-AF65-F5344CB8AC3E}">
        <p14:creationId xmlns:p14="http://schemas.microsoft.com/office/powerpoint/2010/main" val="3047203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stilini düzenlemek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F74FD8C-D51E-4731-907C-452870C8D32B}" type="datetimeFigureOut">
              <a:rPr lang="tr-TR" smtClean="0"/>
              <a:t>11.09.2023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008D35F-F23E-42D0-B77F-E9A098587D9D}" type="slidenum">
              <a:rPr lang="tr-TR" smtClean="0"/>
              <a:t>‹#›</a:t>
            </a:fld>
            <a:endParaRPr lang="tr-TR"/>
          </a:p>
        </p:txBody>
      </p:sp>
    </p:spTree>
    <p:extLst>
      <p:ext uri="{BB962C8B-B14F-4D97-AF65-F5344CB8AC3E}">
        <p14:creationId xmlns:p14="http://schemas.microsoft.com/office/powerpoint/2010/main" val="4055002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F74FD8C-D51E-4731-907C-452870C8D32B}" type="datetimeFigureOut">
              <a:rPr lang="tr-TR" smtClean="0"/>
              <a:t>11.09.2023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8008D35F-F23E-42D0-B77F-E9A098587D9D}" type="slidenum">
              <a:rPr lang="tr-TR" smtClean="0"/>
              <a:t>‹#›</a:t>
            </a:fld>
            <a:endParaRPr lang="tr-TR"/>
          </a:p>
        </p:txBody>
      </p:sp>
    </p:spTree>
    <p:extLst>
      <p:ext uri="{BB962C8B-B14F-4D97-AF65-F5344CB8AC3E}">
        <p14:creationId xmlns:p14="http://schemas.microsoft.com/office/powerpoint/2010/main" val="1998720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74FD8C-D51E-4731-907C-452870C8D32B}" type="datetimeFigureOut">
              <a:rPr lang="tr-TR" smtClean="0"/>
              <a:t>11.09.2023</a:t>
            </a:fld>
            <a:endParaRPr lang="tr-T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008D35F-F23E-42D0-B77F-E9A098587D9D}" type="slidenum">
              <a:rPr lang="tr-TR" smtClean="0"/>
              <a:t>‹#›</a:t>
            </a:fld>
            <a:endParaRPr lang="tr-TR"/>
          </a:p>
        </p:txBody>
      </p:sp>
    </p:spTree>
    <p:extLst>
      <p:ext uri="{BB962C8B-B14F-4D97-AF65-F5344CB8AC3E}">
        <p14:creationId xmlns:p14="http://schemas.microsoft.com/office/powerpoint/2010/main" val="240584363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Layout" Target="../slideLayouts/slideLayout2.xml" /><Relationship Id="rId4" Type="http://schemas.openxmlformats.org/officeDocument/2006/relationships/image" Target="../media/image7.png" /></Relationships>
</file>

<file path=ppt/slides/_rels/slide11.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7.png" /><Relationship Id="rId1" Type="http://schemas.openxmlformats.org/officeDocument/2006/relationships/slideLayout" Target="../slideLayouts/slideLayout2.xml" /><Relationship Id="rId4" Type="http://schemas.openxmlformats.org/officeDocument/2006/relationships/image" Target="../media/image3.png" /></Relationships>
</file>

<file path=ppt/slides/_rels/slide33.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19.png" /><Relationship Id="rId1" Type="http://schemas.openxmlformats.org/officeDocument/2006/relationships/slideLayout" Target="../slideLayouts/slideLayout2.xml" /><Relationship Id="rId6" Type="http://schemas.openxmlformats.org/officeDocument/2006/relationships/image" Target="../media/image3.png" /><Relationship Id="rId5" Type="http://schemas.openxmlformats.org/officeDocument/2006/relationships/image" Target="../media/image22.png" /><Relationship Id="rId4" Type="http://schemas.openxmlformats.org/officeDocument/2006/relationships/image" Target="../media/image21.png" /></Relationships>
</file>

<file path=ppt/slides/_rels/slide34.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2.xml" /><Relationship Id="rId5" Type="http://schemas.openxmlformats.org/officeDocument/2006/relationships/image" Target="../media/image25.png" /><Relationship Id="rId4" Type="http://schemas.openxmlformats.org/officeDocument/2006/relationships/image" Target="../media/image3.png" /></Relationships>
</file>

<file path=ppt/slides/_rels/slide35.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image" Target="../media/image26.png" /><Relationship Id="rId1" Type="http://schemas.openxmlformats.org/officeDocument/2006/relationships/slideLayout" Target="../slideLayouts/slideLayout2.xml" /><Relationship Id="rId4" Type="http://schemas.openxmlformats.org/officeDocument/2006/relationships/image" Target="../media/image28.png" /></Relationships>
</file>

<file path=ppt/slides/_rels/slide36.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png" /><Relationship Id="rId1" Type="http://schemas.openxmlformats.org/officeDocument/2006/relationships/slideLayout" Target="../slideLayouts/slideLayout2.xml" /><Relationship Id="rId5" Type="http://schemas.openxmlformats.org/officeDocument/2006/relationships/image" Target="../media/image3.png" /><Relationship Id="rId4" Type="http://schemas.openxmlformats.org/officeDocument/2006/relationships/image" Target="../media/image31.png" /></Relationships>
</file>

<file path=ppt/slides/_rels/slide37.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32.png" /><Relationship Id="rId1" Type="http://schemas.openxmlformats.org/officeDocument/2006/relationships/slideLayout" Target="../slideLayouts/slideLayout2.xml" /><Relationship Id="rId4" Type="http://schemas.openxmlformats.org/officeDocument/2006/relationships/image" Target="../media/image3.png" /></Relationships>
</file>

<file path=ppt/slides/_rels/slide38.xml.rels><?xml version="1.0" encoding="UTF-8" standalone="yes"?>
<Relationships xmlns="http://schemas.openxmlformats.org/package/2006/relationships"><Relationship Id="rId3" Type="http://schemas.openxmlformats.org/officeDocument/2006/relationships/image" Target="../media/image35.jpeg" /><Relationship Id="rId2" Type="http://schemas.openxmlformats.org/officeDocument/2006/relationships/image" Target="../media/image34.png" /><Relationship Id="rId1" Type="http://schemas.openxmlformats.org/officeDocument/2006/relationships/slideLayout" Target="../slideLayouts/slideLayout2.xml" /><Relationship Id="rId4" Type="http://schemas.openxmlformats.org/officeDocument/2006/relationships/image" Target="../media/image3.png" /></Relationships>
</file>

<file path=ppt/slides/_rels/slide39.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36.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37.png" /><Relationship Id="rId1" Type="http://schemas.openxmlformats.org/officeDocument/2006/relationships/slideLayout" Target="../slideLayouts/slideLayout2.xml" /><Relationship Id="rId4" Type="http://schemas.openxmlformats.org/officeDocument/2006/relationships/image" Target="../media/image3.png" /></Relationships>
</file>

<file path=ppt/slides/_rels/slide41.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41.png" /><Relationship Id="rId1" Type="http://schemas.openxmlformats.org/officeDocument/2006/relationships/slideLayout" Target="../slideLayouts/slideLayout2.xml" /><Relationship Id="rId4" Type="http://schemas.openxmlformats.org/officeDocument/2006/relationships/image" Target="../media/image3.png" /></Relationships>
</file>

<file path=ppt/slides/_rels/slide43.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image" Target="../media/image43.png" /><Relationship Id="rId1" Type="http://schemas.openxmlformats.org/officeDocument/2006/relationships/slideLayout" Target="../slideLayouts/slideLayout2.xml" /><Relationship Id="rId4" Type="http://schemas.openxmlformats.org/officeDocument/2006/relationships/image" Target="../media/image3.png" /></Relationships>
</file>

<file path=ppt/slides/_rels/slide4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45.jpe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49.png" /><Relationship Id="rId1" Type="http://schemas.openxmlformats.org/officeDocument/2006/relationships/slideLayout" Target="../slideLayouts/slideLayout7.xml" /></Relationships>
</file>

<file path=ppt/slides/_rels/slide55.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6.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58.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50.png" /><Relationship Id="rId1" Type="http://schemas.openxmlformats.org/officeDocument/2006/relationships/slideLayout" Target="../slideLayouts/slideLayout7.xml" /></Relationships>
</file>

<file path=ppt/slides/_rels/slide59.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6.xml" /></Relationships>
</file>

<file path=ppt/slides/_rels/slide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51.png" /><Relationship Id="rId1" Type="http://schemas.openxmlformats.org/officeDocument/2006/relationships/slideLayout" Target="../slideLayouts/slideLayout7.xml" /></Relationships>
</file>

<file path=ppt/slides/_rels/slide61.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6.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2" Type="http://schemas.openxmlformats.org/officeDocument/2006/relationships/hyperlink" Target="https://www.saglik.gov.tr/TR,11492/tarihce.html" TargetMode="External"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3" Type="http://schemas.openxmlformats.org/officeDocument/2006/relationships/hyperlink" Target="https://www.ttb.org.tr/n_fisek/kitap_3/31.html" TargetMode="External" /><Relationship Id="rId2" Type="http://schemas.openxmlformats.org/officeDocument/2006/relationships/hyperlink" Target="https://www.saglik.gov.tr/TR,11492/tarihce.html" TargetMode="External" /><Relationship Id="rId1" Type="http://schemas.openxmlformats.org/officeDocument/2006/relationships/slideLayout" Target="../slideLayouts/slideLayout2.xml" /><Relationship Id="rId5" Type="http://schemas.openxmlformats.org/officeDocument/2006/relationships/hyperlink" Target="https://tr.wikipedia.org/wiki/Nusret_Fi%C5%9Fek" TargetMode="External" /><Relationship Id="rId4" Type="http://schemas.openxmlformats.org/officeDocument/2006/relationships/hyperlink" Target="https://tr.wikipedia.org/wiki/Refik_Saydam" TargetMode="Externa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51C4AF-C00A-4072-8449-58C08405AF92}"/>
              </a:ext>
            </a:extLst>
          </p:cNvPr>
          <p:cNvSpPr>
            <a:spLocks noGrp="1"/>
          </p:cNvSpPr>
          <p:nvPr>
            <p:ph type="ctrTitle"/>
          </p:nvPr>
        </p:nvSpPr>
        <p:spPr/>
        <p:txBody>
          <a:bodyPr/>
          <a:lstStyle/>
          <a:p>
            <a:r>
              <a:rPr lang="tr-TR" dirty="0"/>
              <a:t>HALK SAĞLIĞI KAVRAMI VE GELİŞMESİ</a:t>
            </a:r>
          </a:p>
        </p:txBody>
      </p:sp>
      <p:sp>
        <p:nvSpPr>
          <p:cNvPr id="3" name="Alt Başlık 2">
            <a:extLst>
              <a:ext uri="{FF2B5EF4-FFF2-40B4-BE49-F238E27FC236}">
                <a16:creationId xmlns:a16="http://schemas.microsoft.com/office/drawing/2014/main" id="{C2B6AA76-0D06-41A7-9791-56A40EF4A5A8}"/>
              </a:ext>
            </a:extLst>
          </p:cNvPr>
          <p:cNvSpPr>
            <a:spLocks noGrp="1"/>
          </p:cNvSpPr>
          <p:nvPr>
            <p:ph type="subTitle" idx="1"/>
          </p:nvPr>
        </p:nvSpPr>
        <p:spPr>
          <a:xfrm>
            <a:off x="1657350" y="4105274"/>
            <a:ext cx="9010650" cy="1152525"/>
          </a:xfrm>
        </p:spPr>
        <p:txBody>
          <a:bodyPr/>
          <a:lstStyle/>
          <a:p>
            <a:r>
              <a:rPr lang="tr-TR" dirty="0"/>
              <a:t>					</a:t>
            </a:r>
          </a:p>
          <a:p>
            <a:r>
              <a:rPr lang="tr-TR" dirty="0"/>
              <a:t>						Asistan Dr. Hüner BULUT</a:t>
            </a:r>
          </a:p>
        </p:txBody>
      </p:sp>
    </p:spTree>
    <p:extLst>
      <p:ext uri="{BB962C8B-B14F-4D97-AF65-F5344CB8AC3E}">
        <p14:creationId xmlns:p14="http://schemas.microsoft.com/office/powerpoint/2010/main" val="3189048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C84401C-B0D5-F6B5-3398-D17DDB663322}"/>
              </a:ext>
            </a:extLst>
          </p:cNvPr>
          <p:cNvSpPr>
            <a:spLocks noGrp="1"/>
          </p:cNvSpPr>
          <p:nvPr>
            <p:ph idx="1"/>
          </p:nvPr>
        </p:nvSpPr>
        <p:spPr>
          <a:xfrm>
            <a:off x="301778" y="218503"/>
            <a:ext cx="4286551" cy="830997"/>
          </a:xfrm>
          <a:solidFill>
            <a:schemeClr val="accent1">
              <a:lumMod val="40000"/>
              <a:lumOff val="60000"/>
            </a:schemeClr>
          </a:solidFill>
          <a:ln>
            <a:solidFill>
              <a:schemeClr val="accent1"/>
            </a:solidFill>
          </a:ln>
        </p:spPr>
        <p:txBody>
          <a:bodyPr>
            <a:normAutofit/>
          </a:bodyPr>
          <a:lstStyle/>
          <a:p>
            <a:pPr marL="0" indent="0">
              <a:buNone/>
            </a:pPr>
            <a:r>
              <a:rPr lang="tr-TR" sz="2400" dirty="0"/>
              <a:t>Antik Yunan’da tıp tanrısı, Apollon’un oğlu </a:t>
            </a:r>
            <a:r>
              <a:rPr lang="tr-TR" sz="2400" dirty="0" err="1"/>
              <a:t>Asklepios</a:t>
            </a:r>
            <a:endParaRPr lang="tr-TR" sz="2400" dirty="0"/>
          </a:p>
        </p:txBody>
      </p:sp>
      <p:pic>
        <p:nvPicPr>
          <p:cNvPr id="4" name="Resim 3">
            <a:extLst>
              <a:ext uri="{FF2B5EF4-FFF2-40B4-BE49-F238E27FC236}">
                <a16:creationId xmlns:a16="http://schemas.microsoft.com/office/drawing/2014/main" id="{26C3E4A8-449C-1680-2A28-118A8712A3D4}"/>
              </a:ext>
            </a:extLst>
          </p:cNvPr>
          <p:cNvPicPr>
            <a:picLocks noChangeAspect="1"/>
          </p:cNvPicPr>
          <p:nvPr/>
        </p:nvPicPr>
        <p:blipFill>
          <a:blip r:embed="rId2"/>
          <a:stretch>
            <a:fillRect/>
          </a:stretch>
        </p:blipFill>
        <p:spPr>
          <a:xfrm>
            <a:off x="739547" y="1146116"/>
            <a:ext cx="3003795" cy="4565768"/>
          </a:xfrm>
          <a:prstGeom prst="rect">
            <a:avLst/>
          </a:prstGeom>
        </p:spPr>
      </p:pic>
      <p:sp>
        <p:nvSpPr>
          <p:cNvPr id="6" name="Metin kutusu 5">
            <a:extLst>
              <a:ext uri="{FF2B5EF4-FFF2-40B4-BE49-F238E27FC236}">
                <a16:creationId xmlns:a16="http://schemas.microsoft.com/office/drawing/2014/main" id="{BAEFFB04-A15C-8FC7-E1F6-31B529B77FD3}"/>
              </a:ext>
            </a:extLst>
          </p:cNvPr>
          <p:cNvSpPr txBox="1"/>
          <p:nvPr/>
        </p:nvSpPr>
        <p:spPr>
          <a:xfrm>
            <a:off x="7746547" y="231040"/>
            <a:ext cx="4445453" cy="830997"/>
          </a:xfrm>
          <a:prstGeom prst="rect">
            <a:avLst/>
          </a:prstGeom>
          <a:solidFill>
            <a:schemeClr val="accent1">
              <a:lumMod val="40000"/>
              <a:lumOff val="60000"/>
            </a:schemeClr>
          </a:solidFill>
          <a:ln>
            <a:solidFill>
              <a:schemeClr val="accent1"/>
            </a:solidFill>
          </a:ln>
        </p:spPr>
        <p:txBody>
          <a:bodyPr wrap="square">
            <a:spAutoFit/>
          </a:bodyPr>
          <a:lstStyle/>
          <a:p>
            <a:r>
              <a:rPr lang="tr-TR" sz="2400" dirty="0" err="1"/>
              <a:t>Asklepios’un</a:t>
            </a:r>
            <a:r>
              <a:rPr lang="tr-TR" sz="2400" dirty="0"/>
              <a:t> kızı </a:t>
            </a:r>
            <a:r>
              <a:rPr lang="tr-TR" sz="2400" dirty="0" err="1"/>
              <a:t>Hygiea</a:t>
            </a:r>
            <a:r>
              <a:rPr lang="tr-TR" sz="2400" dirty="0"/>
              <a:t> Hijyen ve temizlik tanrıçasıdır (</a:t>
            </a:r>
          </a:p>
        </p:txBody>
      </p:sp>
      <p:pic>
        <p:nvPicPr>
          <p:cNvPr id="7" name="Resim 6">
            <a:extLst>
              <a:ext uri="{FF2B5EF4-FFF2-40B4-BE49-F238E27FC236}">
                <a16:creationId xmlns:a16="http://schemas.microsoft.com/office/drawing/2014/main" id="{C54376A4-2011-D042-6DA1-D671DC897620}"/>
              </a:ext>
            </a:extLst>
          </p:cNvPr>
          <p:cNvPicPr>
            <a:picLocks noChangeAspect="1"/>
          </p:cNvPicPr>
          <p:nvPr/>
        </p:nvPicPr>
        <p:blipFill>
          <a:blip r:embed="rId3"/>
          <a:stretch>
            <a:fillRect/>
          </a:stretch>
        </p:blipFill>
        <p:spPr>
          <a:xfrm>
            <a:off x="4003207" y="1266431"/>
            <a:ext cx="4445453" cy="4445453"/>
          </a:xfrm>
          <a:prstGeom prst="rect">
            <a:avLst/>
          </a:prstGeom>
        </p:spPr>
      </p:pic>
      <p:pic>
        <p:nvPicPr>
          <p:cNvPr id="8" name="Resim 7">
            <a:extLst>
              <a:ext uri="{FF2B5EF4-FFF2-40B4-BE49-F238E27FC236}">
                <a16:creationId xmlns:a16="http://schemas.microsoft.com/office/drawing/2014/main" id="{18B5645D-077C-9999-3898-1C3B935F6A8D}"/>
              </a:ext>
            </a:extLst>
          </p:cNvPr>
          <p:cNvPicPr>
            <a:picLocks noChangeAspect="1"/>
          </p:cNvPicPr>
          <p:nvPr/>
        </p:nvPicPr>
        <p:blipFill>
          <a:blip r:embed="rId4"/>
          <a:stretch>
            <a:fillRect/>
          </a:stretch>
        </p:blipFill>
        <p:spPr>
          <a:xfrm>
            <a:off x="8880007" y="1266430"/>
            <a:ext cx="2857500" cy="4445453"/>
          </a:xfrm>
          <a:prstGeom prst="rect">
            <a:avLst/>
          </a:prstGeom>
        </p:spPr>
      </p:pic>
      <p:sp>
        <p:nvSpPr>
          <p:cNvPr id="2" name="Metin kutusu 1">
            <a:extLst>
              <a:ext uri="{FF2B5EF4-FFF2-40B4-BE49-F238E27FC236}">
                <a16:creationId xmlns:a16="http://schemas.microsoft.com/office/drawing/2014/main" id="{86AFF66F-C1A0-2132-A821-8F209C50D914}"/>
              </a:ext>
            </a:extLst>
          </p:cNvPr>
          <p:cNvSpPr txBox="1"/>
          <p:nvPr/>
        </p:nvSpPr>
        <p:spPr>
          <a:xfrm>
            <a:off x="914400" y="6391284"/>
            <a:ext cx="12201525" cy="253916"/>
          </a:xfrm>
          <a:prstGeom prst="rect">
            <a:avLst/>
          </a:prstGeom>
          <a:noFill/>
        </p:spPr>
        <p:txBody>
          <a:bodyPr wrap="square">
            <a:spAutoFit/>
          </a:bodyPr>
          <a:lstStyle/>
          <a:p>
            <a:r>
              <a:rPr lang="tr-TR" sz="1050" dirty="0"/>
              <a:t>https://acikders.ankara.edu.tr/pluginfile.php/2876/mod_resource/content/1/1.%20Hafta%20Sa%C4%9Fl%C4%B1k%20Alg%C4%B1s%C4%B1%28Tarihsel%20Geli%C5%9Fim%29.pdf</a:t>
            </a:r>
          </a:p>
        </p:txBody>
      </p:sp>
    </p:spTree>
    <p:extLst>
      <p:ext uri="{BB962C8B-B14F-4D97-AF65-F5344CB8AC3E}">
        <p14:creationId xmlns:p14="http://schemas.microsoft.com/office/powerpoint/2010/main" val="2842372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9782333-B30E-032B-60D4-3F44B0D52619}"/>
              </a:ext>
            </a:extLst>
          </p:cNvPr>
          <p:cNvSpPr>
            <a:spLocks noGrp="1"/>
          </p:cNvSpPr>
          <p:nvPr>
            <p:ph idx="1"/>
          </p:nvPr>
        </p:nvSpPr>
        <p:spPr>
          <a:xfrm>
            <a:off x="5216677" y="1258345"/>
            <a:ext cx="3866445" cy="2309984"/>
          </a:xfrm>
        </p:spPr>
        <p:txBody>
          <a:bodyPr>
            <a:normAutofit/>
          </a:bodyPr>
          <a:lstStyle/>
          <a:p>
            <a:r>
              <a:rPr lang="tr-TR" sz="2400" dirty="0"/>
              <a:t>Çin’de ‘tıbbın babası’ </a:t>
            </a:r>
            <a:r>
              <a:rPr lang="tr-TR" sz="2400" dirty="0" err="1"/>
              <a:t>Shen</a:t>
            </a:r>
            <a:r>
              <a:rPr lang="tr-TR" sz="2400" dirty="0"/>
              <a:t> </a:t>
            </a:r>
            <a:r>
              <a:rPr lang="tr-TR" sz="2400" dirty="0" err="1"/>
              <a:t>Nung</a:t>
            </a:r>
            <a:endParaRPr lang="tr-TR" sz="2400" dirty="0"/>
          </a:p>
        </p:txBody>
      </p:sp>
      <p:pic>
        <p:nvPicPr>
          <p:cNvPr id="1026" name="Picture 2" descr="Shen Nung (C2800 B.C.). /Nherbalist Who Compiled The First Medical Herbal  Pen-Ts'Ao. Chinese Watercolor. Poster Print by (18 x 24) : Amazon.com.tr">
            <a:extLst>
              <a:ext uri="{FF2B5EF4-FFF2-40B4-BE49-F238E27FC236}">
                <a16:creationId xmlns:a16="http://schemas.microsoft.com/office/drawing/2014/main" id="{7FB25E40-0E75-49E2-5008-262B3ACA6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074" y="1387927"/>
            <a:ext cx="3924338" cy="4082143"/>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FADD68D6-F4B4-D205-3241-D3BC669D47BB}"/>
              </a:ext>
            </a:extLst>
          </p:cNvPr>
          <p:cNvSpPr txBox="1"/>
          <p:nvPr/>
        </p:nvSpPr>
        <p:spPr>
          <a:xfrm>
            <a:off x="5568042" y="2145025"/>
            <a:ext cx="2894240" cy="3785652"/>
          </a:xfrm>
          <a:prstGeom prst="rect">
            <a:avLst/>
          </a:prstGeom>
          <a:noFill/>
        </p:spPr>
        <p:txBody>
          <a:bodyPr wrap="square">
            <a:spAutoFit/>
          </a:bodyPr>
          <a:lstStyle/>
          <a:p>
            <a:r>
              <a:rPr lang="tr-TR" sz="2400" dirty="0"/>
              <a:t>Birçok ilaç ve zehri kendi üstünde deneyerek tıbba da önemli katkılarda bulunmuştur. </a:t>
            </a:r>
            <a:r>
              <a:rPr lang="tr-TR" sz="2400" dirty="0" err="1"/>
              <a:t>Pen</a:t>
            </a:r>
            <a:r>
              <a:rPr lang="tr-TR" sz="2400" dirty="0"/>
              <a:t> </a:t>
            </a:r>
            <a:r>
              <a:rPr lang="tr-TR" sz="2400" dirty="0" err="1"/>
              <a:t>Tsao</a:t>
            </a:r>
            <a:r>
              <a:rPr lang="tr-TR" sz="2400" dirty="0"/>
              <a:t> (Büyük Bitki Kitabı), uzun yıllar yeni baskıları yapılarak okunmuştur</a:t>
            </a:r>
          </a:p>
        </p:txBody>
      </p:sp>
      <p:sp>
        <p:nvSpPr>
          <p:cNvPr id="2" name="Metin kutusu 1">
            <a:extLst>
              <a:ext uri="{FF2B5EF4-FFF2-40B4-BE49-F238E27FC236}">
                <a16:creationId xmlns:a16="http://schemas.microsoft.com/office/drawing/2014/main" id="{41479A2C-D763-1390-7D3B-075C684D24CA}"/>
              </a:ext>
            </a:extLst>
          </p:cNvPr>
          <p:cNvSpPr txBox="1"/>
          <p:nvPr/>
        </p:nvSpPr>
        <p:spPr>
          <a:xfrm>
            <a:off x="914400" y="6391284"/>
            <a:ext cx="12201525" cy="253916"/>
          </a:xfrm>
          <a:prstGeom prst="rect">
            <a:avLst/>
          </a:prstGeom>
          <a:noFill/>
        </p:spPr>
        <p:txBody>
          <a:bodyPr wrap="square">
            <a:spAutoFit/>
          </a:bodyPr>
          <a:lstStyle/>
          <a:p>
            <a:r>
              <a:rPr lang="tr-TR" sz="1050" dirty="0"/>
              <a:t>https://acikders.ankara.edu.tr/pluginfile.php/2876/mod_resource/content/1/1.%20Hafta%20Sa%C4%9Fl%C4%B1k%20Alg%C4%B1s%C4%B1%28Tarihsel%20Geli%C5%9Fim%29.pdf</a:t>
            </a:r>
          </a:p>
        </p:txBody>
      </p:sp>
    </p:spTree>
    <p:extLst>
      <p:ext uri="{BB962C8B-B14F-4D97-AF65-F5344CB8AC3E}">
        <p14:creationId xmlns:p14="http://schemas.microsoft.com/office/powerpoint/2010/main" val="942490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646A68D-D14F-A567-FC22-1980DE4F41A2}"/>
              </a:ext>
            </a:extLst>
          </p:cNvPr>
          <p:cNvSpPr>
            <a:spLocks noGrp="1"/>
          </p:cNvSpPr>
          <p:nvPr>
            <p:ph idx="1"/>
          </p:nvPr>
        </p:nvSpPr>
        <p:spPr>
          <a:xfrm>
            <a:off x="726319" y="478746"/>
            <a:ext cx="8596668" cy="3880773"/>
          </a:xfrm>
        </p:spPr>
        <p:txBody>
          <a:bodyPr>
            <a:normAutofit/>
          </a:bodyPr>
          <a:lstStyle/>
          <a:p>
            <a:r>
              <a:rPr lang="tr-TR" sz="2400" b="1" dirty="0"/>
              <a:t>Eski Türklerde şaman hekim olarak görev yapardı. Şamanın ilahi güçlerden kuvvet alarak hastalıkların sebebini (kötü bir ruh, kötü bir tanrı vb.) bildiği ve bunu tedavi ettiğine inanılırdı. </a:t>
            </a:r>
          </a:p>
        </p:txBody>
      </p:sp>
      <p:pic>
        <p:nvPicPr>
          <p:cNvPr id="4" name="Resim 3">
            <a:extLst>
              <a:ext uri="{FF2B5EF4-FFF2-40B4-BE49-F238E27FC236}">
                <a16:creationId xmlns:a16="http://schemas.microsoft.com/office/drawing/2014/main" id="{BEFBBE00-C0CE-F7A1-09F1-8EB5A096FEED}"/>
              </a:ext>
            </a:extLst>
          </p:cNvPr>
          <p:cNvPicPr>
            <a:picLocks noChangeAspect="1"/>
          </p:cNvPicPr>
          <p:nvPr/>
        </p:nvPicPr>
        <p:blipFill>
          <a:blip r:embed="rId2"/>
          <a:stretch>
            <a:fillRect/>
          </a:stretch>
        </p:blipFill>
        <p:spPr>
          <a:xfrm>
            <a:off x="1181100" y="2171700"/>
            <a:ext cx="4572000" cy="3429000"/>
          </a:xfrm>
          <a:prstGeom prst="rect">
            <a:avLst/>
          </a:prstGeom>
        </p:spPr>
      </p:pic>
      <p:sp>
        <p:nvSpPr>
          <p:cNvPr id="2" name="Metin kutusu 1">
            <a:extLst>
              <a:ext uri="{FF2B5EF4-FFF2-40B4-BE49-F238E27FC236}">
                <a16:creationId xmlns:a16="http://schemas.microsoft.com/office/drawing/2014/main" id="{5BE76880-9E34-FF4B-DB74-F2B3CC9C299C}"/>
              </a:ext>
            </a:extLst>
          </p:cNvPr>
          <p:cNvSpPr txBox="1"/>
          <p:nvPr/>
        </p:nvSpPr>
        <p:spPr>
          <a:xfrm>
            <a:off x="914400" y="6391284"/>
            <a:ext cx="12201525" cy="253916"/>
          </a:xfrm>
          <a:prstGeom prst="rect">
            <a:avLst/>
          </a:prstGeom>
          <a:noFill/>
        </p:spPr>
        <p:txBody>
          <a:bodyPr wrap="square">
            <a:spAutoFit/>
          </a:bodyPr>
          <a:lstStyle/>
          <a:p>
            <a:r>
              <a:rPr lang="tr-TR" sz="1050" dirty="0"/>
              <a:t>https://acikders.ankara.edu.tr/pluginfile.php/2876/mod_resource/content/1/1.%20Hafta%20Sa%C4%9Fl%C4%B1k%20Alg%C4%B1s%C4%B1%28Tarihsel%20Geli%C5%9Fim%29.pdf</a:t>
            </a:r>
          </a:p>
        </p:txBody>
      </p:sp>
    </p:spTree>
    <p:extLst>
      <p:ext uri="{BB962C8B-B14F-4D97-AF65-F5344CB8AC3E}">
        <p14:creationId xmlns:p14="http://schemas.microsoft.com/office/powerpoint/2010/main" val="2613637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C5D4868-DA73-40D8-B681-9A9B98289C58}"/>
              </a:ext>
            </a:extLst>
          </p:cNvPr>
          <p:cNvSpPr>
            <a:spLocks noGrp="1"/>
          </p:cNvSpPr>
          <p:nvPr>
            <p:ph type="title"/>
          </p:nvPr>
        </p:nvSpPr>
        <p:spPr/>
        <p:txBody>
          <a:bodyPr/>
          <a:lstStyle/>
          <a:p>
            <a:r>
              <a:rPr lang="tr-TR" dirty="0"/>
              <a:t>Hekimliğin Bulgusal(Semptomatik) Dönemi</a:t>
            </a:r>
          </a:p>
        </p:txBody>
      </p:sp>
      <p:sp>
        <p:nvSpPr>
          <p:cNvPr id="3" name="İçerik Yer Tutucusu 2">
            <a:extLst>
              <a:ext uri="{FF2B5EF4-FFF2-40B4-BE49-F238E27FC236}">
                <a16:creationId xmlns:a16="http://schemas.microsoft.com/office/drawing/2014/main" id="{9FC49983-2E1A-47FD-B575-9C6F438683EF}"/>
              </a:ext>
            </a:extLst>
          </p:cNvPr>
          <p:cNvSpPr>
            <a:spLocks noGrp="1"/>
          </p:cNvSpPr>
          <p:nvPr>
            <p:ph idx="1"/>
          </p:nvPr>
        </p:nvSpPr>
        <p:spPr/>
        <p:txBody>
          <a:bodyPr/>
          <a:lstStyle/>
          <a:p>
            <a:r>
              <a:rPr lang="tr-TR" sz="3600" dirty="0"/>
              <a:t>Neden - sonuç bilinci yok</a:t>
            </a:r>
          </a:p>
          <a:p>
            <a:r>
              <a:rPr lang="tr-TR" sz="3600" dirty="0"/>
              <a:t>19.yy sonlarına dek sürmüş</a:t>
            </a:r>
          </a:p>
          <a:p>
            <a:endParaRPr lang="tr-TR" dirty="0"/>
          </a:p>
          <a:p>
            <a:endParaRPr lang="tr-TR" dirty="0"/>
          </a:p>
        </p:txBody>
      </p:sp>
      <p:sp>
        <p:nvSpPr>
          <p:cNvPr id="4" name="Metin kutusu 3">
            <a:extLst>
              <a:ext uri="{FF2B5EF4-FFF2-40B4-BE49-F238E27FC236}">
                <a16:creationId xmlns:a16="http://schemas.microsoft.com/office/drawing/2014/main" id="{897770CE-6F9F-44DD-9B67-B121E8DBE031}"/>
              </a:ext>
            </a:extLst>
          </p:cNvPr>
          <p:cNvSpPr txBox="1"/>
          <p:nvPr/>
        </p:nvSpPr>
        <p:spPr>
          <a:xfrm>
            <a:off x="2176563" y="5869186"/>
            <a:ext cx="8509272" cy="307777"/>
          </a:xfrm>
          <a:prstGeom prst="rect">
            <a:avLst/>
          </a:prstGeom>
          <a:noFill/>
        </p:spPr>
        <p:txBody>
          <a:bodyPr wrap="square">
            <a:spAutoFit/>
          </a:bodyPr>
          <a:lstStyle/>
          <a:p>
            <a:r>
              <a:rPr lang="tr-TR" sz="1400" dirty="0">
                <a:solidFill>
                  <a:schemeClr val="bg2">
                    <a:lumMod val="50000"/>
                  </a:schemeClr>
                </a:solidFill>
              </a:rPr>
              <a:t>Güler Ç., Akın L. (2012) Halk Sağlığı Temel Bilgiler 1.Cilt(2.Baskı) Hacettepe Üniversitesi Yayınları, Ankara</a:t>
            </a:r>
          </a:p>
        </p:txBody>
      </p:sp>
    </p:spTree>
    <p:extLst>
      <p:ext uri="{BB962C8B-B14F-4D97-AF65-F5344CB8AC3E}">
        <p14:creationId xmlns:p14="http://schemas.microsoft.com/office/powerpoint/2010/main" val="4207956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6D81BD8-9D23-B6FC-F912-FEDBFAAC8FDB}"/>
              </a:ext>
            </a:extLst>
          </p:cNvPr>
          <p:cNvSpPr>
            <a:spLocks noGrp="1"/>
          </p:cNvSpPr>
          <p:nvPr>
            <p:ph idx="1"/>
          </p:nvPr>
        </p:nvSpPr>
        <p:spPr>
          <a:xfrm>
            <a:off x="3265713" y="2117594"/>
            <a:ext cx="9192986" cy="4161072"/>
          </a:xfrm>
        </p:spPr>
        <p:txBody>
          <a:bodyPr>
            <a:normAutofit/>
          </a:bodyPr>
          <a:lstStyle/>
          <a:p>
            <a:pPr indent="-274320" algn="ctr" rtl="0">
              <a:spcBef>
                <a:spcPts val="600"/>
              </a:spcBef>
              <a:spcAft>
                <a:spcPts val="0"/>
              </a:spcAft>
            </a:pPr>
            <a:r>
              <a:rPr lang="tr-TR" sz="2000" b="1" i="0" u="sng" dirty="0">
                <a:solidFill>
                  <a:srgbClr val="000000"/>
                </a:solidFill>
                <a:effectLst/>
                <a:latin typeface="Gill Sans"/>
              </a:rPr>
              <a:t>Hipokrat (M.Ö. 460-377)-Tıbbın Babası</a:t>
            </a:r>
            <a:endParaRPr lang="tr-TR" sz="2000" b="1" dirty="0">
              <a:effectLst/>
            </a:endParaRPr>
          </a:p>
          <a:p>
            <a:pPr marL="68580" indent="0" algn="ctr" rtl="0">
              <a:spcBef>
                <a:spcPts val="600"/>
              </a:spcBef>
              <a:spcAft>
                <a:spcPts val="0"/>
              </a:spcAft>
              <a:buNone/>
            </a:pPr>
            <a:r>
              <a:rPr lang="tr-TR" sz="2000" b="1" dirty="0"/>
              <a:t>    -Evreni oluşturan 4 unsurun özellikleri</a:t>
            </a:r>
          </a:p>
          <a:p>
            <a:pPr marL="68580" indent="0" algn="ctr" rtl="0">
              <a:spcBef>
                <a:spcPts val="600"/>
              </a:spcBef>
              <a:spcAft>
                <a:spcPts val="0"/>
              </a:spcAft>
              <a:buNone/>
            </a:pPr>
            <a:r>
              <a:rPr lang="tr-TR" sz="2000" b="1" i="0" u="none" strike="noStrike" dirty="0">
                <a:solidFill>
                  <a:srgbClr val="000000"/>
                </a:solidFill>
                <a:effectLst/>
                <a:latin typeface="Gill Sans"/>
              </a:rPr>
              <a:t>hava sıcak, ateş kuru, su nemli ve toprak soğuk</a:t>
            </a:r>
            <a:endParaRPr lang="tr-TR" sz="2000" b="1" dirty="0">
              <a:effectLst/>
            </a:endParaRPr>
          </a:p>
          <a:p>
            <a:br>
              <a:rPr lang="tr-TR" b="0" dirty="0">
                <a:effectLst/>
              </a:rPr>
            </a:br>
            <a:endParaRPr lang="tr-TR" dirty="0"/>
          </a:p>
        </p:txBody>
      </p:sp>
      <p:pic>
        <p:nvPicPr>
          <p:cNvPr id="4" name="Resim 3">
            <a:extLst>
              <a:ext uri="{FF2B5EF4-FFF2-40B4-BE49-F238E27FC236}">
                <a16:creationId xmlns:a16="http://schemas.microsoft.com/office/drawing/2014/main" id="{10A3C5B3-2C7A-D879-8937-8AB9ABA965D7}"/>
              </a:ext>
            </a:extLst>
          </p:cNvPr>
          <p:cNvPicPr>
            <a:picLocks noChangeAspect="1"/>
          </p:cNvPicPr>
          <p:nvPr/>
        </p:nvPicPr>
        <p:blipFill>
          <a:blip r:embed="rId2"/>
          <a:stretch>
            <a:fillRect/>
          </a:stretch>
        </p:blipFill>
        <p:spPr>
          <a:xfrm>
            <a:off x="753836" y="955305"/>
            <a:ext cx="4239987" cy="4239987"/>
          </a:xfrm>
          <a:prstGeom prst="rect">
            <a:avLst/>
          </a:prstGeom>
        </p:spPr>
      </p:pic>
      <p:sp>
        <p:nvSpPr>
          <p:cNvPr id="5" name="Metin kutusu 4">
            <a:extLst>
              <a:ext uri="{FF2B5EF4-FFF2-40B4-BE49-F238E27FC236}">
                <a16:creationId xmlns:a16="http://schemas.microsoft.com/office/drawing/2014/main" id="{2BF70F1F-C826-2AB5-5531-D822E4F4917D}"/>
              </a:ext>
            </a:extLst>
          </p:cNvPr>
          <p:cNvSpPr txBox="1"/>
          <p:nvPr/>
        </p:nvSpPr>
        <p:spPr>
          <a:xfrm>
            <a:off x="2013278" y="6155624"/>
            <a:ext cx="8509272" cy="307777"/>
          </a:xfrm>
          <a:prstGeom prst="rect">
            <a:avLst/>
          </a:prstGeom>
          <a:noFill/>
        </p:spPr>
        <p:txBody>
          <a:bodyPr wrap="square">
            <a:spAutoFit/>
          </a:bodyPr>
          <a:lstStyle/>
          <a:p>
            <a:r>
              <a:rPr lang="tr-TR" sz="1400" dirty="0">
                <a:solidFill>
                  <a:schemeClr val="bg2">
                    <a:lumMod val="50000"/>
                  </a:schemeClr>
                </a:solidFill>
              </a:rPr>
              <a:t>Güler Ç., Akın L. (2012) Halk Sağlığı Temel Bilgiler 1.Cilt(2.Baskı) Hacettepe Üniversitesi Yayınları, Ankara</a:t>
            </a:r>
          </a:p>
        </p:txBody>
      </p:sp>
      <p:sp>
        <p:nvSpPr>
          <p:cNvPr id="7" name="Metin kutusu 6">
            <a:extLst>
              <a:ext uri="{FF2B5EF4-FFF2-40B4-BE49-F238E27FC236}">
                <a16:creationId xmlns:a16="http://schemas.microsoft.com/office/drawing/2014/main" id="{627AB8CA-DE0D-B59D-F4F8-8F0D0386F97C}"/>
              </a:ext>
            </a:extLst>
          </p:cNvPr>
          <p:cNvSpPr txBox="1"/>
          <p:nvPr/>
        </p:nvSpPr>
        <p:spPr>
          <a:xfrm>
            <a:off x="5344884" y="3373746"/>
            <a:ext cx="5505450" cy="1754326"/>
          </a:xfrm>
          <a:prstGeom prst="rect">
            <a:avLst/>
          </a:prstGeom>
          <a:noFill/>
        </p:spPr>
        <p:txBody>
          <a:bodyPr wrap="square">
            <a:spAutoFit/>
          </a:bodyPr>
          <a:lstStyle/>
          <a:p>
            <a:r>
              <a:rPr lang="tr-TR" b="1" dirty="0"/>
              <a:t>     -Zatürre ve çocuklardaki sara hastalığının belirtilerini ilk tanımlayan hekimdir.</a:t>
            </a:r>
          </a:p>
          <a:p>
            <a:r>
              <a:rPr lang="tr-TR" b="1" dirty="0"/>
              <a:t>     </a:t>
            </a:r>
          </a:p>
          <a:p>
            <a:r>
              <a:rPr lang="tr-TR" b="1" dirty="0"/>
              <a:t>   -Yine düşünce ve duyguların kalpten değil beyinden kaynaklandığı fikrini ortaya atan ilk hekim Hipokrat'tır.</a:t>
            </a:r>
          </a:p>
        </p:txBody>
      </p:sp>
    </p:spTree>
    <p:extLst>
      <p:ext uri="{BB962C8B-B14F-4D97-AF65-F5344CB8AC3E}">
        <p14:creationId xmlns:p14="http://schemas.microsoft.com/office/powerpoint/2010/main" val="236862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59AEF6B-4F8A-FE44-2BCA-474CDC82BCD9}"/>
              </a:ext>
            </a:extLst>
          </p:cNvPr>
          <p:cNvSpPr>
            <a:spLocks noGrp="1"/>
          </p:cNvSpPr>
          <p:nvPr>
            <p:ph idx="1"/>
          </p:nvPr>
        </p:nvSpPr>
        <p:spPr>
          <a:xfrm>
            <a:off x="4835677" y="1311502"/>
            <a:ext cx="5173737" cy="3309483"/>
          </a:xfrm>
        </p:spPr>
        <p:txBody>
          <a:bodyPr>
            <a:normAutofit fontScale="85000" lnSpcReduction="10000"/>
          </a:bodyPr>
          <a:lstStyle/>
          <a:p>
            <a:pPr indent="-274320" algn="ctr" rtl="0">
              <a:spcBef>
                <a:spcPts val="600"/>
              </a:spcBef>
              <a:spcAft>
                <a:spcPts val="0"/>
              </a:spcAft>
            </a:pPr>
            <a:r>
              <a:rPr lang="tr-TR" sz="3400" b="1" i="0" u="none" strike="noStrike" dirty="0">
                <a:solidFill>
                  <a:srgbClr val="000000"/>
                </a:solidFill>
                <a:effectLst/>
                <a:latin typeface="Calibri" panose="020F0502020204030204" pitchFamily="34" charset="0"/>
              </a:rPr>
              <a:t>Antik Çağ’ın Hipokrat’tan sonra en büyük hekimi kabul edilen </a:t>
            </a:r>
            <a:r>
              <a:rPr lang="tr-TR" sz="3400" b="1" i="0" u="none" strike="noStrike" dirty="0">
                <a:solidFill>
                  <a:srgbClr val="FF0000"/>
                </a:solidFill>
                <a:effectLst/>
                <a:latin typeface="Calibri" panose="020F0502020204030204" pitchFamily="34" charset="0"/>
              </a:rPr>
              <a:t>Bergamalı </a:t>
            </a:r>
            <a:r>
              <a:rPr lang="tr-TR" sz="3400" b="1" i="0" u="none" strike="noStrike" dirty="0" err="1">
                <a:solidFill>
                  <a:srgbClr val="FF0000"/>
                </a:solidFill>
                <a:effectLst/>
                <a:latin typeface="Calibri" panose="020F0502020204030204" pitchFamily="34" charset="0"/>
              </a:rPr>
              <a:t>Galenos</a:t>
            </a:r>
            <a:r>
              <a:rPr lang="tr-TR" sz="3400" b="1" i="0" u="sng" dirty="0">
                <a:solidFill>
                  <a:srgbClr val="000000"/>
                </a:solidFill>
                <a:effectLst/>
                <a:latin typeface="Gill Sans"/>
              </a:rPr>
              <a:t> </a:t>
            </a:r>
            <a:r>
              <a:rPr lang="tr-TR" sz="2400" b="1" i="0" u="sng" dirty="0">
                <a:solidFill>
                  <a:srgbClr val="000000"/>
                </a:solidFill>
                <a:effectLst/>
                <a:latin typeface="Gill Sans"/>
              </a:rPr>
              <a:t>(M.S. 131-201)</a:t>
            </a:r>
            <a:endParaRPr lang="tr-TR" sz="2400" b="1" dirty="0">
              <a:effectLst/>
            </a:endParaRPr>
          </a:p>
          <a:p>
            <a:pPr marL="68580" indent="0" algn="ctr" rtl="0">
              <a:spcBef>
                <a:spcPts val="600"/>
              </a:spcBef>
              <a:spcAft>
                <a:spcPts val="0"/>
              </a:spcAft>
              <a:buNone/>
            </a:pPr>
            <a:r>
              <a:rPr lang="tr-TR" sz="2400" b="1" i="0" u="none" strike="noStrike" dirty="0">
                <a:solidFill>
                  <a:srgbClr val="000000"/>
                </a:solidFill>
                <a:effectLst/>
                <a:latin typeface="Gill Sans"/>
              </a:rPr>
              <a:t>Hastalığın kişi dışında nedene bağlı olduğu,</a:t>
            </a:r>
            <a:endParaRPr lang="tr-TR" sz="2400" b="1" dirty="0">
              <a:effectLst/>
            </a:endParaRPr>
          </a:p>
          <a:p>
            <a:pPr marL="68580" indent="0" algn="ctr" rtl="0">
              <a:spcBef>
                <a:spcPts val="600"/>
              </a:spcBef>
              <a:spcAft>
                <a:spcPts val="0"/>
              </a:spcAft>
              <a:buNone/>
            </a:pPr>
            <a:r>
              <a:rPr lang="tr-TR" sz="2400" b="1" i="0" u="none" strike="noStrike" dirty="0">
                <a:solidFill>
                  <a:srgbClr val="000000"/>
                </a:solidFill>
                <a:effectLst/>
                <a:latin typeface="Gill Sans"/>
              </a:rPr>
              <a:t>tedavi hastalık gelişimine karşı gelmekle yapılmalı</a:t>
            </a:r>
            <a:endParaRPr lang="tr-TR" sz="2400" b="1" dirty="0">
              <a:effectLst/>
            </a:endParaRPr>
          </a:p>
          <a:p>
            <a:br>
              <a:rPr lang="tr-TR" b="0" dirty="0">
                <a:effectLst/>
              </a:rPr>
            </a:br>
            <a:endParaRPr lang="tr-TR" dirty="0"/>
          </a:p>
        </p:txBody>
      </p:sp>
      <p:pic>
        <p:nvPicPr>
          <p:cNvPr id="4" name="Resim 3">
            <a:extLst>
              <a:ext uri="{FF2B5EF4-FFF2-40B4-BE49-F238E27FC236}">
                <a16:creationId xmlns:a16="http://schemas.microsoft.com/office/drawing/2014/main" id="{8D024153-BA29-BEB5-8F14-70E4DDD2B0BB}"/>
              </a:ext>
            </a:extLst>
          </p:cNvPr>
          <p:cNvPicPr>
            <a:picLocks noChangeAspect="1"/>
          </p:cNvPicPr>
          <p:nvPr/>
        </p:nvPicPr>
        <p:blipFill>
          <a:blip r:embed="rId2"/>
          <a:stretch>
            <a:fillRect/>
          </a:stretch>
        </p:blipFill>
        <p:spPr>
          <a:xfrm>
            <a:off x="313161" y="947058"/>
            <a:ext cx="4339083" cy="5437414"/>
          </a:xfrm>
          <a:prstGeom prst="rect">
            <a:avLst/>
          </a:prstGeom>
        </p:spPr>
      </p:pic>
      <p:sp>
        <p:nvSpPr>
          <p:cNvPr id="5" name="Metin kutusu 4">
            <a:extLst>
              <a:ext uri="{FF2B5EF4-FFF2-40B4-BE49-F238E27FC236}">
                <a16:creationId xmlns:a16="http://schemas.microsoft.com/office/drawing/2014/main" id="{F2EDD4CE-EDA7-DA7D-9C6A-4C5BB2ABBA27}"/>
              </a:ext>
            </a:extLst>
          </p:cNvPr>
          <p:cNvSpPr txBox="1"/>
          <p:nvPr/>
        </p:nvSpPr>
        <p:spPr>
          <a:xfrm>
            <a:off x="2011310" y="6158011"/>
            <a:ext cx="8509272" cy="307777"/>
          </a:xfrm>
          <a:prstGeom prst="rect">
            <a:avLst/>
          </a:prstGeom>
          <a:noFill/>
        </p:spPr>
        <p:txBody>
          <a:bodyPr wrap="square">
            <a:spAutoFit/>
          </a:bodyPr>
          <a:lstStyle/>
          <a:p>
            <a:r>
              <a:rPr lang="tr-TR" sz="1400" dirty="0">
                <a:solidFill>
                  <a:schemeClr val="bg2">
                    <a:lumMod val="50000"/>
                  </a:schemeClr>
                </a:solidFill>
              </a:rPr>
              <a:t>Güler Ç., Akın L. (2012) Halk Sağlığı Temel Bilgiler 1.Cilt(2.Baskı) Hacettepe Üniversitesi Yayınları, Ankara</a:t>
            </a:r>
          </a:p>
        </p:txBody>
      </p:sp>
    </p:spTree>
    <p:extLst>
      <p:ext uri="{BB962C8B-B14F-4D97-AF65-F5344CB8AC3E}">
        <p14:creationId xmlns:p14="http://schemas.microsoft.com/office/powerpoint/2010/main" val="3359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18E841-A088-1B72-46D0-49393393DA3A}"/>
              </a:ext>
            </a:extLst>
          </p:cNvPr>
          <p:cNvSpPr>
            <a:spLocks noGrp="1"/>
          </p:cNvSpPr>
          <p:nvPr>
            <p:ph type="title"/>
          </p:nvPr>
        </p:nvSpPr>
        <p:spPr/>
        <p:txBody>
          <a:bodyPr>
            <a:normAutofit/>
          </a:bodyPr>
          <a:lstStyle/>
          <a:p>
            <a:r>
              <a:rPr lang="tr-TR" sz="2400" b="1" dirty="0" err="1"/>
              <a:t>İslamiyeti</a:t>
            </a:r>
            <a:r>
              <a:rPr lang="tr-TR" sz="2400" b="1" dirty="0"/>
              <a:t> kabulden sonra Türk devletlerinde ise</a:t>
            </a:r>
          </a:p>
        </p:txBody>
      </p:sp>
      <p:sp>
        <p:nvSpPr>
          <p:cNvPr id="3" name="İçerik Yer Tutucusu 2">
            <a:extLst>
              <a:ext uri="{FF2B5EF4-FFF2-40B4-BE49-F238E27FC236}">
                <a16:creationId xmlns:a16="http://schemas.microsoft.com/office/drawing/2014/main" id="{3FB2FFB6-1EAB-2D4A-028B-A7B87FC9BF60}"/>
              </a:ext>
            </a:extLst>
          </p:cNvPr>
          <p:cNvSpPr>
            <a:spLocks noGrp="1"/>
          </p:cNvSpPr>
          <p:nvPr>
            <p:ph idx="1"/>
          </p:nvPr>
        </p:nvSpPr>
        <p:spPr>
          <a:xfrm>
            <a:off x="677334" y="2160590"/>
            <a:ext cx="3894666" cy="3423782"/>
          </a:xfrm>
        </p:spPr>
        <p:txBody>
          <a:bodyPr/>
          <a:lstStyle/>
          <a:p>
            <a:pPr indent="-274320" rtl="0">
              <a:spcBef>
                <a:spcPts val="0"/>
              </a:spcBef>
              <a:spcAft>
                <a:spcPts val="0"/>
              </a:spcAft>
            </a:pPr>
            <a:r>
              <a:rPr lang="pl-PL" sz="3200" b="1" i="0" u="sng" dirty="0">
                <a:solidFill>
                  <a:srgbClr val="000000"/>
                </a:solidFill>
                <a:effectLst/>
                <a:latin typeface="Gill Sans"/>
              </a:rPr>
              <a:t>El Razi (850-932)</a:t>
            </a:r>
            <a:endParaRPr lang="pl-PL" sz="3200" b="1" dirty="0">
              <a:effectLst/>
            </a:endParaRPr>
          </a:p>
          <a:p>
            <a:pPr marL="68580" indent="0" rtl="0">
              <a:spcBef>
                <a:spcPts val="600"/>
              </a:spcBef>
              <a:spcAft>
                <a:spcPts val="0"/>
              </a:spcAft>
              <a:buNone/>
            </a:pPr>
            <a:r>
              <a:rPr lang="tr-TR" sz="2800" b="1" i="0" u="none" strike="noStrike" dirty="0">
                <a:solidFill>
                  <a:srgbClr val="000000"/>
                </a:solidFill>
                <a:effectLst/>
                <a:latin typeface="Gill Sans"/>
              </a:rPr>
              <a:t>   </a:t>
            </a:r>
            <a:r>
              <a:rPr lang="pl-PL" sz="2800" b="1" i="0" u="none" strike="noStrike" dirty="0">
                <a:solidFill>
                  <a:srgbClr val="000000"/>
                </a:solidFill>
                <a:effectLst/>
                <a:latin typeface="Gill Sans"/>
              </a:rPr>
              <a:t>Kokuşma kuramı</a:t>
            </a:r>
            <a:r>
              <a:rPr lang="tr-TR" sz="2800" b="1" dirty="0" err="1">
                <a:solidFill>
                  <a:srgbClr val="000000"/>
                </a:solidFill>
                <a:latin typeface="Gill Sans"/>
              </a:rPr>
              <a:t>nı</a:t>
            </a:r>
            <a:r>
              <a:rPr lang="tr-TR" sz="2800" b="1" dirty="0">
                <a:solidFill>
                  <a:srgbClr val="000000"/>
                </a:solidFill>
                <a:latin typeface="Gill Sans"/>
              </a:rPr>
              <a:t> ortaya koymuştur </a:t>
            </a:r>
            <a:r>
              <a:rPr lang="tr-TR" sz="2800" b="1" i="0" u="none" strike="noStrike" dirty="0">
                <a:solidFill>
                  <a:srgbClr val="000000"/>
                </a:solidFill>
                <a:effectLst/>
                <a:latin typeface="Gill Sans"/>
              </a:rPr>
              <a:t>ve bu </a:t>
            </a:r>
            <a:r>
              <a:rPr lang="tr-TR" sz="2400" b="1" dirty="0"/>
              <a:t>mikroorganizmalardan oluşan hastalıklara karşı önlem almada insan oğlunun attığı ilk dev adım olmuştur. </a:t>
            </a:r>
            <a:endParaRPr lang="pl-PL" sz="2400" b="1" dirty="0">
              <a:effectLst/>
            </a:endParaRPr>
          </a:p>
          <a:p>
            <a:pPr marL="0" indent="0">
              <a:buNone/>
            </a:pPr>
            <a:endParaRPr lang="tr-TR" dirty="0"/>
          </a:p>
        </p:txBody>
      </p:sp>
      <p:pic>
        <p:nvPicPr>
          <p:cNvPr id="4" name="Resim 3">
            <a:extLst>
              <a:ext uri="{FF2B5EF4-FFF2-40B4-BE49-F238E27FC236}">
                <a16:creationId xmlns:a16="http://schemas.microsoft.com/office/drawing/2014/main" id="{AFCF57D6-E489-6223-2BF3-B1A819FE3973}"/>
              </a:ext>
            </a:extLst>
          </p:cNvPr>
          <p:cNvPicPr>
            <a:picLocks noChangeAspect="1"/>
          </p:cNvPicPr>
          <p:nvPr/>
        </p:nvPicPr>
        <p:blipFill>
          <a:blip r:embed="rId2"/>
          <a:stretch>
            <a:fillRect/>
          </a:stretch>
        </p:blipFill>
        <p:spPr>
          <a:xfrm>
            <a:off x="4975668" y="2061262"/>
            <a:ext cx="4559127" cy="2735476"/>
          </a:xfrm>
          <a:prstGeom prst="rect">
            <a:avLst/>
          </a:prstGeom>
        </p:spPr>
      </p:pic>
    </p:spTree>
    <p:extLst>
      <p:ext uri="{BB962C8B-B14F-4D97-AF65-F5344CB8AC3E}">
        <p14:creationId xmlns:p14="http://schemas.microsoft.com/office/powerpoint/2010/main" val="2405024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F7A187BC-EAF6-48AA-8E05-53D55582BD98}"/>
              </a:ext>
            </a:extLst>
          </p:cNvPr>
          <p:cNvSpPr txBox="1"/>
          <p:nvPr/>
        </p:nvSpPr>
        <p:spPr>
          <a:xfrm>
            <a:off x="2209614" y="6185098"/>
            <a:ext cx="8509272" cy="307777"/>
          </a:xfrm>
          <a:prstGeom prst="rect">
            <a:avLst/>
          </a:prstGeom>
          <a:noFill/>
        </p:spPr>
        <p:txBody>
          <a:bodyPr wrap="square">
            <a:spAutoFit/>
          </a:bodyPr>
          <a:lstStyle/>
          <a:p>
            <a:r>
              <a:rPr lang="tr-TR" sz="1400" dirty="0">
                <a:solidFill>
                  <a:schemeClr val="bg2">
                    <a:lumMod val="50000"/>
                  </a:schemeClr>
                </a:solidFill>
              </a:rPr>
              <a:t>Güler Ç., Akın L. (2012) Halk Sağlığı Temel Bilgiler 1.Cilt(2.Baskı) Hacettepe Üniversitesi Yayınları, Ankara</a:t>
            </a:r>
          </a:p>
        </p:txBody>
      </p:sp>
      <p:sp>
        <p:nvSpPr>
          <p:cNvPr id="12" name="Metin kutusu 11">
            <a:extLst>
              <a:ext uri="{FF2B5EF4-FFF2-40B4-BE49-F238E27FC236}">
                <a16:creationId xmlns:a16="http://schemas.microsoft.com/office/drawing/2014/main" id="{0E79F9F9-3BC7-0271-3F23-524541367B9C}"/>
              </a:ext>
            </a:extLst>
          </p:cNvPr>
          <p:cNvSpPr txBox="1"/>
          <p:nvPr/>
        </p:nvSpPr>
        <p:spPr>
          <a:xfrm>
            <a:off x="2820760" y="2068676"/>
            <a:ext cx="8509272" cy="523220"/>
          </a:xfrm>
          <a:prstGeom prst="rect">
            <a:avLst/>
          </a:prstGeom>
          <a:noFill/>
        </p:spPr>
        <p:txBody>
          <a:bodyPr wrap="square">
            <a:spAutoFit/>
          </a:bodyPr>
          <a:lstStyle/>
          <a:p>
            <a:r>
              <a:rPr lang="tr-TR" sz="2800" b="1" dirty="0"/>
              <a:t>İbn-</a:t>
            </a:r>
            <a:r>
              <a:rPr lang="tr-TR" sz="2800" b="1" dirty="0" err="1"/>
              <a:t>ül</a:t>
            </a:r>
            <a:r>
              <a:rPr lang="tr-TR" sz="2800" b="1" dirty="0"/>
              <a:t> Habip</a:t>
            </a:r>
          </a:p>
        </p:txBody>
      </p:sp>
      <p:sp>
        <p:nvSpPr>
          <p:cNvPr id="14" name="Metin kutusu 13">
            <a:extLst>
              <a:ext uri="{FF2B5EF4-FFF2-40B4-BE49-F238E27FC236}">
                <a16:creationId xmlns:a16="http://schemas.microsoft.com/office/drawing/2014/main" id="{B9797CFD-0C18-0B90-4BC0-9CFD5343BE4B}"/>
              </a:ext>
            </a:extLst>
          </p:cNvPr>
          <p:cNvSpPr txBox="1"/>
          <p:nvPr/>
        </p:nvSpPr>
        <p:spPr>
          <a:xfrm>
            <a:off x="959303" y="2741891"/>
            <a:ext cx="7923439" cy="1646605"/>
          </a:xfrm>
          <a:prstGeom prst="rect">
            <a:avLst/>
          </a:prstGeom>
          <a:noFill/>
        </p:spPr>
        <p:txBody>
          <a:bodyPr wrap="square">
            <a:spAutoFit/>
          </a:bodyPr>
          <a:lstStyle/>
          <a:p>
            <a:pPr indent="-274320" algn="r" rtl="0">
              <a:spcBef>
                <a:spcPts val="600"/>
              </a:spcBef>
              <a:spcAft>
                <a:spcPts val="0"/>
              </a:spcAft>
            </a:pPr>
            <a:r>
              <a:rPr lang="tr-TR" sz="2400" b="1" i="0" u="none" strike="noStrike" dirty="0">
                <a:solidFill>
                  <a:srgbClr val="000000"/>
                </a:solidFill>
                <a:effectLst/>
                <a:latin typeface="Gill Sans"/>
              </a:rPr>
              <a:t>Hastalıklı bireylerle temas etmeyenlerin sağlıklı kalmaları,</a:t>
            </a:r>
            <a:endParaRPr lang="tr-TR" sz="2400" b="1" dirty="0">
              <a:effectLst/>
            </a:endParaRPr>
          </a:p>
          <a:p>
            <a:pPr indent="-274320" algn="r" rtl="0">
              <a:spcBef>
                <a:spcPts val="600"/>
              </a:spcBef>
              <a:spcAft>
                <a:spcPts val="0"/>
              </a:spcAft>
            </a:pPr>
            <a:r>
              <a:rPr lang="tr-TR" sz="2400" b="1" i="0" u="none" strike="noStrike" dirty="0">
                <a:solidFill>
                  <a:srgbClr val="000000"/>
                </a:solidFill>
                <a:effectLst/>
                <a:latin typeface="Gill Sans"/>
              </a:rPr>
              <a:t>temas edenlerin hastalığa yakalanmaları-</a:t>
            </a:r>
            <a:r>
              <a:rPr lang="tr-TR" sz="2400" b="1" i="0" u="sng" dirty="0">
                <a:solidFill>
                  <a:srgbClr val="000000"/>
                </a:solidFill>
                <a:effectLst/>
                <a:latin typeface="Gill Sans"/>
              </a:rPr>
              <a:t>Korunmanın önemi</a:t>
            </a:r>
            <a:endParaRPr lang="tr-TR" sz="2400" b="1" dirty="0">
              <a:effectLst/>
            </a:endParaRPr>
          </a:p>
          <a:p>
            <a:br>
              <a:rPr lang="tr-TR" sz="2400" b="1" dirty="0"/>
            </a:br>
            <a:endParaRPr lang="tr-TR" sz="2400" b="1" dirty="0"/>
          </a:p>
        </p:txBody>
      </p:sp>
    </p:spTree>
    <p:extLst>
      <p:ext uri="{BB962C8B-B14F-4D97-AF65-F5344CB8AC3E}">
        <p14:creationId xmlns:p14="http://schemas.microsoft.com/office/powerpoint/2010/main" val="2596606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3C8273E-5444-094F-2D6A-51A1E32B66D2}"/>
              </a:ext>
            </a:extLst>
          </p:cNvPr>
          <p:cNvSpPr>
            <a:spLocks noGrp="1"/>
          </p:cNvSpPr>
          <p:nvPr>
            <p:ph idx="1"/>
          </p:nvPr>
        </p:nvSpPr>
        <p:spPr>
          <a:xfrm>
            <a:off x="399748" y="1834018"/>
            <a:ext cx="8596668" cy="3880773"/>
          </a:xfrm>
        </p:spPr>
        <p:txBody>
          <a:bodyPr/>
          <a:lstStyle/>
          <a:p>
            <a:r>
              <a:rPr lang="tr-TR" dirty="0"/>
              <a:t>Ortaçağ Avrupa'sında felsefenin temel taşlarından birisi olarak kabul edilip “</a:t>
            </a:r>
            <a:r>
              <a:rPr lang="tr-TR" dirty="0" err="1"/>
              <a:t>Avicenna</a:t>
            </a:r>
            <a:r>
              <a:rPr lang="tr-TR" dirty="0"/>
              <a:t>” ismi ile ün kazanmıştır.</a:t>
            </a:r>
          </a:p>
          <a:p>
            <a:r>
              <a:rPr lang="tr-TR" dirty="0"/>
              <a:t>El Kanun </a:t>
            </a:r>
            <a:r>
              <a:rPr lang="tr-TR" dirty="0" err="1"/>
              <a:t>Fi’t</a:t>
            </a:r>
            <a:r>
              <a:rPr lang="tr-TR" dirty="0"/>
              <a:t> </a:t>
            </a:r>
            <a:r>
              <a:rPr lang="tr-TR" dirty="0" err="1"/>
              <a:t>Tıb</a:t>
            </a:r>
            <a:r>
              <a:rPr lang="tr-TR" dirty="0"/>
              <a:t> (Tıbbın Kanunu) onun en önemli eseridir</a:t>
            </a:r>
          </a:p>
          <a:p>
            <a:r>
              <a:rPr lang="tr-TR" dirty="0"/>
              <a:t>Hastalıkları yapan kurtçuklardır fakat göremiyoruz demiştir.</a:t>
            </a:r>
          </a:p>
        </p:txBody>
      </p:sp>
      <p:sp>
        <p:nvSpPr>
          <p:cNvPr id="6" name="Metin kutusu 5">
            <a:extLst>
              <a:ext uri="{FF2B5EF4-FFF2-40B4-BE49-F238E27FC236}">
                <a16:creationId xmlns:a16="http://schemas.microsoft.com/office/drawing/2014/main" id="{AF800E6D-61FD-5304-66F6-0AFB6314F2EC}"/>
              </a:ext>
            </a:extLst>
          </p:cNvPr>
          <p:cNvSpPr txBox="1"/>
          <p:nvPr/>
        </p:nvSpPr>
        <p:spPr>
          <a:xfrm>
            <a:off x="677334" y="816638"/>
            <a:ext cx="8596667" cy="646331"/>
          </a:xfrm>
          <a:prstGeom prst="rect">
            <a:avLst/>
          </a:prstGeom>
          <a:noFill/>
        </p:spPr>
        <p:txBody>
          <a:bodyPr wrap="square">
            <a:spAutoFit/>
          </a:bodyPr>
          <a:lstStyle/>
          <a:p>
            <a:r>
              <a:rPr lang="tr-TR" sz="3600" b="1" dirty="0"/>
              <a:t>İbn-i Sina ( Ebu Ali Hüseyin 980-1037 )</a:t>
            </a:r>
          </a:p>
        </p:txBody>
      </p:sp>
      <p:pic>
        <p:nvPicPr>
          <p:cNvPr id="7" name="Resim 6">
            <a:extLst>
              <a:ext uri="{FF2B5EF4-FFF2-40B4-BE49-F238E27FC236}">
                <a16:creationId xmlns:a16="http://schemas.microsoft.com/office/drawing/2014/main" id="{3FA541A7-A12F-9E39-3DCF-1F9B9FFD84A1}"/>
              </a:ext>
            </a:extLst>
          </p:cNvPr>
          <p:cNvPicPr>
            <a:picLocks noChangeAspect="1"/>
          </p:cNvPicPr>
          <p:nvPr/>
        </p:nvPicPr>
        <p:blipFill>
          <a:blip r:embed="rId2"/>
          <a:stretch>
            <a:fillRect/>
          </a:stretch>
        </p:blipFill>
        <p:spPr>
          <a:xfrm>
            <a:off x="5952838" y="3429000"/>
            <a:ext cx="6087156" cy="3211024"/>
          </a:xfrm>
          <a:prstGeom prst="rect">
            <a:avLst/>
          </a:prstGeom>
        </p:spPr>
      </p:pic>
      <p:pic>
        <p:nvPicPr>
          <p:cNvPr id="9" name="Resim 8">
            <a:extLst>
              <a:ext uri="{FF2B5EF4-FFF2-40B4-BE49-F238E27FC236}">
                <a16:creationId xmlns:a16="http://schemas.microsoft.com/office/drawing/2014/main" id="{DA2498C4-E48E-0B89-1E97-61ECEEBB15CC}"/>
              </a:ext>
            </a:extLst>
          </p:cNvPr>
          <p:cNvPicPr>
            <a:picLocks noChangeAspect="1"/>
          </p:cNvPicPr>
          <p:nvPr/>
        </p:nvPicPr>
        <p:blipFill>
          <a:blip r:embed="rId3"/>
          <a:stretch>
            <a:fillRect/>
          </a:stretch>
        </p:blipFill>
        <p:spPr>
          <a:xfrm>
            <a:off x="1557134" y="6608042"/>
            <a:ext cx="9077731" cy="249958"/>
          </a:xfrm>
          <a:prstGeom prst="rect">
            <a:avLst/>
          </a:prstGeom>
        </p:spPr>
      </p:pic>
    </p:spTree>
    <p:extLst>
      <p:ext uri="{BB962C8B-B14F-4D97-AF65-F5344CB8AC3E}">
        <p14:creationId xmlns:p14="http://schemas.microsoft.com/office/powerpoint/2010/main" val="266300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B2B6E7-557D-4EEB-83FC-721FC97C9F29}"/>
              </a:ext>
            </a:extLst>
          </p:cNvPr>
          <p:cNvSpPr>
            <a:spLocks noGrp="1"/>
          </p:cNvSpPr>
          <p:nvPr>
            <p:ph type="title"/>
          </p:nvPr>
        </p:nvSpPr>
        <p:spPr/>
        <p:txBody>
          <a:bodyPr/>
          <a:lstStyle/>
          <a:p>
            <a:r>
              <a:rPr lang="tr-TR" dirty="0" err="1"/>
              <a:t>Laboratuar</a:t>
            </a:r>
            <a:r>
              <a:rPr lang="tr-TR" dirty="0"/>
              <a:t> Dönemi</a:t>
            </a:r>
          </a:p>
        </p:txBody>
      </p:sp>
      <p:sp>
        <p:nvSpPr>
          <p:cNvPr id="3" name="İçerik Yer Tutucusu 2">
            <a:extLst>
              <a:ext uri="{FF2B5EF4-FFF2-40B4-BE49-F238E27FC236}">
                <a16:creationId xmlns:a16="http://schemas.microsoft.com/office/drawing/2014/main" id="{5D9B41B6-76EF-40B2-9637-EBB15E083711}"/>
              </a:ext>
            </a:extLst>
          </p:cNvPr>
          <p:cNvSpPr>
            <a:spLocks noGrp="1"/>
          </p:cNvSpPr>
          <p:nvPr>
            <p:ph idx="1"/>
          </p:nvPr>
        </p:nvSpPr>
        <p:spPr/>
        <p:txBody>
          <a:bodyPr>
            <a:normAutofit/>
          </a:bodyPr>
          <a:lstStyle/>
          <a:p>
            <a:r>
              <a:rPr lang="tr-TR" sz="2800" dirty="0" err="1"/>
              <a:t>Antonie</a:t>
            </a:r>
            <a:r>
              <a:rPr lang="tr-TR" sz="2800" dirty="0"/>
              <a:t> </a:t>
            </a:r>
            <a:r>
              <a:rPr lang="tr-TR" sz="2800" dirty="0" err="1"/>
              <a:t>van</a:t>
            </a:r>
            <a:r>
              <a:rPr lang="tr-TR" sz="2800" dirty="0"/>
              <a:t> </a:t>
            </a:r>
            <a:r>
              <a:rPr lang="tr-TR" sz="2800" dirty="0" err="1"/>
              <a:t>Leeuwenhoek</a:t>
            </a:r>
            <a:r>
              <a:rPr lang="tr-TR" sz="2800" dirty="0"/>
              <a:t> (1632-1723) </a:t>
            </a:r>
            <a:r>
              <a:rPr lang="tr-TR" sz="2800" dirty="0">
                <a:sym typeface="Wingdings" panose="05000000000000000000" pitchFamily="2" charset="2"/>
              </a:rPr>
              <a:t> </a:t>
            </a:r>
            <a:r>
              <a:rPr lang="tr-TR" sz="2800" dirty="0"/>
              <a:t>mikroskop, 1675’de mikroorganizmaları gözlemleyen ilk kişi </a:t>
            </a:r>
          </a:p>
          <a:p>
            <a:r>
              <a:rPr lang="tr-TR" sz="2800" dirty="0"/>
              <a:t>Robert </a:t>
            </a:r>
            <a:r>
              <a:rPr lang="tr-TR" sz="2800" dirty="0" err="1"/>
              <a:t>Hooke</a:t>
            </a:r>
            <a:r>
              <a:rPr lang="tr-TR" sz="2800" dirty="0"/>
              <a:t> </a:t>
            </a:r>
            <a:r>
              <a:rPr lang="tr-TR" sz="2800" dirty="0">
                <a:sym typeface="Wingdings" panose="05000000000000000000" pitchFamily="2" charset="2"/>
              </a:rPr>
              <a:t> </a:t>
            </a:r>
            <a:r>
              <a:rPr lang="tr-TR" sz="2800" dirty="0"/>
              <a:t>1876'da mikropların hastalık yapabileceğini ortaya koydu</a:t>
            </a:r>
          </a:p>
          <a:p>
            <a:endParaRPr lang="tr-TR" sz="2800" dirty="0"/>
          </a:p>
          <a:p>
            <a:pPr marL="0" indent="0" rtl="0" fontAlgn="base">
              <a:spcBef>
                <a:spcPts val="600"/>
              </a:spcBef>
              <a:spcAft>
                <a:spcPts val="0"/>
              </a:spcAft>
              <a:buNone/>
            </a:pPr>
            <a:r>
              <a:rPr lang="tr-TR" sz="2800" dirty="0"/>
              <a:t>     </a:t>
            </a:r>
          </a:p>
          <a:p>
            <a:endParaRPr lang="tr-TR" dirty="0"/>
          </a:p>
        </p:txBody>
      </p:sp>
      <p:sp>
        <p:nvSpPr>
          <p:cNvPr id="5" name="Metin kutusu 4">
            <a:extLst>
              <a:ext uri="{FF2B5EF4-FFF2-40B4-BE49-F238E27FC236}">
                <a16:creationId xmlns:a16="http://schemas.microsoft.com/office/drawing/2014/main" id="{C56F6B2C-B2CC-4939-88CA-A634E68CA735}"/>
              </a:ext>
            </a:extLst>
          </p:cNvPr>
          <p:cNvSpPr txBox="1"/>
          <p:nvPr/>
        </p:nvSpPr>
        <p:spPr>
          <a:xfrm>
            <a:off x="2588964" y="6158011"/>
            <a:ext cx="10377888" cy="307777"/>
          </a:xfrm>
          <a:prstGeom prst="rect">
            <a:avLst/>
          </a:prstGeom>
          <a:noFill/>
        </p:spPr>
        <p:txBody>
          <a:bodyPr wrap="square">
            <a:spAutoFit/>
          </a:bodyPr>
          <a:lstStyle/>
          <a:p>
            <a:r>
              <a:rPr lang="tr-TR" sz="1400" dirty="0">
                <a:solidFill>
                  <a:schemeClr val="bg2">
                    <a:lumMod val="50000"/>
                  </a:schemeClr>
                </a:solidFill>
              </a:rPr>
              <a:t>Tözün M., </a:t>
            </a:r>
            <a:r>
              <a:rPr lang="tr-TR" sz="1400" dirty="0" err="1">
                <a:solidFill>
                  <a:schemeClr val="bg2">
                    <a:lumMod val="50000"/>
                  </a:schemeClr>
                </a:solidFill>
              </a:rPr>
              <a:t>Sözmen</a:t>
            </a:r>
            <a:r>
              <a:rPr lang="tr-TR" sz="1400" dirty="0">
                <a:solidFill>
                  <a:schemeClr val="bg2">
                    <a:lumMod val="50000"/>
                  </a:schemeClr>
                </a:solidFill>
              </a:rPr>
              <a:t> K. Halk Sağlığının Tarihsel Gelişimi ve Temel Kavramları </a:t>
            </a:r>
            <a:r>
              <a:rPr lang="tr-TR" sz="1400" dirty="0" err="1">
                <a:solidFill>
                  <a:schemeClr val="bg2">
                    <a:lumMod val="50000"/>
                  </a:schemeClr>
                </a:solidFill>
              </a:rPr>
              <a:t>Smyrna</a:t>
            </a:r>
            <a:r>
              <a:rPr lang="tr-TR" sz="1400" dirty="0">
                <a:solidFill>
                  <a:schemeClr val="bg2">
                    <a:lumMod val="50000"/>
                  </a:schemeClr>
                </a:solidFill>
              </a:rPr>
              <a:t> Tıp Dergisi 58</a:t>
            </a:r>
          </a:p>
        </p:txBody>
      </p:sp>
    </p:spTree>
    <p:extLst>
      <p:ext uri="{BB962C8B-B14F-4D97-AF65-F5344CB8AC3E}">
        <p14:creationId xmlns:p14="http://schemas.microsoft.com/office/powerpoint/2010/main" val="1246808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05E76B-4E3B-4963-9266-84637B72BC35}"/>
              </a:ext>
            </a:extLst>
          </p:cNvPr>
          <p:cNvSpPr>
            <a:spLocks noGrp="1"/>
          </p:cNvSpPr>
          <p:nvPr>
            <p:ph type="title"/>
          </p:nvPr>
        </p:nvSpPr>
        <p:spPr/>
        <p:txBody>
          <a:bodyPr/>
          <a:lstStyle/>
          <a:p>
            <a:r>
              <a:rPr lang="tr-TR" dirty="0"/>
              <a:t>SUNUM PLANI</a:t>
            </a:r>
          </a:p>
        </p:txBody>
      </p:sp>
      <p:sp>
        <p:nvSpPr>
          <p:cNvPr id="6" name="İçerik Yer Tutucusu 2">
            <a:extLst>
              <a:ext uri="{FF2B5EF4-FFF2-40B4-BE49-F238E27FC236}">
                <a16:creationId xmlns:a16="http://schemas.microsoft.com/office/drawing/2014/main" id="{F7C36507-5035-FA1C-DC69-B19DEA657ED4}"/>
              </a:ext>
            </a:extLst>
          </p:cNvPr>
          <p:cNvSpPr>
            <a:spLocks noGrp="1"/>
          </p:cNvSpPr>
          <p:nvPr>
            <p:ph idx="1"/>
          </p:nvPr>
        </p:nvSpPr>
        <p:spPr>
          <a:xfrm>
            <a:off x="677863" y="2160588"/>
            <a:ext cx="8596312" cy="3881437"/>
          </a:xfrm>
        </p:spPr>
        <p:txBody>
          <a:bodyPr/>
          <a:lstStyle/>
          <a:p>
            <a:r>
              <a:rPr lang="tr-TR" dirty="0"/>
              <a:t>Hekimlik Biliminin Tarihsel Gelişimi</a:t>
            </a:r>
          </a:p>
          <a:p>
            <a:r>
              <a:rPr lang="tr-TR" dirty="0"/>
              <a:t>Halk Sağlığı Kavramı</a:t>
            </a:r>
          </a:p>
          <a:p>
            <a:r>
              <a:rPr lang="tr-TR" dirty="0"/>
              <a:t>Sağlık Hizmetlerinde Çağdaş Görüşler</a:t>
            </a:r>
          </a:p>
          <a:p>
            <a:r>
              <a:rPr lang="tr-TR" dirty="0"/>
              <a:t>Günümüzde Halk Sağlığı</a:t>
            </a:r>
          </a:p>
          <a:p>
            <a:r>
              <a:rPr lang="tr-TR" dirty="0"/>
              <a:t>Türkiye’de Halk Sağlığının Gelişimi</a:t>
            </a:r>
          </a:p>
          <a:p>
            <a:endParaRPr lang="tr-TR" dirty="0"/>
          </a:p>
        </p:txBody>
      </p:sp>
      <p:sp>
        <p:nvSpPr>
          <p:cNvPr id="7" name="İçerik Yer Tutucusu 2">
            <a:extLst>
              <a:ext uri="{FF2B5EF4-FFF2-40B4-BE49-F238E27FC236}">
                <a16:creationId xmlns:a16="http://schemas.microsoft.com/office/drawing/2014/main" id="{42C647EA-CC60-6B9A-8443-66D858774EEE}"/>
              </a:ext>
            </a:extLst>
          </p:cNvPr>
          <p:cNvSpPr txBox="1">
            <a:spLocks/>
          </p:cNvSpPr>
          <p:nvPr/>
        </p:nvSpPr>
        <p:spPr>
          <a:xfrm>
            <a:off x="677334" y="1768703"/>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a:solidFill>
                  <a:srgbClr val="000000"/>
                </a:solidFill>
                <a:latin typeface="Calibri" panose="020F0502020204030204" pitchFamily="34" charset="0"/>
              </a:rPr>
              <a:t>Halk Sağlığı kavramı ve tarihsel gelişimini öğrenmek</a:t>
            </a:r>
            <a:endParaRPr lang="tr-TR">
              <a:solidFill>
                <a:srgbClr val="000000"/>
              </a:solidFill>
              <a:latin typeface="Arial" panose="020B0604020202020204" pitchFamily="34" charset="0"/>
            </a:endParaRPr>
          </a:p>
          <a:p>
            <a:endParaRPr lang="tr-TR" dirty="0"/>
          </a:p>
        </p:txBody>
      </p:sp>
    </p:spTree>
    <p:extLst>
      <p:ext uri="{BB962C8B-B14F-4D97-AF65-F5344CB8AC3E}">
        <p14:creationId xmlns:p14="http://schemas.microsoft.com/office/powerpoint/2010/main" val="1136932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7A6E57-EF7B-4C04-BA9E-DC9BEC3B227E}"/>
              </a:ext>
            </a:extLst>
          </p:cNvPr>
          <p:cNvSpPr>
            <a:spLocks noGrp="1"/>
          </p:cNvSpPr>
          <p:nvPr>
            <p:ph type="title"/>
          </p:nvPr>
        </p:nvSpPr>
        <p:spPr/>
        <p:txBody>
          <a:bodyPr/>
          <a:lstStyle/>
          <a:p>
            <a:r>
              <a:rPr lang="tr-TR" dirty="0" err="1"/>
              <a:t>Edwin</a:t>
            </a:r>
            <a:r>
              <a:rPr lang="tr-TR" dirty="0"/>
              <a:t> </a:t>
            </a:r>
            <a:r>
              <a:rPr lang="tr-TR" dirty="0" err="1"/>
              <a:t>Chadwick</a:t>
            </a:r>
            <a:endParaRPr lang="tr-TR" dirty="0"/>
          </a:p>
        </p:txBody>
      </p:sp>
      <p:sp>
        <p:nvSpPr>
          <p:cNvPr id="3" name="İçerik Yer Tutucusu 2">
            <a:extLst>
              <a:ext uri="{FF2B5EF4-FFF2-40B4-BE49-F238E27FC236}">
                <a16:creationId xmlns:a16="http://schemas.microsoft.com/office/drawing/2014/main" id="{C04498A2-0A70-4906-89B4-EADC8794C07D}"/>
              </a:ext>
            </a:extLst>
          </p:cNvPr>
          <p:cNvSpPr>
            <a:spLocks noGrp="1"/>
          </p:cNvSpPr>
          <p:nvPr>
            <p:ph idx="1"/>
          </p:nvPr>
        </p:nvSpPr>
        <p:spPr/>
        <p:txBody>
          <a:bodyPr>
            <a:normAutofit/>
          </a:bodyPr>
          <a:lstStyle/>
          <a:p>
            <a:r>
              <a:rPr lang="tr-TR" sz="2400" dirty="0"/>
              <a:t>Çalışan Nüfusun Sağlık Durumu Raporu (1842) ;</a:t>
            </a:r>
          </a:p>
          <a:p>
            <a:pPr marL="0" indent="0">
              <a:buNone/>
            </a:pPr>
            <a:r>
              <a:rPr lang="tr-TR" sz="2400" dirty="0"/>
              <a:t>	Kötü yaşam koşullarıyla hastalık ve yaşam süresi arasında doğrudan bir bağlantı</a:t>
            </a:r>
          </a:p>
          <a:p>
            <a:pPr marL="0" indent="0">
              <a:buNone/>
            </a:pPr>
            <a:r>
              <a:rPr lang="tr-TR" sz="2400" dirty="0"/>
              <a:t>	Temizlik, kanalizasyon ve havalandırma gibi önlemlerin insanları daha sağlıklı kılacağı</a:t>
            </a:r>
          </a:p>
        </p:txBody>
      </p:sp>
      <p:sp>
        <p:nvSpPr>
          <p:cNvPr id="4" name="Metin kutusu 3">
            <a:extLst>
              <a:ext uri="{FF2B5EF4-FFF2-40B4-BE49-F238E27FC236}">
                <a16:creationId xmlns:a16="http://schemas.microsoft.com/office/drawing/2014/main" id="{73AF8ECA-9913-4828-B328-06F359B1526D}"/>
              </a:ext>
            </a:extLst>
          </p:cNvPr>
          <p:cNvSpPr txBox="1"/>
          <p:nvPr/>
        </p:nvSpPr>
        <p:spPr>
          <a:xfrm>
            <a:off x="1619480" y="6004123"/>
            <a:ext cx="10388905" cy="307777"/>
          </a:xfrm>
          <a:prstGeom prst="rect">
            <a:avLst/>
          </a:prstGeom>
          <a:noFill/>
        </p:spPr>
        <p:txBody>
          <a:bodyPr wrap="square">
            <a:spAutoFit/>
          </a:bodyPr>
          <a:lstStyle/>
          <a:p>
            <a:r>
              <a:rPr lang="tr-TR" sz="1400" dirty="0" err="1">
                <a:solidFill>
                  <a:schemeClr val="bg2">
                    <a:lumMod val="50000"/>
                  </a:schemeClr>
                </a:solidFill>
              </a:rPr>
              <a:t>Öztek</a:t>
            </a:r>
            <a:r>
              <a:rPr lang="tr-TR" sz="1400" dirty="0">
                <a:solidFill>
                  <a:schemeClr val="bg2">
                    <a:lumMod val="50000"/>
                  </a:schemeClr>
                </a:solidFill>
              </a:rPr>
              <a:t> Z. (Aralık 2020) Halk Sağlığı Kuramlar ve Uygulamalar, Maltepe Üniversitesi Tıp Fakültesi, Ankara</a:t>
            </a:r>
          </a:p>
        </p:txBody>
      </p:sp>
    </p:spTree>
    <p:extLst>
      <p:ext uri="{BB962C8B-B14F-4D97-AF65-F5344CB8AC3E}">
        <p14:creationId xmlns:p14="http://schemas.microsoft.com/office/powerpoint/2010/main" val="1184638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760AA68-2CC5-4069-BEAF-7D8401498664}"/>
              </a:ext>
            </a:extLst>
          </p:cNvPr>
          <p:cNvSpPr>
            <a:spLocks noGrp="1"/>
          </p:cNvSpPr>
          <p:nvPr>
            <p:ph idx="1"/>
          </p:nvPr>
        </p:nvSpPr>
        <p:spPr>
          <a:xfrm>
            <a:off x="838200" y="1027906"/>
            <a:ext cx="10515600" cy="4689686"/>
          </a:xfrm>
        </p:spPr>
        <p:txBody>
          <a:bodyPr>
            <a:normAutofit/>
          </a:bodyPr>
          <a:lstStyle/>
          <a:p>
            <a:r>
              <a:rPr lang="tr-TR" sz="2800" dirty="0"/>
              <a:t>1880 yılında Fransa'da Louis Pasteur ve arkadaşları ilk kez mikroorganizmayı bulmadan bir hastalığın mikroorganizmalardan oluştuğunu gösterdiler(Kuduz).</a:t>
            </a:r>
          </a:p>
          <a:p>
            <a:r>
              <a:rPr lang="tr-TR" sz="2800" dirty="0" err="1"/>
              <a:t>Germ</a:t>
            </a:r>
            <a:r>
              <a:rPr lang="tr-TR" sz="2800" dirty="0"/>
              <a:t> teorisi;</a:t>
            </a:r>
          </a:p>
          <a:p>
            <a:pPr marL="0" indent="0">
              <a:buNone/>
            </a:pPr>
            <a:r>
              <a:rPr lang="tr-TR" sz="2800" dirty="0"/>
              <a:t>		Herhangi bir enfeksiyonun ortaya çıkabilmesi için ortama dışarıdan bir etkenin (</a:t>
            </a:r>
            <a:r>
              <a:rPr lang="tr-TR" sz="2800" dirty="0" err="1"/>
              <a:t>germ</a:t>
            </a:r>
            <a:r>
              <a:rPr lang="tr-TR" sz="2800" dirty="0"/>
              <a:t>) girmesi gereklidir.</a:t>
            </a:r>
          </a:p>
          <a:p>
            <a:r>
              <a:rPr lang="tr-TR" sz="2800" dirty="0"/>
              <a:t>Sağlam kişilere </a:t>
            </a:r>
            <a:r>
              <a:rPr lang="tr-TR" sz="2800" dirty="0" err="1"/>
              <a:t>virulansı</a:t>
            </a:r>
            <a:r>
              <a:rPr lang="tr-TR" sz="2800" dirty="0"/>
              <a:t> azaltılmış mikroorganizmaları vererek onları bu hastalıklara karşı bağışık kılma” olarak tanımlanan bağışıklamanın temel ilkesini ortaya koymuştur.</a:t>
            </a:r>
          </a:p>
          <a:p>
            <a:endParaRPr lang="tr-TR" sz="2800" dirty="0"/>
          </a:p>
          <a:p>
            <a:endParaRPr lang="tr-TR" dirty="0"/>
          </a:p>
        </p:txBody>
      </p:sp>
      <p:sp>
        <p:nvSpPr>
          <p:cNvPr id="4" name="Metin kutusu 3">
            <a:extLst>
              <a:ext uri="{FF2B5EF4-FFF2-40B4-BE49-F238E27FC236}">
                <a16:creationId xmlns:a16="http://schemas.microsoft.com/office/drawing/2014/main" id="{D9C60BD9-36D2-4106-885C-366976323EC6}"/>
              </a:ext>
            </a:extLst>
          </p:cNvPr>
          <p:cNvSpPr txBox="1"/>
          <p:nvPr/>
        </p:nvSpPr>
        <p:spPr>
          <a:xfrm>
            <a:off x="2198597" y="6338986"/>
            <a:ext cx="8509272" cy="307777"/>
          </a:xfrm>
          <a:prstGeom prst="rect">
            <a:avLst/>
          </a:prstGeom>
          <a:noFill/>
        </p:spPr>
        <p:txBody>
          <a:bodyPr wrap="square">
            <a:spAutoFit/>
          </a:bodyPr>
          <a:lstStyle/>
          <a:p>
            <a:r>
              <a:rPr lang="tr-TR" sz="1400" dirty="0">
                <a:solidFill>
                  <a:schemeClr val="bg2">
                    <a:lumMod val="50000"/>
                  </a:schemeClr>
                </a:solidFill>
              </a:rPr>
              <a:t>Güler Ç., Akın L. (2012) Halk Sağlığı Temel Bilgiler 1.Cilt(2.Baskı) Hacettepe Üniversitesi Yayınları, Ankara</a:t>
            </a:r>
          </a:p>
        </p:txBody>
      </p:sp>
    </p:spTree>
    <p:extLst>
      <p:ext uri="{BB962C8B-B14F-4D97-AF65-F5344CB8AC3E}">
        <p14:creationId xmlns:p14="http://schemas.microsoft.com/office/powerpoint/2010/main" val="660859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ECF0CD-6A26-408E-9DD4-63DDE973315B}"/>
              </a:ext>
            </a:extLst>
          </p:cNvPr>
          <p:cNvSpPr>
            <a:spLocks noGrp="1"/>
          </p:cNvSpPr>
          <p:nvPr>
            <p:ph type="title"/>
          </p:nvPr>
        </p:nvSpPr>
        <p:spPr/>
        <p:txBody>
          <a:bodyPr/>
          <a:lstStyle/>
          <a:p>
            <a:r>
              <a:rPr lang="tr-TR" dirty="0"/>
              <a:t>Klinik Dönemi</a:t>
            </a:r>
          </a:p>
        </p:txBody>
      </p:sp>
      <p:sp>
        <p:nvSpPr>
          <p:cNvPr id="3" name="İçerik Yer Tutucusu 2">
            <a:extLst>
              <a:ext uri="{FF2B5EF4-FFF2-40B4-BE49-F238E27FC236}">
                <a16:creationId xmlns:a16="http://schemas.microsoft.com/office/drawing/2014/main" id="{02FF6576-5997-4566-BD17-B3E459BDD3FE}"/>
              </a:ext>
            </a:extLst>
          </p:cNvPr>
          <p:cNvSpPr>
            <a:spLocks noGrp="1"/>
          </p:cNvSpPr>
          <p:nvPr>
            <p:ph idx="1"/>
          </p:nvPr>
        </p:nvSpPr>
        <p:spPr/>
        <p:txBody>
          <a:bodyPr>
            <a:normAutofit/>
          </a:bodyPr>
          <a:lstStyle/>
          <a:p>
            <a:r>
              <a:rPr lang="tr-TR" sz="2800" dirty="0"/>
              <a:t>Hastalık yok, hasta vardır</a:t>
            </a:r>
          </a:p>
          <a:p>
            <a:r>
              <a:rPr lang="tr-TR" sz="2800" dirty="0"/>
              <a:t>İnsanların organik ve ruhsal dirençlerinin farklı olması</a:t>
            </a:r>
          </a:p>
        </p:txBody>
      </p:sp>
      <p:sp>
        <p:nvSpPr>
          <p:cNvPr id="4" name="Metin kutusu 3">
            <a:extLst>
              <a:ext uri="{FF2B5EF4-FFF2-40B4-BE49-F238E27FC236}">
                <a16:creationId xmlns:a16="http://schemas.microsoft.com/office/drawing/2014/main" id="{623210E1-CD35-4379-A913-235CE4243332}"/>
              </a:ext>
            </a:extLst>
          </p:cNvPr>
          <p:cNvSpPr txBox="1"/>
          <p:nvPr/>
        </p:nvSpPr>
        <p:spPr>
          <a:xfrm>
            <a:off x="2308766" y="6311900"/>
            <a:ext cx="8509272" cy="307777"/>
          </a:xfrm>
          <a:prstGeom prst="rect">
            <a:avLst/>
          </a:prstGeom>
          <a:noFill/>
        </p:spPr>
        <p:txBody>
          <a:bodyPr wrap="square">
            <a:spAutoFit/>
          </a:bodyPr>
          <a:lstStyle/>
          <a:p>
            <a:r>
              <a:rPr lang="tr-TR" sz="1400" dirty="0">
                <a:solidFill>
                  <a:schemeClr val="bg2">
                    <a:lumMod val="50000"/>
                  </a:schemeClr>
                </a:solidFill>
              </a:rPr>
              <a:t>Güler Ç., Akın L. (2012) Halk Sağlığı Temel Bilgiler 1.Cilt(2.Baskı) Hacettepe Üniversitesi Yayınları, Ankara</a:t>
            </a:r>
          </a:p>
        </p:txBody>
      </p:sp>
    </p:spTree>
    <p:extLst>
      <p:ext uri="{BB962C8B-B14F-4D97-AF65-F5344CB8AC3E}">
        <p14:creationId xmlns:p14="http://schemas.microsoft.com/office/powerpoint/2010/main" val="882907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C6ED6A-BEFC-4531-863E-08867DDB13E2}"/>
              </a:ext>
            </a:extLst>
          </p:cNvPr>
          <p:cNvSpPr>
            <a:spLocks noGrp="1"/>
          </p:cNvSpPr>
          <p:nvPr>
            <p:ph type="title"/>
          </p:nvPr>
        </p:nvSpPr>
        <p:spPr/>
        <p:txBody>
          <a:bodyPr>
            <a:normAutofit fontScale="90000"/>
          </a:bodyPr>
          <a:lstStyle/>
          <a:p>
            <a:br>
              <a:rPr lang="tr-TR" dirty="0"/>
            </a:br>
            <a:r>
              <a:rPr lang="tr-TR" dirty="0"/>
              <a:t>Çevre sağlığı ile ilgili gelişmeler </a:t>
            </a:r>
            <a:br>
              <a:rPr lang="tr-TR" dirty="0"/>
            </a:br>
            <a:endParaRPr lang="tr-TR" dirty="0"/>
          </a:p>
        </p:txBody>
      </p:sp>
      <p:sp>
        <p:nvSpPr>
          <p:cNvPr id="3" name="İçerik Yer Tutucusu 2">
            <a:extLst>
              <a:ext uri="{FF2B5EF4-FFF2-40B4-BE49-F238E27FC236}">
                <a16:creationId xmlns:a16="http://schemas.microsoft.com/office/drawing/2014/main" id="{9868677F-4494-44E3-B646-315AB1056937}"/>
              </a:ext>
            </a:extLst>
          </p:cNvPr>
          <p:cNvSpPr>
            <a:spLocks noGrp="1"/>
          </p:cNvSpPr>
          <p:nvPr>
            <p:ph idx="1"/>
          </p:nvPr>
        </p:nvSpPr>
        <p:spPr/>
        <p:txBody>
          <a:bodyPr>
            <a:normAutofit/>
          </a:bodyPr>
          <a:lstStyle/>
          <a:p>
            <a:r>
              <a:rPr lang="tr-TR" sz="2400" b="1" dirty="0"/>
              <a:t>Özellikle su ile bulaşan ve salgınlar yapan hastalıkların en önemlileri kolera ve tifodur.</a:t>
            </a:r>
          </a:p>
          <a:p>
            <a:r>
              <a:rPr lang="tr-TR" sz="2400" b="1" dirty="0"/>
              <a:t>Kolera etmenini 1883 yılında Robert </a:t>
            </a:r>
            <a:r>
              <a:rPr lang="tr-TR" sz="2400" b="1" dirty="0" err="1"/>
              <a:t>Koch</a:t>
            </a:r>
            <a:r>
              <a:rPr lang="tr-TR" sz="2400" b="1" dirty="0"/>
              <a:t> buldu</a:t>
            </a:r>
          </a:p>
          <a:p>
            <a:r>
              <a:rPr lang="tr-TR" sz="2400" b="1" dirty="0"/>
              <a:t>1854 yılında John </a:t>
            </a:r>
            <a:r>
              <a:rPr lang="tr-TR" sz="2400" b="1" dirty="0" err="1"/>
              <a:t>Snow</a:t>
            </a:r>
            <a:r>
              <a:rPr lang="tr-TR" sz="2400" b="1" dirty="0"/>
              <a:t> </a:t>
            </a:r>
            <a:r>
              <a:rPr lang="tr-TR" sz="2400" b="1" dirty="0">
                <a:sym typeface="Wingdings" panose="05000000000000000000" pitchFamily="2" charset="2"/>
              </a:rPr>
              <a:t></a:t>
            </a:r>
            <a:r>
              <a:rPr lang="tr-TR" sz="2400" b="1" dirty="0"/>
              <a:t> </a:t>
            </a:r>
            <a:r>
              <a:rPr lang="tr-TR" sz="2400" b="1" dirty="0" err="1"/>
              <a:t>Broad</a:t>
            </a:r>
            <a:r>
              <a:rPr lang="tr-TR" sz="2400" b="1" dirty="0"/>
              <a:t> Street Kuyusu Salgını ile bulaş yolu olarak (Kolera)  suyun önemini ortaya çıkarmış, “Çevre Sağlığı” biliminin başlatıcısı olmuştur</a:t>
            </a:r>
          </a:p>
          <a:p>
            <a:endParaRPr lang="tr-TR" sz="2400" b="1" dirty="0"/>
          </a:p>
          <a:p>
            <a:endParaRPr lang="tr-TR" sz="2400" b="1" dirty="0"/>
          </a:p>
          <a:p>
            <a:endParaRPr lang="tr-TR" dirty="0"/>
          </a:p>
        </p:txBody>
      </p:sp>
      <p:sp>
        <p:nvSpPr>
          <p:cNvPr id="4" name="Metin kutusu 3">
            <a:extLst>
              <a:ext uri="{FF2B5EF4-FFF2-40B4-BE49-F238E27FC236}">
                <a16:creationId xmlns:a16="http://schemas.microsoft.com/office/drawing/2014/main" id="{8361B2A4-47A3-4CC7-BD4E-BFDA7B36670E}"/>
              </a:ext>
            </a:extLst>
          </p:cNvPr>
          <p:cNvSpPr txBox="1"/>
          <p:nvPr/>
        </p:nvSpPr>
        <p:spPr>
          <a:xfrm>
            <a:off x="2286733" y="6158011"/>
            <a:ext cx="8509272" cy="307777"/>
          </a:xfrm>
          <a:prstGeom prst="rect">
            <a:avLst/>
          </a:prstGeom>
          <a:noFill/>
        </p:spPr>
        <p:txBody>
          <a:bodyPr wrap="square">
            <a:spAutoFit/>
          </a:bodyPr>
          <a:lstStyle/>
          <a:p>
            <a:r>
              <a:rPr lang="tr-TR" sz="1400" dirty="0">
                <a:solidFill>
                  <a:schemeClr val="bg2">
                    <a:lumMod val="50000"/>
                  </a:schemeClr>
                </a:solidFill>
              </a:rPr>
              <a:t>Güler Ç., Akın L. (2012) Halk Sağlığı Temel Bilgiler 1.Cilt(2.Baskı) Hacettepe Üniversitesi Yayınları, Ankara</a:t>
            </a:r>
          </a:p>
        </p:txBody>
      </p:sp>
    </p:spTree>
    <p:extLst>
      <p:ext uri="{BB962C8B-B14F-4D97-AF65-F5344CB8AC3E}">
        <p14:creationId xmlns:p14="http://schemas.microsoft.com/office/powerpoint/2010/main" val="3653880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AFCA62-2331-4530-A1DE-EE8AB7456721}"/>
              </a:ext>
            </a:extLst>
          </p:cNvPr>
          <p:cNvSpPr>
            <a:spLocks noGrp="1"/>
          </p:cNvSpPr>
          <p:nvPr>
            <p:ph type="title"/>
          </p:nvPr>
        </p:nvSpPr>
        <p:spPr/>
        <p:txBody>
          <a:bodyPr/>
          <a:lstStyle/>
          <a:p>
            <a:r>
              <a:rPr lang="tr-TR" dirty="0"/>
              <a:t>Beslenme ile ilgili gelişmeler </a:t>
            </a:r>
          </a:p>
        </p:txBody>
      </p:sp>
      <p:sp>
        <p:nvSpPr>
          <p:cNvPr id="3" name="İçerik Yer Tutucusu 2">
            <a:extLst>
              <a:ext uri="{FF2B5EF4-FFF2-40B4-BE49-F238E27FC236}">
                <a16:creationId xmlns:a16="http://schemas.microsoft.com/office/drawing/2014/main" id="{D8FD861F-1ABD-47E0-9EF4-162D8BB20DB5}"/>
              </a:ext>
            </a:extLst>
          </p:cNvPr>
          <p:cNvSpPr>
            <a:spLocks noGrp="1"/>
          </p:cNvSpPr>
          <p:nvPr>
            <p:ph idx="1"/>
          </p:nvPr>
        </p:nvSpPr>
        <p:spPr/>
        <p:txBody>
          <a:bodyPr/>
          <a:lstStyle/>
          <a:p>
            <a:r>
              <a:rPr lang="tr-TR" sz="2400" b="1" dirty="0"/>
              <a:t>C vitaminine bağlı </a:t>
            </a:r>
            <a:r>
              <a:rPr lang="tr-TR" sz="2400" b="1" dirty="0" err="1"/>
              <a:t>skorbüt</a:t>
            </a:r>
            <a:r>
              <a:rPr lang="tr-TR" sz="2400" b="1" dirty="0"/>
              <a:t> hastalığı gemicilerde görülen bir meslek hastalığı olarak biliniyordu</a:t>
            </a:r>
          </a:p>
          <a:p>
            <a:r>
              <a:rPr lang="tr-TR" sz="2400" b="1" dirty="0"/>
              <a:t>İngiliz donanma hekimi Dr. James </a:t>
            </a:r>
            <a:r>
              <a:rPr lang="tr-TR" sz="2400" b="1" dirty="0" err="1"/>
              <a:t>Lind</a:t>
            </a:r>
            <a:r>
              <a:rPr lang="tr-TR" sz="2400" b="1" dirty="0"/>
              <a:t> limon ve portakal yenmesi ile </a:t>
            </a:r>
            <a:r>
              <a:rPr lang="tr-TR" sz="2400" b="1" dirty="0" err="1"/>
              <a:t>skorbütün</a:t>
            </a:r>
            <a:r>
              <a:rPr lang="tr-TR" sz="2400" b="1" dirty="0"/>
              <a:t> iyileştiğini klinik deneyle kanıtladı (1753).</a:t>
            </a:r>
          </a:p>
          <a:p>
            <a:endParaRPr lang="tr-TR" dirty="0"/>
          </a:p>
          <a:p>
            <a:pPr marL="0" indent="0">
              <a:buNone/>
            </a:pPr>
            <a:endParaRPr lang="tr-TR" dirty="0"/>
          </a:p>
        </p:txBody>
      </p:sp>
      <p:sp>
        <p:nvSpPr>
          <p:cNvPr id="4" name="Metin kutusu 3">
            <a:extLst>
              <a:ext uri="{FF2B5EF4-FFF2-40B4-BE49-F238E27FC236}">
                <a16:creationId xmlns:a16="http://schemas.microsoft.com/office/drawing/2014/main" id="{C2C3C1C3-304D-4275-92EE-03EA868F6370}"/>
              </a:ext>
            </a:extLst>
          </p:cNvPr>
          <p:cNvSpPr txBox="1"/>
          <p:nvPr/>
        </p:nvSpPr>
        <p:spPr>
          <a:xfrm>
            <a:off x="2165547" y="6133954"/>
            <a:ext cx="8509272" cy="307777"/>
          </a:xfrm>
          <a:prstGeom prst="rect">
            <a:avLst/>
          </a:prstGeom>
          <a:noFill/>
        </p:spPr>
        <p:txBody>
          <a:bodyPr wrap="square">
            <a:spAutoFit/>
          </a:bodyPr>
          <a:lstStyle/>
          <a:p>
            <a:r>
              <a:rPr lang="tr-TR" sz="1400" dirty="0">
                <a:solidFill>
                  <a:schemeClr val="bg2">
                    <a:lumMod val="50000"/>
                  </a:schemeClr>
                </a:solidFill>
              </a:rPr>
              <a:t>Güler Ç., Akın L. (2012) Halk Sağlığı Temel Bilgiler 1.Cilt(2.Baskı) Hacettepe Üniversitesi Yayınları, Ankara</a:t>
            </a:r>
          </a:p>
        </p:txBody>
      </p:sp>
    </p:spTree>
    <p:extLst>
      <p:ext uri="{BB962C8B-B14F-4D97-AF65-F5344CB8AC3E}">
        <p14:creationId xmlns:p14="http://schemas.microsoft.com/office/powerpoint/2010/main" val="3723452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B9FA12-942F-46DB-AB7A-29316C3C0FAC}"/>
              </a:ext>
            </a:extLst>
          </p:cNvPr>
          <p:cNvSpPr>
            <a:spLocks noGrp="1"/>
          </p:cNvSpPr>
          <p:nvPr>
            <p:ph type="title"/>
          </p:nvPr>
        </p:nvSpPr>
        <p:spPr/>
        <p:txBody>
          <a:bodyPr/>
          <a:lstStyle/>
          <a:p>
            <a:r>
              <a:rPr lang="tr-TR" dirty="0"/>
              <a:t>Sosyal Tıp</a:t>
            </a:r>
          </a:p>
        </p:txBody>
      </p:sp>
      <p:sp>
        <p:nvSpPr>
          <p:cNvPr id="3" name="İçerik Yer Tutucusu 2">
            <a:extLst>
              <a:ext uri="{FF2B5EF4-FFF2-40B4-BE49-F238E27FC236}">
                <a16:creationId xmlns:a16="http://schemas.microsoft.com/office/drawing/2014/main" id="{AC0BCCD4-8F30-4ABA-859B-6F48847A0EB2}"/>
              </a:ext>
            </a:extLst>
          </p:cNvPr>
          <p:cNvSpPr>
            <a:spLocks noGrp="1"/>
          </p:cNvSpPr>
          <p:nvPr>
            <p:ph idx="1"/>
          </p:nvPr>
        </p:nvSpPr>
        <p:spPr>
          <a:xfrm>
            <a:off x="497720" y="1736046"/>
            <a:ext cx="8596668" cy="3880773"/>
          </a:xfrm>
        </p:spPr>
        <p:txBody>
          <a:bodyPr>
            <a:normAutofit fontScale="77500" lnSpcReduction="20000"/>
          </a:bodyPr>
          <a:lstStyle/>
          <a:p>
            <a:r>
              <a:rPr lang="tr-TR" sz="3100" b="1" dirty="0" err="1"/>
              <a:t>Grotjahn</a:t>
            </a:r>
            <a:r>
              <a:rPr lang="tr-TR" sz="3100" b="1" dirty="0"/>
              <a:t> (1869-1931)</a:t>
            </a:r>
          </a:p>
          <a:p>
            <a:r>
              <a:rPr lang="tr-TR" sz="3100" b="1" dirty="0"/>
              <a:t> Hekimlik ve halk sağlığı uygulamalarının yalnız seçkinler için değil, halk kitleleri için de bir gereksinim ve bir hak olduğu, kamunun bu hizmetleri sağlamasının zorunlu olduğunu savunmuş ve sosyal tıp alanının gelişmesi yönünde çaba göstermiştir.</a:t>
            </a:r>
          </a:p>
          <a:p>
            <a:r>
              <a:rPr lang="en-US" sz="3100" b="1" dirty="0" err="1"/>
              <a:t>Küçük</a:t>
            </a:r>
            <a:r>
              <a:rPr lang="en-US" sz="3100" b="1" dirty="0"/>
              <a:t> </a:t>
            </a:r>
            <a:r>
              <a:rPr lang="en-US" sz="3100" b="1" dirty="0" err="1"/>
              <a:t>çocukları</a:t>
            </a:r>
            <a:r>
              <a:rPr lang="en-US" sz="3100" b="1" dirty="0"/>
              <a:t> </a:t>
            </a:r>
            <a:r>
              <a:rPr lang="en-US" sz="3100" b="1" dirty="0" err="1"/>
              <a:t>ve</a:t>
            </a:r>
            <a:r>
              <a:rPr lang="en-US" sz="3100" b="1" dirty="0"/>
              <a:t> </a:t>
            </a:r>
            <a:r>
              <a:rPr lang="en-US" sz="3100" b="1" dirty="0" err="1"/>
              <a:t>annelerini</a:t>
            </a:r>
            <a:r>
              <a:rPr lang="en-US" sz="3100" b="1" dirty="0"/>
              <a:t>, </a:t>
            </a:r>
            <a:r>
              <a:rPr lang="en-US" sz="3100" b="1" dirty="0" err="1"/>
              <a:t>okul</a:t>
            </a:r>
            <a:r>
              <a:rPr lang="en-US" sz="3100" b="1" dirty="0"/>
              <a:t> </a:t>
            </a:r>
            <a:r>
              <a:rPr lang="en-US" sz="3100" b="1" dirty="0" err="1"/>
              <a:t>çağı</a:t>
            </a:r>
            <a:r>
              <a:rPr lang="en-US" sz="3100" b="1" dirty="0"/>
              <a:t> </a:t>
            </a:r>
            <a:r>
              <a:rPr lang="en-US" sz="3100" b="1" dirty="0" err="1"/>
              <a:t>çocukları</a:t>
            </a:r>
            <a:r>
              <a:rPr lang="en-US" sz="3100" b="1" dirty="0"/>
              <a:t>, </a:t>
            </a:r>
            <a:r>
              <a:rPr lang="en-US" sz="3100" b="1" dirty="0" err="1"/>
              <a:t>işçileri</a:t>
            </a:r>
            <a:r>
              <a:rPr lang="en-US" sz="3100" b="1" dirty="0"/>
              <a:t>, </a:t>
            </a:r>
            <a:r>
              <a:rPr lang="en-US" sz="3100" b="1" dirty="0" err="1"/>
              <a:t>kimsesiz</a:t>
            </a:r>
            <a:r>
              <a:rPr lang="en-US" sz="3100" b="1" dirty="0"/>
              <a:t> </a:t>
            </a:r>
            <a:r>
              <a:rPr lang="en-US" sz="3100" b="1" dirty="0" err="1"/>
              <a:t>çocukları</a:t>
            </a:r>
            <a:r>
              <a:rPr lang="en-US" sz="3100" b="1" dirty="0"/>
              <a:t> </a:t>
            </a:r>
            <a:r>
              <a:rPr lang="en-US" sz="3100" b="1" dirty="0" err="1"/>
              <a:t>bulaşıcı</a:t>
            </a:r>
            <a:r>
              <a:rPr lang="en-US" sz="3100" b="1" dirty="0"/>
              <a:t> </a:t>
            </a:r>
            <a:r>
              <a:rPr lang="en-US" sz="3100" b="1" dirty="0" err="1"/>
              <a:t>hastalıklardan</a:t>
            </a:r>
            <a:r>
              <a:rPr lang="en-US" sz="3100" b="1" dirty="0"/>
              <a:t> </a:t>
            </a:r>
            <a:r>
              <a:rPr lang="en-US" sz="3100" b="1" dirty="0" err="1"/>
              <a:t>koruma</a:t>
            </a:r>
            <a:r>
              <a:rPr lang="tr-TR" sz="3100" b="1" dirty="0"/>
              <a:t> önlemlerini önermiştir.</a:t>
            </a:r>
          </a:p>
          <a:p>
            <a:r>
              <a:rPr lang="tr-TR" sz="2800" dirty="0" err="1"/>
              <a:t>Grothjan’ın</a:t>
            </a:r>
            <a:r>
              <a:rPr lang="tr-TR" sz="2800" dirty="0"/>
              <a:t> bu görüşleri günümüz halk sağlığı anlayışının temel ilkeleridir..’</a:t>
            </a:r>
          </a:p>
        </p:txBody>
      </p:sp>
      <p:sp>
        <p:nvSpPr>
          <p:cNvPr id="4" name="Metin kutusu 3">
            <a:extLst>
              <a:ext uri="{FF2B5EF4-FFF2-40B4-BE49-F238E27FC236}">
                <a16:creationId xmlns:a16="http://schemas.microsoft.com/office/drawing/2014/main" id="{70E5199B-4467-42E7-9623-FD0A29D4E5ED}"/>
              </a:ext>
            </a:extLst>
          </p:cNvPr>
          <p:cNvSpPr txBox="1"/>
          <p:nvPr/>
        </p:nvSpPr>
        <p:spPr>
          <a:xfrm>
            <a:off x="2264699" y="6338986"/>
            <a:ext cx="8509272" cy="307777"/>
          </a:xfrm>
          <a:prstGeom prst="rect">
            <a:avLst/>
          </a:prstGeom>
          <a:noFill/>
        </p:spPr>
        <p:txBody>
          <a:bodyPr wrap="square">
            <a:spAutoFit/>
          </a:bodyPr>
          <a:lstStyle/>
          <a:p>
            <a:r>
              <a:rPr lang="tr-TR" sz="1400" dirty="0">
                <a:solidFill>
                  <a:schemeClr val="bg2">
                    <a:lumMod val="50000"/>
                  </a:schemeClr>
                </a:solidFill>
              </a:rPr>
              <a:t>Güler Ç., Akın L. (2012) Halk Sağlığı Temel Bilgiler 1.Cilt(2.Baskı) Hacettepe Üniversitesi Yayınları, Ankara</a:t>
            </a:r>
          </a:p>
        </p:txBody>
      </p:sp>
    </p:spTree>
    <p:extLst>
      <p:ext uri="{BB962C8B-B14F-4D97-AF65-F5344CB8AC3E}">
        <p14:creationId xmlns:p14="http://schemas.microsoft.com/office/powerpoint/2010/main" val="1960500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FD91545-00B1-4691-883E-791902B8B738}"/>
              </a:ext>
            </a:extLst>
          </p:cNvPr>
          <p:cNvSpPr>
            <a:spLocks noGrp="1"/>
          </p:cNvSpPr>
          <p:nvPr>
            <p:ph idx="1"/>
          </p:nvPr>
        </p:nvSpPr>
        <p:spPr/>
        <p:txBody>
          <a:bodyPr>
            <a:normAutofit/>
          </a:bodyPr>
          <a:lstStyle/>
          <a:p>
            <a:r>
              <a:rPr lang="tr-TR" sz="2400" dirty="0"/>
              <a:t>ABD’de 1948 yılında John </a:t>
            </a:r>
            <a:r>
              <a:rPr lang="tr-TR" sz="2400" dirty="0" err="1"/>
              <a:t>Ryle</a:t>
            </a:r>
            <a:r>
              <a:rPr lang="tr-TR" sz="2400" dirty="0"/>
              <a:t> “ hekimlerin hastanelerde hastaları tedavi etmeye uğraştıklarını, oysa onların sağlığı ve hastalığının sıkı sıkıya yaşama koşullarına bağlı </a:t>
            </a:r>
            <a:r>
              <a:rPr lang="tr-TR" sz="2400" dirty="0" err="1"/>
              <a:t>oduğunu</a:t>
            </a:r>
            <a:r>
              <a:rPr lang="tr-TR" sz="2400" dirty="0"/>
              <a:t> söylemiş, “Tıp öğretiminde ise bunlar dikkate alınmamıştır” diyerek kişinin çevresiyle bir bütün olduğunu ve tedavi kadar korunmanın da önemli olduğunu vurgulamıştır. </a:t>
            </a:r>
          </a:p>
        </p:txBody>
      </p:sp>
      <p:sp>
        <p:nvSpPr>
          <p:cNvPr id="4" name="Metin kutusu 3">
            <a:extLst>
              <a:ext uri="{FF2B5EF4-FFF2-40B4-BE49-F238E27FC236}">
                <a16:creationId xmlns:a16="http://schemas.microsoft.com/office/drawing/2014/main" id="{BE1820A3-84D4-42C9-9A99-B17D5C027910}"/>
              </a:ext>
            </a:extLst>
          </p:cNvPr>
          <p:cNvSpPr txBox="1"/>
          <p:nvPr/>
        </p:nvSpPr>
        <p:spPr>
          <a:xfrm>
            <a:off x="1989277" y="6158011"/>
            <a:ext cx="8509272" cy="307777"/>
          </a:xfrm>
          <a:prstGeom prst="rect">
            <a:avLst/>
          </a:prstGeom>
          <a:noFill/>
        </p:spPr>
        <p:txBody>
          <a:bodyPr wrap="square">
            <a:spAutoFit/>
          </a:bodyPr>
          <a:lstStyle/>
          <a:p>
            <a:r>
              <a:rPr lang="tr-TR" sz="1400" dirty="0">
                <a:solidFill>
                  <a:schemeClr val="bg2">
                    <a:lumMod val="50000"/>
                  </a:schemeClr>
                </a:solidFill>
              </a:rPr>
              <a:t>Güler Ç., Akın L. (2012) Halk Sağlığı Temel Bilgiler 1.Cilt(2.Baskı) Hacettepe Üniversitesi Yayınları, Ankara</a:t>
            </a:r>
          </a:p>
        </p:txBody>
      </p:sp>
    </p:spTree>
    <p:extLst>
      <p:ext uri="{BB962C8B-B14F-4D97-AF65-F5344CB8AC3E}">
        <p14:creationId xmlns:p14="http://schemas.microsoft.com/office/powerpoint/2010/main" val="2031270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5FC519-6EBB-4072-AC02-2EEB1040E20F}"/>
              </a:ext>
            </a:extLst>
          </p:cNvPr>
          <p:cNvSpPr>
            <a:spLocks noGrp="1"/>
          </p:cNvSpPr>
          <p:nvPr>
            <p:ph type="title"/>
          </p:nvPr>
        </p:nvSpPr>
        <p:spPr/>
        <p:txBody>
          <a:bodyPr/>
          <a:lstStyle/>
          <a:p>
            <a:r>
              <a:rPr lang="tr-TR" dirty="0"/>
              <a:t>Halk Sağlığı Dönemi</a:t>
            </a:r>
          </a:p>
        </p:txBody>
      </p:sp>
      <p:sp>
        <p:nvSpPr>
          <p:cNvPr id="3" name="İçerik Yer Tutucusu 2">
            <a:extLst>
              <a:ext uri="{FF2B5EF4-FFF2-40B4-BE49-F238E27FC236}">
                <a16:creationId xmlns:a16="http://schemas.microsoft.com/office/drawing/2014/main" id="{1C59B012-744F-4258-B493-162E2A2A104E}"/>
              </a:ext>
            </a:extLst>
          </p:cNvPr>
          <p:cNvSpPr>
            <a:spLocks noGrp="1"/>
          </p:cNvSpPr>
          <p:nvPr>
            <p:ph idx="1"/>
          </p:nvPr>
        </p:nvSpPr>
        <p:spPr/>
        <p:txBody>
          <a:bodyPr>
            <a:normAutofit/>
          </a:bodyPr>
          <a:lstStyle/>
          <a:p>
            <a:r>
              <a:rPr lang="en-US" sz="2800" dirty="0" err="1"/>
              <a:t>Dünya</a:t>
            </a:r>
            <a:r>
              <a:rPr lang="en-US" sz="2800" dirty="0"/>
              <a:t> </a:t>
            </a:r>
            <a:r>
              <a:rPr lang="en-US" sz="2800" dirty="0" err="1"/>
              <a:t>Sağlık</a:t>
            </a:r>
            <a:r>
              <a:rPr lang="en-US" sz="2800" dirty="0"/>
              <a:t> </a:t>
            </a:r>
            <a:r>
              <a:rPr lang="en-US" sz="2800" dirty="0" err="1"/>
              <a:t>Örgütü’nün</a:t>
            </a:r>
            <a:r>
              <a:rPr lang="en-US" sz="2800" dirty="0"/>
              <a:t> </a:t>
            </a:r>
            <a:r>
              <a:rPr lang="en-US" sz="2800" dirty="0" err="1"/>
              <a:t>kuruluşu</a:t>
            </a:r>
            <a:r>
              <a:rPr lang="tr-TR" sz="2800" dirty="0"/>
              <a:t> (1</a:t>
            </a:r>
            <a:r>
              <a:rPr lang="en-US" sz="2800" dirty="0"/>
              <a:t>948</a:t>
            </a:r>
            <a:r>
              <a:rPr lang="tr-TR" sz="2800" dirty="0"/>
              <a:t>)</a:t>
            </a:r>
          </a:p>
          <a:p>
            <a:r>
              <a:rPr lang="tr-TR" sz="2800" dirty="0"/>
              <a:t>Bu örgüt ikinci dünya savaşından yeni çıkan yoksul ülkelere yiyecek araç-gereç ve tıbbi malzeme yardımında bulunmaya başladı</a:t>
            </a:r>
            <a:endParaRPr lang="en-US" sz="2800" dirty="0"/>
          </a:p>
        </p:txBody>
      </p:sp>
      <p:sp>
        <p:nvSpPr>
          <p:cNvPr id="4" name="Metin kutusu 3">
            <a:extLst>
              <a:ext uri="{FF2B5EF4-FFF2-40B4-BE49-F238E27FC236}">
                <a16:creationId xmlns:a16="http://schemas.microsoft.com/office/drawing/2014/main" id="{68590D58-483A-4A08-BDC2-61C6B5098DD7}"/>
              </a:ext>
            </a:extLst>
          </p:cNvPr>
          <p:cNvSpPr txBox="1"/>
          <p:nvPr/>
        </p:nvSpPr>
        <p:spPr>
          <a:xfrm>
            <a:off x="2143513" y="6176963"/>
            <a:ext cx="8509272" cy="307777"/>
          </a:xfrm>
          <a:prstGeom prst="rect">
            <a:avLst/>
          </a:prstGeom>
          <a:noFill/>
        </p:spPr>
        <p:txBody>
          <a:bodyPr wrap="square">
            <a:spAutoFit/>
          </a:bodyPr>
          <a:lstStyle/>
          <a:p>
            <a:r>
              <a:rPr lang="tr-TR" sz="1400" dirty="0">
                <a:solidFill>
                  <a:schemeClr val="bg2">
                    <a:lumMod val="50000"/>
                  </a:schemeClr>
                </a:solidFill>
              </a:rPr>
              <a:t>Güler Ç., Akın L. (2012) Halk Sağlığı Temel Bilgiler 1.Cilt(2.Baskı) Hacettepe Üniversitesi Yayınları, Ankara</a:t>
            </a:r>
          </a:p>
        </p:txBody>
      </p:sp>
    </p:spTree>
    <p:extLst>
      <p:ext uri="{BB962C8B-B14F-4D97-AF65-F5344CB8AC3E}">
        <p14:creationId xmlns:p14="http://schemas.microsoft.com/office/powerpoint/2010/main" val="1899442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D936101-0EB6-5933-72A4-2F15FF600120}"/>
              </a:ext>
            </a:extLst>
          </p:cNvPr>
          <p:cNvSpPr>
            <a:spLocks noGrp="1"/>
          </p:cNvSpPr>
          <p:nvPr>
            <p:ph idx="1"/>
          </p:nvPr>
        </p:nvSpPr>
        <p:spPr>
          <a:xfrm>
            <a:off x="530377" y="870632"/>
            <a:ext cx="8596668" cy="3880773"/>
          </a:xfrm>
        </p:spPr>
        <p:txBody>
          <a:bodyPr>
            <a:normAutofit/>
          </a:bodyPr>
          <a:lstStyle/>
          <a:p>
            <a:r>
              <a:rPr lang="tr-TR" sz="2400" b="1" dirty="0"/>
              <a:t>Bebek ve çocuklarda görülen kötü beslenme ve bunun sonucu olarak ortaya çıkan çok sayıda bebek ve çocuk ölümleri idi. Hastaneler kuruldu. Kötü beslenen ve hasta olan bebek ve çocuklar hastanelerde iyileştirildi ve ailelerine geri verildi. </a:t>
            </a:r>
          </a:p>
        </p:txBody>
      </p:sp>
      <p:pic>
        <p:nvPicPr>
          <p:cNvPr id="4" name="Resim 3">
            <a:extLst>
              <a:ext uri="{FF2B5EF4-FFF2-40B4-BE49-F238E27FC236}">
                <a16:creationId xmlns:a16="http://schemas.microsoft.com/office/drawing/2014/main" id="{35F5BB9E-2FBC-428B-730E-0F10035F6464}"/>
              </a:ext>
            </a:extLst>
          </p:cNvPr>
          <p:cNvPicPr>
            <a:picLocks noChangeAspect="1"/>
          </p:cNvPicPr>
          <p:nvPr/>
        </p:nvPicPr>
        <p:blipFill>
          <a:blip r:embed="rId2"/>
          <a:stretch>
            <a:fillRect/>
          </a:stretch>
        </p:blipFill>
        <p:spPr>
          <a:xfrm>
            <a:off x="1172937" y="3214153"/>
            <a:ext cx="3970564" cy="30745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Resim 4">
            <a:extLst>
              <a:ext uri="{FF2B5EF4-FFF2-40B4-BE49-F238E27FC236}">
                <a16:creationId xmlns:a16="http://schemas.microsoft.com/office/drawing/2014/main" id="{0ED28E98-FDE5-1C20-BEBB-20D13B49CBDE}"/>
              </a:ext>
            </a:extLst>
          </p:cNvPr>
          <p:cNvPicPr>
            <a:picLocks noChangeAspect="1"/>
          </p:cNvPicPr>
          <p:nvPr/>
        </p:nvPicPr>
        <p:blipFill>
          <a:blip r:embed="rId3"/>
          <a:stretch>
            <a:fillRect/>
          </a:stretch>
        </p:blipFill>
        <p:spPr>
          <a:xfrm>
            <a:off x="6853522" y="2910765"/>
            <a:ext cx="3258983" cy="33778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Metin kutusu 6">
            <a:extLst>
              <a:ext uri="{FF2B5EF4-FFF2-40B4-BE49-F238E27FC236}">
                <a16:creationId xmlns:a16="http://schemas.microsoft.com/office/drawing/2014/main" id="{5C2B7997-9A46-25BC-4E9D-B11B5B4FA385}"/>
              </a:ext>
            </a:extLst>
          </p:cNvPr>
          <p:cNvSpPr txBox="1"/>
          <p:nvPr/>
        </p:nvSpPr>
        <p:spPr>
          <a:xfrm>
            <a:off x="1387928" y="6515100"/>
            <a:ext cx="9437233" cy="230832"/>
          </a:xfrm>
          <a:prstGeom prst="rect">
            <a:avLst/>
          </a:prstGeom>
          <a:noFill/>
        </p:spPr>
        <p:txBody>
          <a:bodyPr wrap="square">
            <a:spAutoFit/>
          </a:bodyPr>
          <a:lstStyle/>
          <a:p>
            <a:r>
              <a:rPr lang="tr-TR" sz="900" dirty="0"/>
              <a:t>https://acikders.ankara.edu.tr/pluginfile.php/2876/mod_resource/content/1/1.%20Hafta%20Sa%C4%9Fl%C4%B1k%20Alg%C4%B1s%C4%B1%28Tarihsel%20Geli%C5%9Fim%29.pdf</a:t>
            </a:r>
          </a:p>
        </p:txBody>
      </p:sp>
    </p:spTree>
    <p:extLst>
      <p:ext uri="{BB962C8B-B14F-4D97-AF65-F5344CB8AC3E}">
        <p14:creationId xmlns:p14="http://schemas.microsoft.com/office/powerpoint/2010/main" val="2378542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925D682-B8F2-CE0A-955A-970DB527832F}"/>
              </a:ext>
            </a:extLst>
          </p:cNvPr>
          <p:cNvSpPr>
            <a:spLocks noGrp="1"/>
          </p:cNvSpPr>
          <p:nvPr>
            <p:ph idx="1"/>
          </p:nvPr>
        </p:nvSpPr>
        <p:spPr>
          <a:xfrm>
            <a:off x="824291" y="1311503"/>
            <a:ext cx="8596668" cy="3880773"/>
          </a:xfrm>
        </p:spPr>
        <p:txBody>
          <a:bodyPr/>
          <a:lstStyle/>
          <a:p>
            <a:r>
              <a:rPr lang="tr-TR" sz="2400" b="1" dirty="0"/>
              <a:t>“İyileştirilen bebek ve çocuklar bir süre sonra tekrar eski durumda hastanelere getiriliyordu. Buradan şu sonucu çıkardılar. Bebeklerin ve çocukların hastalanmalarına ve kötü beslenmelerine asıl neden onların yaşadıkları ortam, topluluk ya da aileleri idi</a:t>
            </a:r>
          </a:p>
          <a:p>
            <a:endParaRPr lang="tr-TR" dirty="0"/>
          </a:p>
        </p:txBody>
      </p:sp>
      <p:pic>
        <p:nvPicPr>
          <p:cNvPr id="5" name="Resim 4">
            <a:extLst>
              <a:ext uri="{FF2B5EF4-FFF2-40B4-BE49-F238E27FC236}">
                <a16:creationId xmlns:a16="http://schemas.microsoft.com/office/drawing/2014/main" id="{FB70DA31-2A3E-73B0-14B2-F6FBD33A82FC}"/>
              </a:ext>
            </a:extLst>
          </p:cNvPr>
          <p:cNvPicPr>
            <a:picLocks noChangeAspect="1"/>
          </p:cNvPicPr>
          <p:nvPr/>
        </p:nvPicPr>
        <p:blipFill>
          <a:blip r:embed="rId2"/>
          <a:stretch>
            <a:fillRect/>
          </a:stretch>
        </p:blipFill>
        <p:spPr>
          <a:xfrm>
            <a:off x="1230563" y="6542728"/>
            <a:ext cx="9077731" cy="249958"/>
          </a:xfrm>
          <a:prstGeom prst="rect">
            <a:avLst/>
          </a:prstGeom>
        </p:spPr>
      </p:pic>
    </p:spTree>
    <p:extLst>
      <p:ext uri="{BB962C8B-B14F-4D97-AF65-F5344CB8AC3E}">
        <p14:creationId xmlns:p14="http://schemas.microsoft.com/office/powerpoint/2010/main" val="1154246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B92BFB-E115-2C14-FF72-BB079FD771BA}"/>
              </a:ext>
            </a:extLst>
          </p:cNvPr>
          <p:cNvSpPr>
            <a:spLocks noGrp="1"/>
          </p:cNvSpPr>
          <p:nvPr>
            <p:ph type="title"/>
          </p:nvPr>
        </p:nvSpPr>
        <p:spPr>
          <a:xfrm>
            <a:off x="1423005" y="2242456"/>
            <a:ext cx="10768995" cy="4207329"/>
          </a:xfrm>
        </p:spPr>
        <p:txBody>
          <a:bodyPr>
            <a:normAutofit/>
          </a:bodyPr>
          <a:lstStyle/>
          <a:p>
            <a:r>
              <a:rPr lang="tr-TR" sz="7200" dirty="0"/>
              <a:t>SAĞLIK NEDİR?</a:t>
            </a:r>
          </a:p>
        </p:txBody>
      </p:sp>
    </p:spTree>
    <p:extLst>
      <p:ext uri="{BB962C8B-B14F-4D97-AF65-F5344CB8AC3E}">
        <p14:creationId xmlns:p14="http://schemas.microsoft.com/office/powerpoint/2010/main" val="3715872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B1C63C8-2825-2FE1-41D6-F288040EBBCF}"/>
              </a:ext>
            </a:extLst>
          </p:cNvPr>
          <p:cNvSpPr>
            <a:spLocks noGrp="1"/>
          </p:cNvSpPr>
          <p:nvPr>
            <p:ph idx="1"/>
          </p:nvPr>
        </p:nvSpPr>
        <p:spPr>
          <a:xfrm>
            <a:off x="709991" y="837974"/>
            <a:ext cx="8596668" cy="3880773"/>
          </a:xfrm>
        </p:spPr>
        <p:txBody>
          <a:bodyPr>
            <a:normAutofit/>
          </a:bodyPr>
          <a:lstStyle/>
          <a:p>
            <a:r>
              <a:rPr lang="tr-TR" sz="2800" b="1" dirty="0"/>
              <a:t>Hekimlik ve sağlık uygulamalarını halkın içine yaymak ilkesi demek olan bu anlayışa “Halk Sağlığı anlayışı” adı verilmiştir. </a:t>
            </a:r>
          </a:p>
          <a:p>
            <a:r>
              <a:rPr lang="tr-TR" sz="2800" b="1" dirty="0"/>
              <a:t> Öncelik ‘sağlığın korunmasına’ verilmiştir.</a:t>
            </a:r>
          </a:p>
        </p:txBody>
      </p:sp>
    </p:spTree>
    <p:extLst>
      <p:ext uri="{BB962C8B-B14F-4D97-AF65-F5344CB8AC3E}">
        <p14:creationId xmlns:p14="http://schemas.microsoft.com/office/powerpoint/2010/main" val="2596646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CF91830-573D-1BD2-6253-689691F5C85F}"/>
              </a:ext>
            </a:extLst>
          </p:cNvPr>
          <p:cNvSpPr>
            <a:spLocks noGrp="1"/>
          </p:cNvSpPr>
          <p:nvPr>
            <p:ph idx="1"/>
          </p:nvPr>
        </p:nvSpPr>
        <p:spPr>
          <a:xfrm>
            <a:off x="677334" y="952275"/>
            <a:ext cx="8596668" cy="3880773"/>
          </a:xfrm>
        </p:spPr>
        <p:txBody>
          <a:bodyPr>
            <a:normAutofit/>
          </a:bodyPr>
          <a:lstStyle/>
          <a:p>
            <a:r>
              <a:rPr lang="tr-TR" sz="2400" b="1" dirty="0"/>
              <a:t>Toplumda koruyucu önlemlere öncelik vermek gerekir. </a:t>
            </a:r>
          </a:p>
          <a:p>
            <a:endParaRPr lang="tr-TR" sz="2400" b="1" dirty="0"/>
          </a:p>
          <a:p>
            <a:r>
              <a:rPr lang="tr-TR" sz="2400" b="1" dirty="0"/>
              <a:t>Çünkü kişiyi korumak iyileştirmekten çok daha ucuzdur. </a:t>
            </a:r>
          </a:p>
          <a:p>
            <a:endParaRPr lang="tr-TR" sz="2400" b="1" dirty="0"/>
          </a:p>
          <a:p>
            <a:endParaRPr lang="tr-TR" sz="2400" b="1" dirty="0"/>
          </a:p>
          <a:p>
            <a:r>
              <a:rPr lang="tr-TR" sz="2400" b="1" dirty="0"/>
              <a:t>PEKİ BUNLAR NELER?</a:t>
            </a:r>
          </a:p>
        </p:txBody>
      </p:sp>
    </p:spTree>
    <p:extLst>
      <p:ext uri="{BB962C8B-B14F-4D97-AF65-F5344CB8AC3E}">
        <p14:creationId xmlns:p14="http://schemas.microsoft.com/office/powerpoint/2010/main" val="2134869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F98669-F657-1ACC-AF1B-76B0584579ED}"/>
              </a:ext>
            </a:extLst>
          </p:cNvPr>
          <p:cNvSpPr>
            <a:spLocks noGrp="1"/>
          </p:cNvSpPr>
          <p:nvPr>
            <p:ph type="title"/>
          </p:nvPr>
        </p:nvSpPr>
        <p:spPr/>
        <p:txBody>
          <a:bodyPr/>
          <a:lstStyle/>
          <a:p>
            <a:r>
              <a:rPr lang="tr-TR" dirty="0"/>
              <a:t>SU KİRLİLİĞİ</a:t>
            </a:r>
          </a:p>
        </p:txBody>
      </p:sp>
      <p:pic>
        <p:nvPicPr>
          <p:cNvPr id="4" name="Resim 3">
            <a:extLst>
              <a:ext uri="{FF2B5EF4-FFF2-40B4-BE49-F238E27FC236}">
                <a16:creationId xmlns:a16="http://schemas.microsoft.com/office/drawing/2014/main" id="{D78CE162-21F5-6BD2-0B6E-AFB954DFCC7A}"/>
              </a:ext>
            </a:extLst>
          </p:cNvPr>
          <p:cNvPicPr>
            <a:picLocks noChangeAspect="1"/>
          </p:cNvPicPr>
          <p:nvPr/>
        </p:nvPicPr>
        <p:blipFill>
          <a:blip r:embed="rId2"/>
          <a:stretch>
            <a:fillRect/>
          </a:stretch>
        </p:blipFill>
        <p:spPr>
          <a:xfrm>
            <a:off x="497720" y="1583872"/>
            <a:ext cx="6538232" cy="4256906"/>
          </a:xfrm>
          <a:prstGeom prst="rect">
            <a:avLst/>
          </a:prstGeom>
        </p:spPr>
      </p:pic>
      <p:pic>
        <p:nvPicPr>
          <p:cNvPr id="5" name="Resim 4">
            <a:extLst>
              <a:ext uri="{FF2B5EF4-FFF2-40B4-BE49-F238E27FC236}">
                <a16:creationId xmlns:a16="http://schemas.microsoft.com/office/drawing/2014/main" id="{0AEEDE5C-5D31-4587-96F5-505FD5BB3866}"/>
              </a:ext>
            </a:extLst>
          </p:cNvPr>
          <p:cNvPicPr>
            <a:picLocks noChangeAspect="1"/>
          </p:cNvPicPr>
          <p:nvPr/>
        </p:nvPicPr>
        <p:blipFill>
          <a:blip r:embed="rId3"/>
          <a:stretch>
            <a:fillRect/>
          </a:stretch>
        </p:blipFill>
        <p:spPr>
          <a:xfrm>
            <a:off x="5283653" y="3255963"/>
            <a:ext cx="6686550" cy="3343275"/>
          </a:xfrm>
          <a:prstGeom prst="rect">
            <a:avLst/>
          </a:prstGeom>
        </p:spPr>
      </p:pic>
      <p:pic>
        <p:nvPicPr>
          <p:cNvPr id="3" name="Resim 2">
            <a:extLst>
              <a:ext uri="{FF2B5EF4-FFF2-40B4-BE49-F238E27FC236}">
                <a16:creationId xmlns:a16="http://schemas.microsoft.com/office/drawing/2014/main" id="{13F740A2-A151-BB79-0DAA-0BD8AD407033}"/>
              </a:ext>
            </a:extLst>
          </p:cNvPr>
          <p:cNvPicPr>
            <a:picLocks noChangeAspect="1"/>
          </p:cNvPicPr>
          <p:nvPr/>
        </p:nvPicPr>
        <p:blipFill>
          <a:blip r:embed="rId4"/>
          <a:stretch>
            <a:fillRect/>
          </a:stretch>
        </p:blipFill>
        <p:spPr>
          <a:xfrm>
            <a:off x="1915177" y="6510224"/>
            <a:ext cx="11333446" cy="304826"/>
          </a:xfrm>
          <a:prstGeom prst="rect">
            <a:avLst/>
          </a:prstGeom>
        </p:spPr>
      </p:pic>
    </p:spTree>
    <p:extLst>
      <p:ext uri="{BB962C8B-B14F-4D97-AF65-F5344CB8AC3E}">
        <p14:creationId xmlns:p14="http://schemas.microsoft.com/office/powerpoint/2010/main" val="796715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099D9FB1-DF39-4ABD-15E4-ED154B3BBE52}"/>
              </a:ext>
            </a:extLst>
          </p:cNvPr>
          <p:cNvPicPr>
            <a:picLocks noChangeAspect="1"/>
          </p:cNvPicPr>
          <p:nvPr/>
        </p:nvPicPr>
        <p:blipFill>
          <a:blip r:embed="rId2"/>
          <a:stretch>
            <a:fillRect/>
          </a:stretch>
        </p:blipFill>
        <p:spPr>
          <a:xfrm>
            <a:off x="7661004" y="4279531"/>
            <a:ext cx="4530996" cy="2537358"/>
          </a:xfrm>
          <a:prstGeom prst="rect">
            <a:avLst/>
          </a:prstGeom>
        </p:spPr>
      </p:pic>
      <p:pic>
        <p:nvPicPr>
          <p:cNvPr id="4" name="İçerik Yer Tutucusu 3">
            <a:extLst>
              <a:ext uri="{FF2B5EF4-FFF2-40B4-BE49-F238E27FC236}">
                <a16:creationId xmlns:a16="http://schemas.microsoft.com/office/drawing/2014/main" id="{5E8AEB64-55C7-22BA-58CD-CEADC08F6DCC}"/>
              </a:ext>
            </a:extLst>
          </p:cNvPr>
          <p:cNvPicPr>
            <a:picLocks noGrp="1" noChangeAspect="1"/>
          </p:cNvPicPr>
          <p:nvPr>
            <p:ph idx="1"/>
          </p:nvPr>
        </p:nvPicPr>
        <p:blipFill>
          <a:blip r:embed="rId3"/>
          <a:stretch>
            <a:fillRect/>
          </a:stretch>
        </p:blipFill>
        <p:spPr>
          <a:xfrm>
            <a:off x="409921" y="2540936"/>
            <a:ext cx="2800179" cy="2800179"/>
          </a:xfrm>
          <a:prstGeom prst="rect">
            <a:avLst/>
          </a:prstGeom>
        </p:spPr>
      </p:pic>
      <p:pic>
        <p:nvPicPr>
          <p:cNvPr id="5" name="Resim 4">
            <a:extLst>
              <a:ext uri="{FF2B5EF4-FFF2-40B4-BE49-F238E27FC236}">
                <a16:creationId xmlns:a16="http://schemas.microsoft.com/office/drawing/2014/main" id="{5CA1412F-B240-C437-8F3C-A6A6A34F7466}"/>
              </a:ext>
            </a:extLst>
          </p:cNvPr>
          <p:cNvPicPr>
            <a:picLocks noChangeAspect="1"/>
          </p:cNvPicPr>
          <p:nvPr/>
        </p:nvPicPr>
        <p:blipFill>
          <a:blip r:embed="rId4"/>
          <a:stretch>
            <a:fillRect/>
          </a:stretch>
        </p:blipFill>
        <p:spPr>
          <a:xfrm>
            <a:off x="4950374" y="2135756"/>
            <a:ext cx="4277223" cy="2395245"/>
          </a:xfrm>
          <a:prstGeom prst="rect">
            <a:avLst/>
          </a:prstGeom>
        </p:spPr>
      </p:pic>
      <p:pic>
        <p:nvPicPr>
          <p:cNvPr id="7" name="Resim 6">
            <a:extLst>
              <a:ext uri="{FF2B5EF4-FFF2-40B4-BE49-F238E27FC236}">
                <a16:creationId xmlns:a16="http://schemas.microsoft.com/office/drawing/2014/main" id="{5A59E19C-49DF-41E0-00FE-DC2CA2EC6400}"/>
              </a:ext>
            </a:extLst>
          </p:cNvPr>
          <p:cNvPicPr>
            <a:picLocks noChangeAspect="1"/>
          </p:cNvPicPr>
          <p:nvPr/>
        </p:nvPicPr>
        <p:blipFill>
          <a:blip r:embed="rId5"/>
          <a:stretch>
            <a:fillRect/>
          </a:stretch>
        </p:blipFill>
        <p:spPr>
          <a:xfrm>
            <a:off x="2592142" y="4007835"/>
            <a:ext cx="4530996" cy="2537357"/>
          </a:xfrm>
          <a:prstGeom prst="rect">
            <a:avLst/>
          </a:prstGeom>
        </p:spPr>
      </p:pic>
      <p:sp>
        <p:nvSpPr>
          <p:cNvPr id="10" name="Metin kutusu 9">
            <a:extLst>
              <a:ext uri="{FF2B5EF4-FFF2-40B4-BE49-F238E27FC236}">
                <a16:creationId xmlns:a16="http://schemas.microsoft.com/office/drawing/2014/main" id="{F7D6BF2C-2427-6598-313B-285C5D54C3B9}"/>
              </a:ext>
            </a:extLst>
          </p:cNvPr>
          <p:cNvSpPr txBox="1"/>
          <p:nvPr/>
        </p:nvSpPr>
        <p:spPr>
          <a:xfrm>
            <a:off x="828675" y="660228"/>
            <a:ext cx="8560254" cy="523220"/>
          </a:xfrm>
          <a:prstGeom prst="rect">
            <a:avLst/>
          </a:prstGeom>
          <a:noFill/>
        </p:spPr>
        <p:txBody>
          <a:bodyPr wrap="square">
            <a:spAutoFit/>
          </a:bodyPr>
          <a:lstStyle/>
          <a:p>
            <a:r>
              <a:rPr lang="tr-TR" sz="2800" dirty="0"/>
              <a:t>Sağlıklı içme-kullanma suyu – sanitasyon</a:t>
            </a:r>
          </a:p>
        </p:txBody>
      </p:sp>
      <p:sp>
        <p:nvSpPr>
          <p:cNvPr id="12" name="Metin kutusu 11">
            <a:extLst>
              <a:ext uri="{FF2B5EF4-FFF2-40B4-BE49-F238E27FC236}">
                <a16:creationId xmlns:a16="http://schemas.microsoft.com/office/drawing/2014/main" id="{2476F885-BC53-FFDA-9612-A3F89D5C4D60}"/>
              </a:ext>
            </a:extLst>
          </p:cNvPr>
          <p:cNvSpPr txBox="1"/>
          <p:nvPr/>
        </p:nvSpPr>
        <p:spPr>
          <a:xfrm>
            <a:off x="828675" y="1210763"/>
            <a:ext cx="7220133" cy="830997"/>
          </a:xfrm>
          <a:prstGeom prst="rect">
            <a:avLst/>
          </a:prstGeom>
          <a:noFill/>
        </p:spPr>
        <p:txBody>
          <a:bodyPr wrap="square">
            <a:spAutoFit/>
          </a:bodyPr>
          <a:lstStyle/>
          <a:p>
            <a:r>
              <a:rPr lang="it-IT" sz="2400" dirty="0"/>
              <a:t>Su numunesi alma, suyun analiz edilmesi, suyun klorlanması…</a:t>
            </a:r>
            <a:endParaRPr lang="tr-TR" sz="2400" dirty="0"/>
          </a:p>
        </p:txBody>
      </p:sp>
      <p:pic>
        <p:nvPicPr>
          <p:cNvPr id="2" name="Resim 1">
            <a:extLst>
              <a:ext uri="{FF2B5EF4-FFF2-40B4-BE49-F238E27FC236}">
                <a16:creationId xmlns:a16="http://schemas.microsoft.com/office/drawing/2014/main" id="{F08C305A-4E31-B818-1067-4B04C639FA04}"/>
              </a:ext>
            </a:extLst>
          </p:cNvPr>
          <p:cNvPicPr>
            <a:picLocks noChangeAspect="1"/>
          </p:cNvPicPr>
          <p:nvPr/>
        </p:nvPicPr>
        <p:blipFill>
          <a:blip r:embed="rId6"/>
          <a:stretch>
            <a:fillRect/>
          </a:stretch>
        </p:blipFill>
        <p:spPr>
          <a:xfrm>
            <a:off x="1994281" y="6546853"/>
            <a:ext cx="11333446" cy="304826"/>
          </a:xfrm>
          <a:prstGeom prst="rect">
            <a:avLst/>
          </a:prstGeom>
        </p:spPr>
      </p:pic>
    </p:spTree>
    <p:extLst>
      <p:ext uri="{BB962C8B-B14F-4D97-AF65-F5344CB8AC3E}">
        <p14:creationId xmlns:p14="http://schemas.microsoft.com/office/powerpoint/2010/main" val="587904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BEDCE8-6066-87CD-9858-8607971DB095}"/>
              </a:ext>
            </a:extLst>
          </p:cNvPr>
          <p:cNvSpPr>
            <a:spLocks noGrp="1"/>
          </p:cNvSpPr>
          <p:nvPr>
            <p:ph type="title"/>
          </p:nvPr>
        </p:nvSpPr>
        <p:spPr/>
        <p:txBody>
          <a:bodyPr/>
          <a:lstStyle/>
          <a:p>
            <a:r>
              <a:rPr lang="tr-TR" dirty="0"/>
              <a:t>Hava kirliliği</a:t>
            </a:r>
          </a:p>
        </p:txBody>
      </p:sp>
      <p:pic>
        <p:nvPicPr>
          <p:cNvPr id="5" name="Resim 4">
            <a:extLst>
              <a:ext uri="{FF2B5EF4-FFF2-40B4-BE49-F238E27FC236}">
                <a16:creationId xmlns:a16="http://schemas.microsoft.com/office/drawing/2014/main" id="{2817DF30-37F7-60B9-0559-08BDB7E9520C}"/>
              </a:ext>
            </a:extLst>
          </p:cNvPr>
          <p:cNvPicPr>
            <a:picLocks noChangeAspect="1"/>
          </p:cNvPicPr>
          <p:nvPr/>
        </p:nvPicPr>
        <p:blipFill>
          <a:blip r:embed="rId2"/>
          <a:stretch>
            <a:fillRect/>
          </a:stretch>
        </p:blipFill>
        <p:spPr>
          <a:xfrm>
            <a:off x="6934155" y="492304"/>
            <a:ext cx="5136055" cy="2876191"/>
          </a:xfrm>
          <a:prstGeom prst="rect">
            <a:avLst/>
          </a:prstGeom>
        </p:spPr>
      </p:pic>
      <p:pic>
        <p:nvPicPr>
          <p:cNvPr id="6" name="Resim 5">
            <a:extLst>
              <a:ext uri="{FF2B5EF4-FFF2-40B4-BE49-F238E27FC236}">
                <a16:creationId xmlns:a16="http://schemas.microsoft.com/office/drawing/2014/main" id="{0404869A-F061-0038-E0B7-978B6EDF61E3}"/>
              </a:ext>
            </a:extLst>
          </p:cNvPr>
          <p:cNvPicPr>
            <a:picLocks noChangeAspect="1"/>
          </p:cNvPicPr>
          <p:nvPr/>
        </p:nvPicPr>
        <p:blipFill>
          <a:blip r:embed="rId3"/>
          <a:stretch>
            <a:fillRect/>
          </a:stretch>
        </p:blipFill>
        <p:spPr>
          <a:xfrm>
            <a:off x="121790" y="1758818"/>
            <a:ext cx="6466114" cy="4312848"/>
          </a:xfrm>
          <a:prstGeom prst="rect">
            <a:avLst/>
          </a:prstGeom>
        </p:spPr>
      </p:pic>
      <p:pic>
        <p:nvPicPr>
          <p:cNvPr id="3" name="Resim 2">
            <a:extLst>
              <a:ext uri="{FF2B5EF4-FFF2-40B4-BE49-F238E27FC236}">
                <a16:creationId xmlns:a16="http://schemas.microsoft.com/office/drawing/2014/main" id="{A752C9EC-1F4E-3777-6589-38ADE91B3B50}"/>
              </a:ext>
            </a:extLst>
          </p:cNvPr>
          <p:cNvPicPr>
            <a:picLocks noChangeAspect="1"/>
          </p:cNvPicPr>
          <p:nvPr/>
        </p:nvPicPr>
        <p:blipFill>
          <a:blip r:embed="rId4"/>
          <a:stretch>
            <a:fillRect/>
          </a:stretch>
        </p:blipFill>
        <p:spPr>
          <a:xfrm>
            <a:off x="429277" y="6365696"/>
            <a:ext cx="11333446" cy="304826"/>
          </a:xfrm>
          <a:prstGeom prst="rect">
            <a:avLst/>
          </a:prstGeom>
        </p:spPr>
      </p:pic>
      <p:pic>
        <p:nvPicPr>
          <p:cNvPr id="7" name="Resim 6">
            <a:extLst>
              <a:ext uri="{FF2B5EF4-FFF2-40B4-BE49-F238E27FC236}">
                <a16:creationId xmlns:a16="http://schemas.microsoft.com/office/drawing/2014/main" id="{D3F326C0-2483-D5BA-D5C5-0B8A9C769890}"/>
              </a:ext>
            </a:extLst>
          </p:cNvPr>
          <p:cNvPicPr>
            <a:picLocks noChangeAspect="1"/>
          </p:cNvPicPr>
          <p:nvPr/>
        </p:nvPicPr>
        <p:blipFill>
          <a:blip r:embed="rId5"/>
          <a:stretch>
            <a:fillRect/>
          </a:stretch>
        </p:blipFill>
        <p:spPr>
          <a:xfrm>
            <a:off x="7298871" y="3429000"/>
            <a:ext cx="4640710" cy="3396498"/>
          </a:xfrm>
          <a:prstGeom prst="rect">
            <a:avLst/>
          </a:prstGeom>
        </p:spPr>
      </p:pic>
      <p:sp>
        <p:nvSpPr>
          <p:cNvPr id="9" name="İçerik Yer Tutucusu 8">
            <a:extLst>
              <a:ext uri="{FF2B5EF4-FFF2-40B4-BE49-F238E27FC236}">
                <a16:creationId xmlns:a16="http://schemas.microsoft.com/office/drawing/2014/main" id="{393BC66F-F06A-A1AF-4C8E-60211B2380C8}"/>
              </a:ext>
            </a:extLst>
          </p:cNvPr>
          <p:cNvSpPr>
            <a:spLocks noGrp="1"/>
          </p:cNvSpPr>
          <p:nvPr>
            <p:ph idx="1"/>
          </p:nvPr>
        </p:nvSpPr>
        <p:spPr/>
        <p:txBody>
          <a:bodyPr/>
          <a:lstStyle/>
          <a:p>
            <a:endParaRPr lang="tr-TR" dirty="0"/>
          </a:p>
        </p:txBody>
      </p:sp>
    </p:spTree>
    <p:extLst>
      <p:ext uri="{BB962C8B-B14F-4D97-AF65-F5344CB8AC3E}">
        <p14:creationId xmlns:p14="http://schemas.microsoft.com/office/powerpoint/2010/main" val="2182926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B5AB82-234E-8632-0FC4-781C5D87001C}"/>
              </a:ext>
            </a:extLst>
          </p:cNvPr>
          <p:cNvSpPr>
            <a:spLocks noGrp="1"/>
          </p:cNvSpPr>
          <p:nvPr>
            <p:ph type="title"/>
          </p:nvPr>
        </p:nvSpPr>
        <p:spPr/>
        <p:txBody>
          <a:bodyPr/>
          <a:lstStyle/>
          <a:p>
            <a:r>
              <a:rPr lang="tr-TR" dirty="0"/>
              <a:t>Çevre kirliliği</a:t>
            </a:r>
          </a:p>
        </p:txBody>
      </p:sp>
      <p:pic>
        <p:nvPicPr>
          <p:cNvPr id="8" name="İçerik Yer Tutucusu 7">
            <a:extLst>
              <a:ext uri="{FF2B5EF4-FFF2-40B4-BE49-F238E27FC236}">
                <a16:creationId xmlns:a16="http://schemas.microsoft.com/office/drawing/2014/main" id="{3A4837D5-9543-8C9D-63FA-E0AE8BDF10E5}"/>
              </a:ext>
            </a:extLst>
          </p:cNvPr>
          <p:cNvPicPr>
            <a:picLocks noGrp="1" noChangeAspect="1"/>
          </p:cNvPicPr>
          <p:nvPr>
            <p:ph idx="1"/>
          </p:nvPr>
        </p:nvPicPr>
        <p:blipFill>
          <a:blip r:embed="rId2"/>
          <a:stretch>
            <a:fillRect/>
          </a:stretch>
        </p:blipFill>
        <p:spPr>
          <a:xfrm>
            <a:off x="7135067" y="4021837"/>
            <a:ext cx="4277869" cy="4277869"/>
          </a:xfrm>
          <a:prstGeom prst="rect">
            <a:avLst/>
          </a:prstGeom>
        </p:spPr>
      </p:pic>
      <p:sp>
        <p:nvSpPr>
          <p:cNvPr id="4" name="Metin kutusu 3">
            <a:extLst>
              <a:ext uri="{FF2B5EF4-FFF2-40B4-BE49-F238E27FC236}">
                <a16:creationId xmlns:a16="http://schemas.microsoft.com/office/drawing/2014/main" id="{EFD57431-DCFC-CB87-290F-0F8DCF55C42D}"/>
              </a:ext>
            </a:extLst>
          </p:cNvPr>
          <p:cNvSpPr txBox="1"/>
          <p:nvPr/>
        </p:nvSpPr>
        <p:spPr>
          <a:xfrm>
            <a:off x="2090274" y="6248400"/>
            <a:ext cx="11336110" cy="261610"/>
          </a:xfrm>
          <a:prstGeom prst="rect">
            <a:avLst/>
          </a:prstGeom>
          <a:noFill/>
        </p:spPr>
        <p:txBody>
          <a:bodyPr wrap="square">
            <a:spAutoFit/>
          </a:bodyPr>
          <a:lstStyle/>
          <a:p>
            <a:r>
              <a:rPr lang="tr-TR" sz="1100" dirty="0"/>
              <a:t>https://docs.google.com/presentation/d/1ZBKpU1A9l0dKLQ9YGmW3Uw5ttDGwZNjz/edit#slide=id.p1</a:t>
            </a:r>
          </a:p>
        </p:txBody>
      </p:sp>
      <p:pic>
        <p:nvPicPr>
          <p:cNvPr id="3" name="Resim 2">
            <a:extLst>
              <a:ext uri="{FF2B5EF4-FFF2-40B4-BE49-F238E27FC236}">
                <a16:creationId xmlns:a16="http://schemas.microsoft.com/office/drawing/2014/main" id="{C48930D3-D999-4CDD-A1AA-73C29CB2D0F3}"/>
              </a:ext>
            </a:extLst>
          </p:cNvPr>
          <p:cNvPicPr>
            <a:picLocks noChangeAspect="1"/>
          </p:cNvPicPr>
          <p:nvPr/>
        </p:nvPicPr>
        <p:blipFill>
          <a:blip r:embed="rId3"/>
          <a:stretch>
            <a:fillRect/>
          </a:stretch>
        </p:blipFill>
        <p:spPr>
          <a:xfrm>
            <a:off x="5874158" y="515257"/>
            <a:ext cx="6093280" cy="3412237"/>
          </a:xfrm>
          <a:prstGeom prst="rect">
            <a:avLst/>
          </a:prstGeom>
        </p:spPr>
      </p:pic>
      <p:pic>
        <p:nvPicPr>
          <p:cNvPr id="6" name="Resim 5">
            <a:extLst>
              <a:ext uri="{FF2B5EF4-FFF2-40B4-BE49-F238E27FC236}">
                <a16:creationId xmlns:a16="http://schemas.microsoft.com/office/drawing/2014/main" id="{12E60838-2F4B-778B-7C9F-D925E3847C3D}"/>
              </a:ext>
            </a:extLst>
          </p:cNvPr>
          <p:cNvPicPr>
            <a:picLocks noChangeAspect="1"/>
          </p:cNvPicPr>
          <p:nvPr/>
        </p:nvPicPr>
        <p:blipFill>
          <a:blip r:embed="rId4"/>
          <a:stretch>
            <a:fillRect/>
          </a:stretch>
        </p:blipFill>
        <p:spPr>
          <a:xfrm>
            <a:off x="-700372" y="2884267"/>
            <a:ext cx="7744267" cy="3872134"/>
          </a:xfrm>
          <a:prstGeom prst="rect">
            <a:avLst/>
          </a:prstGeom>
        </p:spPr>
      </p:pic>
    </p:spTree>
    <p:extLst>
      <p:ext uri="{BB962C8B-B14F-4D97-AF65-F5344CB8AC3E}">
        <p14:creationId xmlns:p14="http://schemas.microsoft.com/office/powerpoint/2010/main" val="3534304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7F9D75-964C-6AD7-69EB-4950BC769B51}"/>
              </a:ext>
            </a:extLst>
          </p:cNvPr>
          <p:cNvSpPr>
            <a:spLocks noGrp="1"/>
          </p:cNvSpPr>
          <p:nvPr>
            <p:ph type="title"/>
          </p:nvPr>
        </p:nvSpPr>
        <p:spPr/>
        <p:txBody>
          <a:bodyPr/>
          <a:lstStyle/>
          <a:p>
            <a:r>
              <a:rPr lang="tr-TR" dirty="0"/>
              <a:t>KÜRESEL ISINMA</a:t>
            </a:r>
          </a:p>
        </p:txBody>
      </p:sp>
      <p:pic>
        <p:nvPicPr>
          <p:cNvPr id="4" name="İçerik Yer Tutucusu 3">
            <a:extLst>
              <a:ext uri="{FF2B5EF4-FFF2-40B4-BE49-F238E27FC236}">
                <a16:creationId xmlns:a16="http://schemas.microsoft.com/office/drawing/2014/main" id="{A5202061-C757-F4C7-26B6-CFCE638DFC6B}"/>
              </a:ext>
            </a:extLst>
          </p:cNvPr>
          <p:cNvPicPr>
            <a:picLocks noGrp="1" noChangeAspect="1"/>
          </p:cNvPicPr>
          <p:nvPr>
            <p:ph idx="1"/>
          </p:nvPr>
        </p:nvPicPr>
        <p:blipFill>
          <a:blip r:embed="rId2"/>
          <a:stretch>
            <a:fillRect/>
          </a:stretch>
        </p:blipFill>
        <p:spPr>
          <a:xfrm>
            <a:off x="519680" y="2447358"/>
            <a:ext cx="5717208" cy="3242309"/>
          </a:xfrm>
          <a:prstGeom prst="rect">
            <a:avLst/>
          </a:prstGeom>
        </p:spPr>
      </p:pic>
      <p:pic>
        <p:nvPicPr>
          <p:cNvPr id="5" name="Resim 4">
            <a:extLst>
              <a:ext uri="{FF2B5EF4-FFF2-40B4-BE49-F238E27FC236}">
                <a16:creationId xmlns:a16="http://schemas.microsoft.com/office/drawing/2014/main" id="{B2F55305-76D5-5855-9625-42A26DDBB27F}"/>
              </a:ext>
            </a:extLst>
          </p:cNvPr>
          <p:cNvPicPr>
            <a:picLocks noChangeAspect="1"/>
          </p:cNvPicPr>
          <p:nvPr/>
        </p:nvPicPr>
        <p:blipFill>
          <a:blip r:embed="rId3"/>
          <a:stretch>
            <a:fillRect/>
          </a:stretch>
        </p:blipFill>
        <p:spPr>
          <a:xfrm>
            <a:off x="5205580" y="3367819"/>
            <a:ext cx="4572000" cy="3429000"/>
          </a:xfrm>
          <a:prstGeom prst="rect">
            <a:avLst/>
          </a:prstGeom>
        </p:spPr>
      </p:pic>
      <p:pic>
        <p:nvPicPr>
          <p:cNvPr id="6" name="Resim 5">
            <a:extLst>
              <a:ext uri="{FF2B5EF4-FFF2-40B4-BE49-F238E27FC236}">
                <a16:creationId xmlns:a16="http://schemas.microsoft.com/office/drawing/2014/main" id="{3F82A662-B5F7-0EA9-0613-CB659FEE345D}"/>
              </a:ext>
            </a:extLst>
          </p:cNvPr>
          <p:cNvPicPr>
            <a:picLocks noChangeAspect="1"/>
          </p:cNvPicPr>
          <p:nvPr/>
        </p:nvPicPr>
        <p:blipFill>
          <a:blip r:embed="rId4"/>
          <a:stretch>
            <a:fillRect/>
          </a:stretch>
        </p:blipFill>
        <p:spPr>
          <a:xfrm>
            <a:off x="5876672" y="922598"/>
            <a:ext cx="6315328" cy="3552372"/>
          </a:xfrm>
          <a:prstGeom prst="rect">
            <a:avLst/>
          </a:prstGeom>
        </p:spPr>
      </p:pic>
      <p:pic>
        <p:nvPicPr>
          <p:cNvPr id="3" name="Resim 2">
            <a:extLst>
              <a:ext uri="{FF2B5EF4-FFF2-40B4-BE49-F238E27FC236}">
                <a16:creationId xmlns:a16="http://schemas.microsoft.com/office/drawing/2014/main" id="{F3485CC5-7061-1221-5F51-688016C914E2}"/>
              </a:ext>
            </a:extLst>
          </p:cNvPr>
          <p:cNvPicPr>
            <a:picLocks noChangeAspect="1"/>
          </p:cNvPicPr>
          <p:nvPr/>
        </p:nvPicPr>
        <p:blipFill>
          <a:blip r:embed="rId5"/>
          <a:stretch>
            <a:fillRect/>
          </a:stretch>
        </p:blipFill>
        <p:spPr>
          <a:xfrm>
            <a:off x="1474305" y="6536845"/>
            <a:ext cx="11333446" cy="304826"/>
          </a:xfrm>
          <a:prstGeom prst="rect">
            <a:avLst/>
          </a:prstGeom>
        </p:spPr>
      </p:pic>
    </p:spTree>
    <p:extLst>
      <p:ext uri="{BB962C8B-B14F-4D97-AF65-F5344CB8AC3E}">
        <p14:creationId xmlns:p14="http://schemas.microsoft.com/office/powerpoint/2010/main" val="4131404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579072-0379-ED68-B42D-0F9AFB86E03C}"/>
              </a:ext>
            </a:extLst>
          </p:cNvPr>
          <p:cNvSpPr>
            <a:spLocks noGrp="1"/>
          </p:cNvSpPr>
          <p:nvPr>
            <p:ph type="title"/>
          </p:nvPr>
        </p:nvSpPr>
        <p:spPr/>
        <p:txBody>
          <a:bodyPr>
            <a:normAutofit fontScale="90000"/>
          </a:bodyPr>
          <a:lstStyle/>
          <a:p>
            <a:pPr rtl="0" fontAlgn="base">
              <a:spcBef>
                <a:spcPts val="0"/>
              </a:spcBef>
              <a:spcAft>
                <a:spcPts val="0"/>
              </a:spcAft>
            </a:pPr>
            <a:r>
              <a:rPr lang="tr-TR" dirty="0">
                <a:solidFill>
                  <a:srgbClr val="000000"/>
                </a:solidFill>
                <a:latin typeface="Arial" panose="020B0604020202020204" pitchFamily="34" charset="0"/>
              </a:rPr>
              <a:t>Vektörlerle-kemiricilerle mücadele</a:t>
            </a:r>
            <a:br>
              <a:rPr lang="tr-TR" sz="3600" b="0" i="0" u="none" strike="noStrike" dirty="0">
                <a:solidFill>
                  <a:srgbClr val="000000"/>
                </a:solidFill>
                <a:effectLst/>
                <a:latin typeface="Arial" panose="020B0604020202020204" pitchFamily="34" charset="0"/>
              </a:rPr>
            </a:br>
            <a:br>
              <a:rPr lang="tr-TR" b="0" dirty="0">
                <a:effectLst/>
              </a:rPr>
            </a:br>
            <a:endParaRPr lang="tr-TR" dirty="0"/>
          </a:p>
        </p:txBody>
      </p:sp>
      <p:pic>
        <p:nvPicPr>
          <p:cNvPr id="4" name="İçerik Yer Tutucusu 3">
            <a:extLst>
              <a:ext uri="{FF2B5EF4-FFF2-40B4-BE49-F238E27FC236}">
                <a16:creationId xmlns:a16="http://schemas.microsoft.com/office/drawing/2014/main" id="{A13DC00D-098B-78CE-5D49-CA98CFBCDCF8}"/>
              </a:ext>
            </a:extLst>
          </p:cNvPr>
          <p:cNvPicPr>
            <a:picLocks noGrp="1" noChangeAspect="1"/>
          </p:cNvPicPr>
          <p:nvPr>
            <p:ph idx="1"/>
          </p:nvPr>
        </p:nvPicPr>
        <p:blipFill>
          <a:blip r:embed="rId2"/>
          <a:stretch>
            <a:fillRect/>
          </a:stretch>
        </p:blipFill>
        <p:spPr>
          <a:xfrm>
            <a:off x="677334" y="1684677"/>
            <a:ext cx="5272186" cy="2919980"/>
          </a:xfrm>
          <a:prstGeom prst="rect">
            <a:avLst/>
          </a:prstGeom>
        </p:spPr>
      </p:pic>
      <p:pic>
        <p:nvPicPr>
          <p:cNvPr id="5" name="Resim 4">
            <a:extLst>
              <a:ext uri="{FF2B5EF4-FFF2-40B4-BE49-F238E27FC236}">
                <a16:creationId xmlns:a16="http://schemas.microsoft.com/office/drawing/2014/main" id="{B0525278-7022-5763-7156-CD25E54235B1}"/>
              </a:ext>
            </a:extLst>
          </p:cNvPr>
          <p:cNvPicPr>
            <a:picLocks noChangeAspect="1"/>
          </p:cNvPicPr>
          <p:nvPr/>
        </p:nvPicPr>
        <p:blipFill>
          <a:blip r:embed="rId3"/>
          <a:stretch>
            <a:fillRect/>
          </a:stretch>
        </p:blipFill>
        <p:spPr>
          <a:xfrm>
            <a:off x="5949520" y="3144667"/>
            <a:ext cx="6000750" cy="3238500"/>
          </a:xfrm>
          <a:prstGeom prst="rect">
            <a:avLst/>
          </a:prstGeom>
        </p:spPr>
      </p:pic>
      <p:pic>
        <p:nvPicPr>
          <p:cNvPr id="3" name="Resim 2">
            <a:extLst>
              <a:ext uri="{FF2B5EF4-FFF2-40B4-BE49-F238E27FC236}">
                <a16:creationId xmlns:a16="http://schemas.microsoft.com/office/drawing/2014/main" id="{1BC00B17-1550-136F-5093-7D5FC13D12C0}"/>
              </a:ext>
            </a:extLst>
          </p:cNvPr>
          <p:cNvPicPr>
            <a:picLocks noChangeAspect="1"/>
          </p:cNvPicPr>
          <p:nvPr/>
        </p:nvPicPr>
        <p:blipFill>
          <a:blip r:embed="rId4"/>
          <a:stretch>
            <a:fillRect/>
          </a:stretch>
        </p:blipFill>
        <p:spPr>
          <a:xfrm>
            <a:off x="1931505" y="6464810"/>
            <a:ext cx="11333446" cy="304826"/>
          </a:xfrm>
          <a:prstGeom prst="rect">
            <a:avLst/>
          </a:prstGeom>
        </p:spPr>
      </p:pic>
    </p:spTree>
    <p:extLst>
      <p:ext uri="{BB962C8B-B14F-4D97-AF65-F5344CB8AC3E}">
        <p14:creationId xmlns:p14="http://schemas.microsoft.com/office/powerpoint/2010/main" val="1547261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1C6CA6-7D87-40B0-6813-E6B03F8A183E}"/>
              </a:ext>
            </a:extLst>
          </p:cNvPr>
          <p:cNvSpPr>
            <a:spLocks noGrp="1"/>
          </p:cNvSpPr>
          <p:nvPr>
            <p:ph type="title"/>
          </p:nvPr>
        </p:nvSpPr>
        <p:spPr/>
        <p:txBody>
          <a:bodyPr/>
          <a:lstStyle/>
          <a:p>
            <a:r>
              <a:rPr lang="tr-TR" dirty="0"/>
              <a:t>Her türlü kimyasallar, kanserojenler</a:t>
            </a:r>
          </a:p>
        </p:txBody>
      </p:sp>
      <p:pic>
        <p:nvPicPr>
          <p:cNvPr id="4" name="İçerik Yer Tutucusu 3">
            <a:extLst>
              <a:ext uri="{FF2B5EF4-FFF2-40B4-BE49-F238E27FC236}">
                <a16:creationId xmlns:a16="http://schemas.microsoft.com/office/drawing/2014/main" id="{66172E64-E010-BC40-A25A-8E24AD853EDB}"/>
              </a:ext>
            </a:extLst>
          </p:cNvPr>
          <p:cNvPicPr>
            <a:picLocks noGrp="1" noChangeAspect="1"/>
          </p:cNvPicPr>
          <p:nvPr>
            <p:ph idx="1"/>
          </p:nvPr>
        </p:nvPicPr>
        <p:blipFill>
          <a:blip r:embed="rId2"/>
          <a:stretch>
            <a:fillRect/>
          </a:stretch>
        </p:blipFill>
        <p:spPr>
          <a:xfrm>
            <a:off x="968714" y="1930399"/>
            <a:ext cx="3260385" cy="4564539"/>
          </a:xfrm>
          <a:prstGeom prst="rect">
            <a:avLst/>
          </a:prstGeom>
        </p:spPr>
      </p:pic>
      <p:pic>
        <p:nvPicPr>
          <p:cNvPr id="2050" name="Picture 2">
            <a:extLst>
              <a:ext uri="{FF2B5EF4-FFF2-40B4-BE49-F238E27FC236}">
                <a16:creationId xmlns:a16="http://schemas.microsoft.com/office/drawing/2014/main" id="{BA8A7378-2747-DCE6-DA8F-9B763D87D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596" y="2188254"/>
            <a:ext cx="4372613" cy="3275239"/>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2A53642B-8F80-5B50-F686-A43148034362}"/>
              </a:ext>
            </a:extLst>
          </p:cNvPr>
          <p:cNvPicPr>
            <a:picLocks noChangeAspect="1"/>
          </p:cNvPicPr>
          <p:nvPr/>
        </p:nvPicPr>
        <p:blipFill>
          <a:blip r:embed="rId4"/>
          <a:stretch>
            <a:fillRect/>
          </a:stretch>
        </p:blipFill>
        <p:spPr>
          <a:xfrm>
            <a:off x="2296179" y="6494938"/>
            <a:ext cx="11333446" cy="304826"/>
          </a:xfrm>
          <a:prstGeom prst="rect">
            <a:avLst/>
          </a:prstGeom>
        </p:spPr>
      </p:pic>
    </p:spTree>
    <p:extLst>
      <p:ext uri="{BB962C8B-B14F-4D97-AF65-F5344CB8AC3E}">
        <p14:creationId xmlns:p14="http://schemas.microsoft.com/office/powerpoint/2010/main" val="1059025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5CFD77-C7F3-1112-3812-073D1179B52A}"/>
              </a:ext>
            </a:extLst>
          </p:cNvPr>
          <p:cNvSpPr>
            <a:spLocks noGrp="1"/>
          </p:cNvSpPr>
          <p:nvPr>
            <p:ph type="title"/>
          </p:nvPr>
        </p:nvSpPr>
        <p:spPr/>
        <p:txBody>
          <a:bodyPr/>
          <a:lstStyle/>
          <a:p>
            <a:r>
              <a:rPr lang="tr-TR" sz="3600" b="0" i="0" u="none" strike="noStrike" dirty="0">
                <a:solidFill>
                  <a:srgbClr val="000000"/>
                </a:solidFill>
                <a:effectLst/>
                <a:latin typeface="Calibri" panose="020F0502020204030204" pitchFamily="34" charset="0"/>
              </a:rPr>
              <a:t>Tütün ve tütün </a:t>
            </a:r>
            <a:r>
              <a:rPr lang="tr-TR" sz="3600" b="0" i="0" u="none" strike="noStrike" dirty="0" err="1">
                <a:solidFill>
                  <a:srgbClr val="000000"/>
                </a:solidFill>
                <a:effectLst/>
                <a:latin typeface="Calibri" panose="020F0502020204030204" pitchFamily="34" charset="0"/>
              </a:rPr>
              <a:t>mamülleri</a:t>
            </a:r>
            <a:r>
              <a:rPr lang="tr-TR" sz="3600" b="0" i="0" u="none" strike="noStrike" dirty="0">
                <a:solidFill>
                  <a:srgbClr val="000000"/>
                </a:solidFill>
                <a:effectLst/>
                <a:latin typeface="Calibri" panose="020F0502020204030204" pitchFamily="34" charset="0"/>
              </a:rPr>
              <a:t> ile mücadele</a:t>
            </a:r>
            <a:endParaRPr lang="tr-TR" dirty="0"/>
          </a:p>
        </p:txBody>
      </p:sp>
      <p:pic>
        <p:nvPicPr>
          <p:cNvPr id="3074" name="Picture 2" descr="Türkiye, sigara ile mücadelede üst sıralarda - Antalya'nın Tek Televizyonu">
            <a:extLst>
              <a:ext uri="{FF2B5EF4-FFF2-40B4-BE49-F238E27FC236}">
                <a16:creationId xmlns:a16="http://schemas.microsoft.com/office/drawing/2014/main" id="{620BBA86-DBE9-D0C5-3C84-19BE0A7B10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34" y="1930400"/>
            <a:ext cx="6821374" cy="3819969"/>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6C8C8A76-8A46-331C-6AA4-E88D0BDE7166}"/>
              </a:ext>
            </a:extLst>
          </p:cNvPr>
          <p:cNvPicPr>
            <a:picLocks noChangeAspect="1"/>
          </p:cNvPicPr>
          <p:nvPr/>
        </p:nvPicPr>
        <p:blipFill>
          <a:blip r:embed="rId3"/>
          <a:stretch>
            <a:fillRect/>
          </a:stretch>
        </p:blipFill>
        <p:spPr>
          <a:xfrm>
            <a:off x="2290734" y="6553174"/>
            <a:ext cx="11333446" cy="304826"/>
          </a:xfrm>
          <a:prstGeom prst="rect">
            <a:avLst/>
          </a:prstGeom>
        </p:spPr>
      </p:pic>
    </p:spTree>
    <p:extLst>
      <p:ext uri="{BB962C8B-B14F-4D97-AF65-F5344CB8AC3E}">
        <p14:creationId xmlns:p14="http://schemas.microsoft.com/office/powerpoint/2010/main" val="631435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9F9EA288-1A95-320B-46A6-5DB82C8CA1FB}"/>
              </a:ext>
            </a:extLst>
          </p:cNvPr>
          <p:cNvPicPr>
            <a:picLocks noChangeAspect="1"/>
          </p:cNvPicPr>
          <p:nvPr/>
        </p:nvPicPr>
        <p:blipFill>
          <a:blip r:embed="rId2"/>
          <a:stretch>
            <a:fillRect/>
          </a:stretch>
        </p:blipFill>
        <p:spPr>
          <a:xfrm>
            <a:off x="1099080" y="1238405"/>
            <a:ext cx="8687553" cy="3956647"/>
          </a:xfrm>
          <a:prstGeom prst="rect">
            <a:avLst/>
          </a:prstGeom>
        </p:spPr>
      </p:pic>
      <p:pic>
        <p:nvPicPr>
          <p:cNvPr id="8" name="Resim 7">
            <a:extLst>
              <a:ext uri="{FF2B5EF4-FFF2-40B4-BE49-F238E27FC236}">
                <a16:creationId xmlns:a16="http://schemas.microsoft.com/office/drawing/2014/main" id="{F7D9C74C-1E19-2575-D55D-7C27F4164F5B}"/>
              </a:ext>
            </a:extLst>
          </p:cNvPr>
          <p:cNvPicPr>
            <a:picLocks noChangeAspect="1"/>
          </p:cNvPicPr>
          <p:nvPr/>
        </p:nvPicPr>
        <p:blipFill>
          <a:blip r:embed="rId3"/>
          <a:stretch>
            <a:fillRect/>
          </a:stretch>
        </p:blipFill>
        <p:spPr>
          <a:xfrm>
            <a:off x="3174154" y="-127446"/>
            <a:ext cx="2773920" cy="1920406"/>
          </a:xfrm>
          <a:prstGeom prst="rect">
            <a:avLst/>
          </a:prstGeom>
        </p:spPr>
      </p:pic>
    </p:spTree>
    <p:extLst>
      <p:ext uri="{BB962C8B-B14F-4D97-AF65-F5344CB8AC3E}">
        <p14:creationId xmlns:p14="http://schemas.microsoft.com/office/powerpoint/2010/main" val="734478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4A83E2-E521-DD10-A647-EE19B98CD6F2}"/>
              </a:ext>
            </a:extLst>
          </p:cNvPr>
          <p:cNvSpPr>
            <a:spLocks noGrp="1"/>
          </p:cNvSpPr>
          <p:nvPr>
            <p:ph type="title"/>
          </p:nvPr>
        </p:nvSpPr>
        <p:spPr/>
        <p:txBody>
          <a:bodyPr/>
          <a:lstStyle/>
          <a:p>
            <a:r>
              <a:rPr lang="tr-TR" sz="3600" b="0" i="0" u="none" strike="noStrike" dirty="0">
                <a:solidFill>
                  <a:srgbClr val="000000"/>
                </a:solidFill>
                <a:effectLst/>
                <a:latin typeface="Calibri" panose="020F0502020204030204" pitchFamily="34" charset="0"/>
              </a:rPr>
              <a:t>İŞ SAĞLIĞI VE GÜVENLİĞİ</a:t>
            </a:r>
            <a:endParaRPr lang="tr-TR" dirty="0"/>
          </a:p>
        </p:txBody>
      </p:sp>
      <p:pic>
        <p:nvPicPr>
          <p:cNvPr id="4" name="İçerik Yer Tutucusu 3">
            <a:extLst>
              <a:ext uri="{FF2B5EF4-FFF2-40B4-BE49-F238E27FC236}">
                <a16:creationId xmlns:a16="http://schemas.microsoft.com/office/drawing/2014/main" id="{926598DF-BE07-FAD4-D083-8AD8EFEC8A89}"/>
              </a:ext>
            </a:extLst>
          </p:cNvPr>
          <p:cNvPicPr>
            <a:picLocks noGrp="1" noChangeAspect="1"/>
          </p:cNvPicPr>
          <p:nvPr>
            <p:ph idx="1"/>
          </p:nvPr>
        </p:nvPicPr>
        <p:blipFill>
          <a:blip r:embed="rId2"/>
          <a:stretch>
            <a:fillRect/>
          </a:stretch>
        </p:blipFill>
        <p:spPr>
          <a:xfrm>
            <a:off x="373328" y="3310324"/>
            <a:ext cx="5722672" cy="3234554"/>
          </a:xfrm>
          <a:prstGeom prst="rect">
            <a:avLst/>
          </a:prstGeom>
        </p:spPr>
      </p:pic>
      <p:pic>
        <p:nvPicPr>
          <p:cNvPr id="5" name="Resim 4">
            <a:extLst>
              <a:ext uri="{FF2B5EF4-FFF2-40B4-BE49-F238E27FC236}">
                <a16:creationId xmlns:a16="http://schemas.microsoft.com/office/drawing/2014/main" id="{B9C743B0-0EE7-9486-AB02-F6B1456A7D8D}"/>
              </a:ext>
            </a:extLst>
          </p:cNvPr>
          <p:cNvPicPr>
            <a:picLocks noChangeAspect="1"/>
          </p:cNvPicPr>
          <p:nvPr/>
        </p:nvPicPr>
        <p:blipFill>
          <a:blip r:embed="rId3"/>
          <a:stretch>
            <a:fillRect/>
          </a:stretch>
        </p:blipFill>
        <p:spPr>
          <a:xfrm>
            <a:off x="6096000" y="609600"/>
            <a:ext cx="4876800" cy="4876800"/>
          </a:xfrm>
          <a:prstGeom prst="rect">
            <a:avLst/>
          </a:prstGeom>
        </p:spPr>
      </p:pic>
      <p:pic>
        <p:nvPicPr>
          <p:cNvPr id="3" name="Resim 2">
            <a:extLst>
              <a:ext uri="{FF2B5EF4-FFF2-40B4-BE49-F238E27FC236}">
                <a16:creationId xmlns:a16="http://schemas.microsoft.com/office/drawing/2014/main" id="{C0375A6B-F597-F009-5995-926426C7A553}"/>
              </a:ext>
            </a:extLst>
          </p:cNvPr>
          <p:cNvPicPr>
            <a:picLocks noChangeAspect="1"/>
          </p:cNvPicPr>
          <p:nvPr/>
        </p:nvPicPr>
        <p:blipFill>
          <a:blip r:embed="rId4"/>
          <a:stretch>
            <a:fillRect/>
          </a:stretch>
        </p:blipFill>
        <p:spPr>
          <a:xfrm>
            <a:off x="2715277" y="6544878"/>
            <a:ext cx="11333446" cy="304826"/>
          </a:xfrm>
          <a:prstGeom prst="rect">
            <a:avLst/>
          </a:prstGeom>
        </p:spPr>
      </p:pic>
    </p:spTree>
    <p:extLst>
      <p:ext uri="{BB962C8B-B14F-4D97-AF65-F5344CB8AC3E}">
        <p14:creationId xmlns:p14="http://schemas.microsoft.com/office/powerpoint/2010/main" val="1449414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DD23B5-55EB-02F0-57A7-2E2BAA42CE03}"/>
              </a:ext>
            </a:extLst>
          </p:cNvPr>
          <p:cNvSpPr>
            <a:spLocks noGrp="1"/>
          </p:cNvSpPr>
          <p:nvPr>
            <p:ph type="title"/>
          </p:nvPr>
        </p:nvSpPr>
        <p:spPr/>
        <p:txBody>
          <a:bodyPr>
            <a:normAutofit fontScale="90000"/>
          </a:bodyPr>
          <a:lstStyle/>
          <a:p>
            <a:pPr rtl="0" fontAlgn="base">
              <a:spcBef>
                <a:spcPts val="0"/>
              </a:spcBef>
              <a:spcAft>
                <a:spcPts val="0"/>
              </a:spcAft>
            </a:pPr>
            <a:r>
              <a:rPr lang="tr-TR" sz="3600" b="0" i="0" u="none" strike="noStrike" dirty="0">
                <a:solidFill>
                  <a:srgbClr val="000000"/>
                </a:solidFill>
                <a:effectLst/>
                <a:latin typeface="Calibri" panose="020F0502020204030204" pitchFamily="34" charset="0"/>
              </a:rPr>
              <a:t>Olağan üstü durumlarda (Deprem, sel, yangın hortum, tsunami …) sağlık hizmetleri</a:t>
            </a:r>
            <a:br>
              <a:rPr lang="tr-TR" sz="3600" b="0" i="0" u="none" strike="noStrike" dirty="0">
                <a:solidFill>
                  <a:srgbClr val="000000"/>
                </a:solidFill>
                <a:effectLst/>
                <a:latin typeface="Arial" panose="020B0604020202020204" pitchFamily="34" charset="0"/>
              </a:rPr>
            </a:br>
            <a:endParaRPr lang="tr-TR" dirty="0"/>
          </a:p>
        </p:txBody>
      </p:sp>
      <p:pic>
        <p:nvPicPr>
          <p:cNvPr id="4" name="İçerik Yer Tutucusu 3">
            <a:extLst>
              <a:ext uri="{FF2B5EF4-FFF2-40B4-BE49-F238E27FC236}">
                <a16:creationId xmlns:a16="http://schemas.microsoft.com/office/drawing/2014/main" id="{6B265E8D-EA7C-5173-5629-AC459CE5A363}"/>
              </a:ext>
            </a:extLst>
          </p:cNvPr>
          <p:cNvPicPr>
            <a:picLocks noGrp="1" noChangeAspect="1"/>
          </p:cNvPicPr>
          <p:nvPr>
            <p:ph idx="1"/>
          </p:nvPr>
        </p:nvPicPr>
        <p:blipFill>
          <a:blip r:embed="rId2"/>
          <a:stretch>
            <a:fillRect/>
          </a:stretch>
        </p:blipFill>
        <p:spPr>
          <a:xfrm>
            <a:off x="509020" y="1990725"/>
            <a:ext cx="5586980" cy="2937670"/>
          </a:xfrm>
          <a:prstGeom prst="rect">
            <a:avLst/>
          </a:prstGeom>
        </p:spPr>
      </p:pic>
      <p:pic>
        <p:nvPicPr>
          <p:cNvPr id="5" name="Resim 4">
            <a:extLst>
              <a:ext uri="{FF2B5EF4-FFF2-40B4-BE49-F238E27FC236}">
                <a16:creationId xmlns:a16="http://schemas.microsoft.com/office/drawing/2014/main" id="{D1F82AE5-90D1-F389-AF3C-9C8A3331F0D1}"/>
              </a:ext>
            </a:extLst>
          </p:cNvPr>
          <p:cNvPicPr>
            <a:picLocks noChangeAspect="1"/>
          </p:cNvPicPr>
          <p:nvPr/>
        </p:nvPicPr>
        <p:blipFill>
          <a:blip r:embed="rId3"/>
          <a:stretch>
            <a:fillRect/>
          </a:stretch>
        </p:blipFill>
        <p:spPr>
          <a:xfrm>
            <a:off x="5602741" y="2331074"/>
            <a:ext cx="6589259" cy="3917326"/>
          </a:xfrm>
          <a:prstGeom prst="rect">
            <a:avLst/>
          </a:prstGeom>
        </p:spPr>
      </p:pic>
    </p:spTree>
    <p:extLst>
      <p:ext uri="{BB962C8B-B14F-4D97-AF65-F5344CB8AC3E}">
        <p14:creationId xmlns:p14="http://schemas.microsoft.com/office/powerpoint/2010/main" val="3257383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574ADF-C79F-A5BA-8E18-74B7E65A4F80}"/>
              </a:ext>
            </a:extLst>
          </p:cNvPr>
          <p:cNvSpPr>
            <a:spLocks noGrp="1"/>
          </p:cNvSpPr>
          <p:nvPr>
            <p:ph type="title"/>
          </p:nvPr>
        </p:nvSpPr>
        <p:spPr/>
        <p:txBody>
          <a:bodyPr>
            <a:normAutofit fontScale="90000"/>
          </a:bodyPr>
          <a:lstStyle/>
          <a:p>
            <a:r>
              <a:rPr lang="tr-TR" b="0" i="0" u="none" strike="noStrike" dirty="0" err="1">
                <a:solidFill>
                  <a:srgbClr val="444444"/>
                </a:solidFill>
                <a:effectLst/>
                <a:latin typeface="Roboto" panose="02000000000000000000" pitchFamily="2" charset="0"/>
              </a:rPr>
              <a:t>Çeküs</a:t>
            </a:r>
            <a:r>
              <a:rPr lang="tr-TR" b="0" i="0" u="none" strike="noStrike" dirty="0">
                <a:solidFill>
                  <a:srgbClr val="444444"/>
                </a:solidFill>
                <a:effectLst/>
                <a:latin typeface="Roboto" panose="02000000000000000000" pitchFamily="2" charset="0"/>
              </a:rPr>
              <a:t> (Çocuk, Ergen, Kadın ve Üreme Sağlığı) </a:t>
            </a:r>
            <a:br>
              <a:rPr lang="tr-TR" b="0" i="0" u="none" strike="noStrike" dirty="0">
                <a:solidFill>
                  <a:srgbClr val="444444"/>
                </a:solidFill>
                <a:effectLst/>
                <a:latin typeface="Roboto" panose="02000000000000000000" pitchFamily="2" charset="0"/>
              </a:rPr>
            </a:br>
            <a:endParaRPr lang="tr-TR" dirty="0"/>
          </a:p>
        </p:txBody>
      </p:sp>
      <p:pic>
        <p:nvPicPr>
          <p:cNvPr id="4" name="İçerik Yer Tutucusu 3">
            <a:extLst>
              <a:ext uri="{FF2B5EF4-FFF2-40B4-BE49-F238E27FC236}">
                <a16:creationId xmlns:a16="http://schemas.microsoft.com/office/drawing/2014/main" id="{62D69ADD-0BC7-9D9D-AAC1-F2B746560F33}"/>
              </a:ext>
            </a:extLst>
          </p:cNvPr>
          <p:cNvPicPr>
            <a:picLocks noGrp="1" noChangeAspect="1"/>
          </p:cNvPicPr>
          <p:nvPr>
            <p:ph idx="1"/>
          </p:nvPr>
        </p:nvPicPr>
        <p:blipFill>
          <a:blip r:embed="rId2"/>
          <a:stretch>
            <a:fillRect/>
          </a:stretch>
        </p:blipFill>
        <p:spPr>
          <a:xfrm>
            <a:off x="677334" y="1774258"/>
            <a:ext cx="5880486" cy="3309483"/>
          </a:xfrm>
          <a:prstGeom prst="rect">
            <a:avLst/>
          </a:prstGeom>
        </p:spPr>
      </p:pic>
      <p:pic>
        <p:nvPicPr>
          <p:cNvPr id="5" name="Resim 4">
            <a:extLst>
              <a:ext uri="{FF2B5EF4-FFF2-40B4-BE49-F238E27FC236}">
                <a16:creationId xmlns:a16="http://schemas.microsoft.com/office/drawing/2014/main" id="{C1078729-A163-D0E8-66D5-37020FAAD5ED}"/>
              </a:ext>
            </a:extLst>
          </p:cNvPr>
          <p:cNvPicPr>
            <a:picLocks noChangeAspect="1"/>
          </p:cNvPicPr>
          <p:nvPr/>
        </p:nvPicPr>
        <p:blipFill>
          <a:blip r:embed="rId3"/>
          <a:stretch>
            <a:fillRect/>
          </a:stretch>
        </p:blipFill>
        <p:spPr>
          <a:xfrm>
            <a:off x="5905500" y="3524250"/>
            <a:ext cx="6286500" cy="3333750"/>
          </a:xfrm>
          <a:prstGeom prst="rect">
            <a:avLst/>
          </a:prstGeom>
        </p:spPr>
      </p:pic>
      <p:pic>
        <p:nvPicPr>
          <p:cNvPr id="3" name="Resim 2">
            <a:extLst>
              <a:ext uri="{FF2B5EF4-FFF2-40B4-BE49-F238E27FC236}">
                <a16:creationId xmlns:a16="http://schemas.microsoft.com/office/drawing/2014/main" id="{6B904270-9EC2-0029-6AA9-CCD853E6356C}"/>
              </a:ext>
            </a:extLst>
          </p:cNvPr>
          <p:cNvPicPr>
            <a:picLocks noChangeAspect="1"/>
          </p:cNvPicPr>
          <p:nvPr/>
        </p:nvPicPr>
        <p:blipFill>
          <a:blip r:embed="rId4"/>
          <a:stretch>
            <a:fillRect/>
          </a:stretch>
        </p:blipFill>
        <p:spPr>
          <a:xfrm>
            <a:off x="2176434" y="6525178"/>
            <a:ext cx="11333446" cy="304826"/>
          </a:xfrm>
          <a:prstGeom prst="rect">
            <a:avLst/>
          </a:prstGeom>
        </p:spPr>
      </p:pic>
    </p:spTree>
    <p:extLst>
      <p:ext uri="{BB962C8B-B14F-4D97-AF65-F5344CB8AC3E}">
        <p14:creationId xmlns:p14="http://schemas.microsoft.com/office/powerpoint/2010/main" val="2474935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B577707-AFF9-897F-1458-FC149DEC8E5A}"/>
              </a:ext>
            </a:extLst>
          </p:cNvPr>
          <p:cNvSpPr>
            <a:spLocks noGrp="1"/>
          </p:cNvSpPr>
          <p:nvPr>
            <p:ph type="title"/>
          </p:nvPr>
        </p:nvSpPr>
        <p:spPr/>
        <p:txBody>
          <a:bodyPr/>
          <a:lstStyle/>
          <a:p>
            <a:r>
              <a:rPr lang="tr-TR" dirty="0"/>
              <a:t>AŞILAR</a:t>
            </a:r>
          </a:p>
        </p:txBody>
      </p:sp>
      <p:pic>
        <p:nvPicPr>
          <p:cNvPr id="4" name="İçerik Yer Tutucusu 3">
            <a:extLst>
              <a:ext uri="{FF2B5EF4-FFF2-40B4-BE49-F238E27FC236}">
                <a16:creationId xmlns:a16="http://schemas.microsoft.com/office/drawing/2014/main" id="{B9DC29BA-EF9B-D22A-2A34-89C9FBF2332B}"/>
              </a:ext>
            </a:extLst>
          </p:cNvPr>
          <p:cNvPicPr>
            <a:picLocks noGrp="1" noChangeAspect="1"/>
          </p:cNvPicPr>
          <p:nvPr>
            <p:ph idx="1"/>
          </p:nvPr>
        </p:nvPicPr>
        <p:blipFill>
          <a:blip r:embed="rId2"/>
          <a:stretch>
            <a:fillRect/>
          </a:stretch>
        </p:blipFill>
        <p:spPr>
          <a:xfrm>
            <a:off x="677334" y="1537881"/>
            <a:ext cx="5025370" cy="3389720"/>
          </a:xfrm>
          <a:prstGeom prst="rect">
            <a:avLst/>
          </a:prstGeom>
        </p:spPr>
      </p:pic>
      <p:pic>
        <p:nvPicPr>
          <p:cNvPr id="5" name="Resim 4">
            <a:extLst>
              <a:ext uri="{FF2B5EF4-FFF2-40B4-BE49-F238E27FC236}">
                <a16:creationId xmlns:a16="http://schemas.microsoft.com/office/drawing/2014/main" id="{172A45E7-CD51-255F-04EA-848D1AC76C62}"/>
              </a:ext>
            </a:extLst>
          </p:cNvPr>
          <p:cNvPicPr>
            <a:picLocks noChangeAspect="1"/>
          </p:cNvPicPr>
          <p:nvPr/>
        </p:nvPicPr>
        <p:blipFill>
          <a:blip r:embed="rId3"/>
          <a:stretch>
            <a:fillRect/>
          </a:stretch>
        </p:blipFill>
        <p:spPr>
          <a:xfrm>
            <a:off x="5872117" y="2590119"/>
            <a:ext cx="6319883" cy="4134257"/>
          </a:xfrm>
          <a:prstGeom prst="rect">
            <a:avLst/>
          </a:prstGeom>
        </p:spPr>
      </p:pic>
      <p:pic>
        <p:nvPicPr>
          <p:cNvPr id="3" name="Resim 2">
            <a:extLst>
              <a:ext uri="{FF2B5EF4-FFF2-40B4-BE49-F238E27FC236}">
                <a16:creationId xmlns:a16="http://schemas.microsoft.com/office/drawing/2014/main" id="{1223F08B-8B84-D0AB-E5EF-F94472D13334}"/>
              </a:ext>
            </a:extLst>
          </p:cNvPr>
          <p:cNvPicPr>
            <a:picLocks noChangeAspect="1"/>
          </p:cNvPicPr>
          <p:nvPr/>
        </p:nvPicPr>
        <p:blipFill>
          <a:blip r:embed="rId4"/>
          <a:stretch>
            <a:fillRect/>
          </a:stretch>
        </p:blipFill>
        <p:spPr>
          <a:xfrm>
            <a:off x="2160106" y="6571963"/>
            <a:ext cx="11333446" cy="304826"/>
          </a:xfrm>
          <a:prstGeom prst="rect">
            <a:avLst/>
          </a:prstGeom>
        </p:spPr>
      </p:pic>
    </p:spTree>
    <p:extLst>
      <p:ext uri="{BB962C8B-B14F-4D97-AF65-F5344CB8AC3E}">
        <p14:creationId xmlns:p14="http://schemas.microsoft.com/office/powerpoint/2010/main" val="3220619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9D7EA6-2B44-4F28-8278-1F044A4FFAED}"/>
              </a:ext>
            </a:extLst>
          </p:cNvPr>
          <p:cNvSpPr>
            <a:spLocks noGrp="1"/>
          </p:cNvSpPr>
          <p:nvPr>
            <p:ph type="title"/>
          </p:nvPr>
        </p:nvSpPr>
        <p:spPr/>
        <p:txBody>
          <a:bodyPr>
            <a:normAutofit fontScale="90000"/>
          </a:bodyPr>
          <a:lstStyle/>
          <a:p>
            <a:r>
              <a:rPr lang="tr-TR" dirty="0"/>
              <a:t>Mezarlıkların yerinin seçimi bir halk sağlığı konusudur</a:t>
            </a:r>
            <a:br>
              <a:rPr lang="tr-TR" dirty="0"/>
            </a:br>
            <a:endParaRPr lang="tr-TR" dirty="0"/>
          </a:p>
        </p:txBody>
      </p:sp>
      <p:pic>
        <p:nvPicPr>
          <p:cNvPr id="4098" name="Picture 2">
            <a:extLst>
              <a:ext uri="{FF2B5EF4-FFF2-40B4-BE49-F238E27FC236}">
                <a16:creationId xmlns:a16="http://schemas.microsoft.com/office/drawing/2014/main" id="{AB1E8BD3-E99D-051F-4D1E-DF4A955379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65363" y="1930400"/>
            <a:ext cx="5727435" cy="3207364"/>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82C9EB33-2A0B-C369-3900-6B71A59930C5}"/>
              </a:ext>
            </a:extLst>
          </p:cNvPr>
          <p:cNvPicPr>
            <a:picLocks noChangeAspect="1"/>
          </p:cNvPicPr>
          <p:nvPr/>
        </p:nvPicPr>
        <p:blipFill>
          <a:blip r:embed="rId3"/>
          <a:stretch>
            <a:fillRect/>
          </a:stretch>
        </p:blipFill>
        <p:spPr>
          <a:xfrm>
            <a:off x="2486677" y="6306151"/>
            <a:ext cx="11333446" cy="304826"/>
          </a:xfrm>
          <a:prstGeom prst="rect">
            <a:avLst/>
          </a:prstGeom>
        </p:spPr>
      </p:pic>
    </p:spTree>
    <p:extLst>
      <p:ext uri="{BB962C8B-B14F-4D97-AF65-F5344CB8AC3E}">
        <p14:creationId xmlns:p14="http://schemas.microsoft.com/office/powerpoint/2010/main" val="3490041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tablo içeren bir resim&#10;&#10;Açıklama otomatik olarak oluşturuldu">
            <a:extLst>
              <a:ext uri="{FF2B5EF4-FFF2-40B4-BE49-F238E27FC236}">
                <a16:creationId xmlns:a16="http://schemas.microsoft.com/office/drawing/2014/main" id="{ED3163FE-4DBD-4D05-947A-58638DF900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371" y="310389"/>
            <a:ext cx="11311258" cy="5948054"/>
          </a:xfrm>
        </p:spPr>
      </p:pic>
      <p:sp>
        <p:nvSpPr>
          <p:cNvPr id="6" name="Metin kutusu 5">
            <a:extLst>
              <a:ext uri="{FF2B5EF4-FFF2-40B4-BE49-F238E27FC236}">
                <a16:creationId xmlns:a16="http://schemas.microsoft.com/office/drawing/2014/main" id="{EEA29976-E05C-472F-A639-61B9099108F7}"/>
              </a:ext>
            </a:extLst>
          </p:cNvPr>
          <p:cNvSpPr txBox="1"/>
          <p:nvPr/>
        </p:nvSpPr>
        <p:spPr>
          <a:xfrm>
            <a:off x="2586209" y="6239834"/>
            <a:ext cx="8000999" cy="307777"/>
          </a:xfrm>
          <a:prstGeom prst="rect">
            <a:avLst/>
          </a:prstGeom>
          <a:noFill/>
        </p:spPr>
        <p:txBody>
          <a:bodyPr wrap="square">
            <a:spAutoFit/>
          </a:bodyPr>
          <a:lstStyle/>
          <a:p>
            <a:r>
              <a:rPr lang="tr-TR" sz="1400" dirty="0">
                <a:solidFill>
                  <a:schemeClr val="bg2">
                    <a:lumMod val="50000"/>
                  </a:schemeClr>
                </a:solidFill>
              </a:rPr>
              <a:t>Güler Ç., Akın L. (2012) Halk Sağlığı Temel Bilgiler 1.Cilt(2.Baskı) Hacettepe Üniversitesi Yayınları, Ankara</a:t>
            </a:r>
          </a:p>
        </p:txBody>
      </p:sp>
    </p:spTree>
    <p:extLst>
      <p:ext uri="{BB962C8B-B14F-4D97-AF65-F5344CB8AC3E}">
        <p14:creationId xmlns:p14="http://schemas.microsoft.com/office/powerpoint/2010/main" val="1362221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240ACAA-0688-4B08-9255-1DC040B76C5D}"/>
              </a:ext>
            </a:extLst>
          </p:cNvPr>
          <p:cNvSpPr>
            <a:spLocks noGrp="1"/>
          </p:cNvSpPr>
          <p:nvPr>
            <p:ph type="title"/>
          </p:nvPr>
        </p:nvSpPr>
        <p:spPr/>
        <p:txBody>
          <a:bodyPr/>
          <a:lstStyle/>
          <a:p>
            <a:r>
              <a:rPr lang="tr-TR" dirty="0"/>
              <a:t>Sağlık Hizmetlerinde Çağdaş Görüşler</a:t>
            </a:r>
          </a:p>
        </p:txBody>
      </p:sp>
      <p:sp>
        <p:nvSpPr>
          <p:cNvPr id="3" name="İçerik Yer Tutucusu 2">
            <a:extLst>
              <a:ext uri="{FF2B5EF4-FFF2-40B4-BE49-F238E27FC236}">
                <a16:creationId xmlns:a16="http://schemas.microsoft.com/office/drawing/2014/main" id="{E4618FFF-3E14-4C3D-B379-638F0A4C0C4D}"/>
              </a:ext>
            </a:extLst>
          </p:cNvPr>
          <p:cNvSpPr>
            <a:spLocks noGrp="1"/>
          </p:cNvSpPr>
          <p:nvPr>
            <p:ph idx="1"/>
          </p:nvPr>
        </p:nvSpPr>
        <p:spPr>
          <a:xfrm>
            <a:off x="800100" y="1534887"/>
            <a:ext cx="8473902" cy="4506476"/>
          </a:xfrm>
        </p:spPr>
        <p:txBody>
          <a:bodyPr/>
          <a:lstStyle/>
          <a:p>
            <a:r>
              <a:rPr lang="tr-TR" sz="2400" dirty="0"/>
              <a:t>DSÖ’nün 1977 yılında 30. genel kurulunda ‘2000 yılında herkese sağlık’ hedefi</a:t>
            </a:r>
          </a:p>
          <a:p>
            <a:r>
              <a:rPr lang="tr-TR" sz="2400" dirty="0"/>
              <a:t>1978 yılında Alma-Ata’da Temel Sağlık Hizmetleri(TSH) </a:t>
            </a:r>
            <a:r>
              <a:rPr lang="tr-TR" sz="2400" dirty="0" err="1"/>
              <a:t>konferansı’nda</a:t>
            </a:r>
            <a:r>
              <a:rPr lang="tr-TR" sz="2400" dirty="0"/>
              <a:t> ‘2000 yılında herkese sağlık’ hedefine varmak için izlenecek prensipler belirlenmiştir. </a:t>
            </a:r>
          </a:p>
        </p:txBody>
      </p:sp>
      <p:sp>
        <p:nvSpPr>
          <p:cNvPr id="5" name="Metin kutusu 4">
            <a:extLst>
              <a:ext uri="{FF2B5EF4-FFF2-40B4-BE49-F238E27FC236}">
                <a16:creationId xmlns:a16="http://schemas.microsoft.com/office/drawing/2014/main" id="{72730F3B-6E73-4010-BA30-2B13A1787273}"/>
              </a:ext>
            </a:extLst>
          </p:cNvPr>
          <p:cNvSpPr txBox="1"/>
          <p:nvPr/>
        </p:nvSpPr>
        <p:spPr>
          <a:xfrm>
            <a:off x="2397086" y="5869186"/>
            <a:ext cx="8223173" cy="307777"/>
          </a:xfrm>
          <a:prstGeom prst="rect">
            <a:avLst/>
          </a:prstGeom>
          <a:noFill/>
        </p:spPr>
        <p:txBody>
          <a:bodyPr wrap="square">
            <a:spAutoFit/>
          </a:bodyPr>
          <a:lstStyle/>
          <a:p>
            <a:r>
              <a:rPr lang="tr-TR" sz="1400" dirty="0">
                <a:solidFill>
                  <a:schemeClr val="bg2">
                    <a:lumMod val="50000"/>
                  </a:schemeClr>
                </a:solidFill>
              </a:rPr>
              <a:t>Güler Ç., Akın L. (2012) Halk Sağlığı Temel Bilgiler 1.Cilt(2.Baskı) Hacettepe Üniversitesi Yayınları, Ankara</a:t>
            </a:r>
          </a:p>
        </p:txBody>
      </p:sp>
    </p:spTree>
    <p:extLst>
      <p:ext uri="{BB962C8B-B14F-4D97-AF65-F5344CB8AC3E}">
        <p14:creationId xmlns:p14="http://schemas.microsoft.com/office/powerpoint/2010/main" val="3433858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B24790-82A9-209E-F85E-EDF4C0EA3CBC}"/>
              </a:ext>
            </a:extLst>
          </p:cNvPr>
          <p:cNvSpPr>
            <a:spLocks noGrp="1"/>
          </p:cNvSpPr>
          <p:nvPr>
            <p:ph type="title"/>
          </p:nvPr>
        </p:nvSpPr>
        <p:spPr>
          <a:xfrm>
            <a:off x="481391" y="1181099"/>
            <a:ext cx="9446380" cy="4958443"/>
          </a:xfrm>
        </p:spPr>
        <p:txBody>
          <a:bodyPr>
            <a:normAutofit/>
          </a:bodyPr>
          <a:lstStyle/>
          <a:p>
            <a:r>
              <a:rPr lang="tr-TR" sz="4800" dirty="0"/>
              <a:t>Sağlık Hizmeti Nedir?</a:t>
            </a:r>
          </a:p>
        </p:txBody>
      </p:sp>
    </p:spTree>
    <p:extLst>
      <p:ext uri="{BB962C8B-B14F-4D97-AF65-F5344CB8AC3E}">
        <p14:creationId xmlns:p14="http://schemas.microsoft.com/office/powerpoint/2010/main" val="2654588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A42668-7C73-45FD-9C46-737F7AE0BCB9}"/>
              </a:ext>
            </a:extLst>
          </p:cNvPr>
          <p:cNvSpPr>
            <a:spLocks noGrp="1"/>
          </p:cNvSpPr>
          <p:nvPr>
            <p:ph type="title"/>
          </p:nvPr>
        </p:nvSpPr>
        <p:spPr>
          <a:xfrm>
            <a:off x="530377" y="381000"/>
            <a:ext cx="8596668" cy="1320800"/>
          </a:xfrm>
        </p:spPr>
        <p:txBody>
          <a:bodyPr/>
          <a:lstStyle/>
          <a:p>
            <a:r>
              <a:rPr lang="tr-TR" dirty="0"/>
              <a:t>Temel Sağlık Hizmetleri(TSH) temel konuları</a:t>
            </a:r>
          </a:p>
        </p:txBody>
      </p:sp>
      <p:sp>
        <p:nvSpPr>
          <p:cNvPr id="3" name="İçerik Yer Tutucusu 2">
            <a:extLst>
              <a:ext uri="{FF2B5EF4-FFF2-40B4-BE49-F238E27FC236}">
                <a16:creationId xmlns:a16="http://schemas.microsoft.com/office/drawing/2014/main" id="{F92A0EAA-931E-445A-877F-B092FF4F1CEC}"/>
              </a:ext>
            </a:extLst>
          </p:cNvPr>
          <p:cNvSpPr>
            <a:spLocks noGrp="1"/>
          </p:cNvSpPr>
          <p:nvPr>
            <p:ph idx="1"/>
          </p:nvPr>
        </p:nvSpPr>
        <p:spPr>
          <a:xfrm>
            <a:off x="677334" y="1404257"/>
            <a:ext cx="8596668" cy="4637105"/>
          </a:xfrm>
        </p:spPr>
        <p:txBody>
          <a:bodyPr>
            <a:normAutofit/>
          </a:bodyPr>
          <a:lstStyle/>
          <a:p>
            <a:pPr marL="0" indent="0" algn="just" rtl="0">
              <a:spcBef>
                <a:spcPts val="0"/>
              </a:spcBef>
              <a:spcAft>
                <a:spcPts val="0"/>
              </a:spcAft>
              <a:buNone/>
            </a:pPr>
            <a:r>
              <a:rPr lang="tr-TR" sz="2800" b="0" i="0" u="none" strike="noStrike" dirty="0">
                <a:solidFill>
                  <a:srgbClr val="000000"/>
                </a:solidFill>
                <a:effectLst/>
                <a:latin typeface="Calibri" panose="020F0502020204030204" pitchFamily="34" charset="0"/>
              </a:rPr>
              <a:t>1) Halkın </a:t>
            </a:r>
            <a:r>
              <a:rPr lang="tr-TR" sz="2800" b="1" i="0" u="none" strike="noStrike" dirty="0">
                <a:solidFill>
                  <a:srgbClr val="000000"/>
                </a:solidFill>
                <a:effectLst/>
                <a:latin typeface="Calibri" panose="020F0502020204030204" pitchFamily="34" charset="0"/>
              </a:rPr>
              <a:t>sağlık eğitimi</a:t>
            </a:r>
            <a:endParaRPr lang="tr-TR" sz="2800" b="0" dirty="0">
              <a:effectLst/>
            </a:endParaRPr>
          </a:p>
          <a:p>
            <a:pPr marL="0" indent="0" algn="just" rtl="0">
              <a:spcBef>
                <a:spcPts val="1000"/>
              </a:spcBef>
              <a:spcAft>
                <a:spcPts val="0"/>
              </a:spcAft>
              <a:buNone/>
            </a:pPr>
            <a:r>
              <a:rPr lang="tr-TR" sz="2800" b="0" i="0" u="none" strike="noStrike" dirty="0">
                <a:solidFill>
                  <a:srgbClr val="000000"/>
                </a:solidFill>
                <a:effectLst/>
                <a:latin typeface="Calibri" panose="020F0502020204030204" pitchFamily="34" charset="0"/>
              </a:rPr>
              <a:t>2) </a:t>
            </a:r>
            <a:r>
              <a:rPr lang="tr-TR" sz="2800" b="1" i="0" u="none" strike="noStrike" dirty="0">
                <a:solidFill>
                  <a:srgbClr val="000000"/>
                </a:solidFill>
                <a:effectLst/>
                <a:latin typeface="Calibri" panose="020F0502020204030204" pitchFamily="34" charset="0"/>
              </a:rPr>
              <a:t>Beslenme </a:t>
            </a:r>
            <a:r>
              <a:rPr lang="tr-TR" sz="2800" b="0" i="0" u="none" strike="noStrike" dirty="0">
                <a:solidFill>
                  <a:srgbClr val="000000"/>
                </a:solidFill>
                <a:effectLst/>
                <a:latin typeface="Calibri" panose="020F0502020204030204" pitchFamily="34" charset="0"/>
              </a:rPr>
              <a:t>durumunun geliştirilmesi</a:t>
            </a:r>
            <a:endParaRPr lang="tr-TR" sz="2800" b="0" dirty="0">
              <a:effectLst/>
            </a:endParaRPr>
          </a:p>
          <a:p>
            <a:pPr marL="0" indent="0" algn="just" rtl="0">
              <a:spcBef>
                <a:spcPts val="1000"/>
              </a:spcBef>
              <a:spcAft>
                <a:spcPts val="0"/>
              </a:spcAft>
              <a:buNone/>
            </a:pPr>
            <a:r>
              <a:rPr lang="tr-TR" sz="2800" b="0" i="0" u="none" strike="noStrike" dirty="0">
                <a:solidFill>
                  <a:srgbClr val="000000"/>
                </a:solidFill>
                <a:effectLst/>
                <a:latin typeface="Calibri" panose="020F0502020204030204" pitchFamily="34" charset="0"/>
              </a:rPr>
              <a:t>3) </a:t>
            </a:r>
            <a:r>
              <a:rPr lang="tr-TR" sz="2800" b="1" i="0" u="none" strike="noStrike" dirty="0">
                <a:solidFill>
                  <a:srgbClr val="000000"/>
                </a:solidFill>
                <a:effectLst/>
                <a:latin typeface="Calibri" panose="020F0502020204030204" pitchFamily="34" charset="0"/>
              </a:rPr>
              <a:t>Temiz su </a:t>
            </a:r>
            <a:r>
              <a:rPr lang="tr-TR" sz="2800" b="0" i="0" u="none" strike="noStrike" dirty="0">
                <a:solidFill>
                  <a:srgbClr val="000000"/>
                </a:solidFill>
                <a:effectLst/>
                <a:latin typeface="Calibri" panose="020F0502020204030204" pitchFamily="34" charset="0"/>
              </a:rPr>
              <a:t>sağlanması ve sanitasyon</a:t>
            </a:r>
            <a:endParaRPr lang="tr-TR" sz="2800" b="0" dirty="0">
              <a:effectLst/>
            </a:endParaRPr>
          </a:p>
          <a:p>
            <a:pPr marL="0" indent="0" algn="just" rtl="0">
              <a:spcBef>
                <a:spcPts val="1000"/>
              </a:spcBef>
              <a:spcAft>
                <a:spcPts val="0"/>
              </a:spcAft>
              <a:buNone/>
            </a:pPr>
            <a:r>
              <a:rPr lang="tr-TR" sz="2800" b="0" i="0" u="none" strike="noStrike" dirty="0">
                <a:solidFill>
                  <a:srgbClr val="000000"/>
                </a:solidFill>
                <a:effectLst/>
                <a:latin typeface="Calibri" panose="020F0502020204030204" pitchFamily="34" charset="0"/>
              </a:rPr>
              <a:t>4) Ana-çocuk sağlığı ve </a:t>
            </a:r>
            <a:r>
              <a:rPr lang="tr-TR" sz="2800" b="1" i="0" u="none" strike="noStrike" dirty="0">
                <a:solidFill>
                  <a:srgbClr val="000000"/>
                </a:solidFill>
                <a:effectLst/>
                <a:latin typeface="Calibri" panose="020F0502020204030204" pitchFamily="34" charset="0"/>
              </a:rPr>
              <a:t>aile planlaması</a:t>
            </a:r>
            <a:endParaRPr lang="tr-TR" sz="2800" b="0" dirty="0">
              <a:effectLst/>
            </a:endParaRPr>
          </a:p>
          <a:p>
            <a:pPr marL="0" indent="0" algn="just" rtl="0">
              <a:spcBef>
                <a:spcPts val="1000"/>
              </a:spcBef>
              <a:spcAft>
                <a:spcPts val="0"/>
              </a:spcAft>
              <a:buNone/>
            </a:pPr>
            <a:r>
              <a:rPr lang="tr-TR" sz="2800" b="0" i="0" u="none" strike="noStrike" dirty="0">
                <a:solidFill>
                  <a:srgbClr val="000000"/>
                </a:solidFill>
                <a:effectLst/>
                <a:latin typeface="Calibri" panose="020F0502020204030204" pitchFamily="34" charset="0"/>
              </a:rPr>
              <a:t>5) Önemli bulaşıcı hastalıklara karşı </a:t>
            </a:r>
            <a:r>
              <a:rPr lang="tr-TR" sz="2800" b="1" i="0" u="none" strike="noStrike" dirty="0">
                <a:solidFill>
                  <a:srgbClr val="000000"/>
                </a:solidFill>
                <a:effectLst/>
                <a:latin typeface="Calibri" panose="020F0502020204030204" pitchFamily="34" charset="0"/>
              </a:rPr>
              <a:t>bağışıklama</a:t>
            </a:r>
            <a:endParaRPr lang="tr-TR" sz="2800" b="0" dirty="0">
              <a:effectLst/>
            </a:endParaRPr>
          </a:p>
          <a:p>
            <a:pPr marL="0" indent="0" algn="just" rtl="0">
              <a:spcBef>
                <a:spcPts val="1000"/>
              </a:spcBef>
              <a:spcAft>
                <a:spcPts val="0"/>
              </a:spcAft>
              <a:buNone/>
            </a:pPr>
            <a:r>
              <a:rPr lang="tr-TR" sz="2800" b="0" i="0" u="none" strike="noStrike" dirty="0">
                <a:solidFill>
                  <a:srgbClr val="000000"/>
                </a:solidFill>
                <a:effectLst/>
                <a:latin typeface="Calibri" panose="020F0502020204030204" pitchFamily="34" charset="0"/>
              </a:rPr>
              <a:t>6) </a:t>
            </a:r>
            <a:r>
              <a:rPr lang="tr-TR" sz="2800" b="1" i="0" u="none" strike="noStrike" dirty="0">
                <a:solidFill>
                  <a:srgbClr val="000000"/>
                </a:solidFill>
                <a:effectLst/>
                <a:latin typeface="Calibri" panose="020F0502020204030204" pitchFamily="34" charset="0"/>
              </a:rPr>
              <a:t>Endemik </a:t>
            </a:r>
            <a:r>
              <a:rPr lang="tr-TR" sz="2800" b="0" i="0" u="none" strike="noStrike" dirty="0">
                <a:solidFill>
                  <a:srgbClr val="000000"/>
                </a:solidFill>
                <a:effectLst/>
                <a:latin typeface="Calibri" panose="020F0502020204030204" pitchFamily="34" charset="0"/>
              </a:rPr>
              <a:t>hastalıkların kontrolü</a:t>
            </a:r>
            <a:endParaRPr lang="tr-TR" sz="2800" b="0" dirty="0">
              <a:effectLst/>
            </a:endParaRPr>
          </a:p>
          <a:p>
            <a:pPr marL="0" indent="0" algn="just" rtl="0">
              <a:spcBef>
                <a:spcPts val="1000"/>
              </a:spcBef>
              <a:spcAft>
                <a:spcPts val="0"/>
              </a:spcAft>
              <a:buNone/>
            </a:pPr>
            <a:r>
              <a:rPr lang="tr-TR" sz="2800" b="0" i="0" u="none" strike="noStrike" dirty="0">
                <a:solidFill>
                  <a:srgbClr val="000000"/>
                </a:solidFill>
                <a:effectLst/>
                <a:latin typeface="Calibri" panose="020F0502020204030204" pitchFamily="34" charset="0"/>
              </a:rPr>
              <a:t>7) Sık görülen hastalık ve yaralanmaların </a:t>
            </a:r>
            <a:r>
              <a:rPr lang="tr-TR" sz="2800" b="1" i="0" u="none" strike="noStrike" dirty="0">
                <a:solidFill>
                  <a:srgbClr val="000000"/>
                </a:solidFill>
                <a:effectLst/>
                <a:latin typeface="Calibri" panose="020F0502020204030204" pitchFamily="34" charset="0"/>
              </a:rPr>
              <a:t>uygun tedavi</a:t>
            </a:r>
            <a:r>
              <a:rPr lang="tr-TR" sz="2800" b="0" i="0" u="none" strike="noStrike" dirty="0">
                <a:solidFill>
                  <a:srgbClr val="000000"/>
                </a:solidFill>
                <a:effectLst/>
                <a:latin typeface="Calibri" panose="020F0502020204030204" pitchFamily="34" charset="0"/>
              </a:rPr>
              <a:t>si</a:t>
            </a:r>
            <a:endParaRPr lang="tr-TR" sz="2800" b="0" dirty="0">
              <a:effectLst/>
            </a:endParaRPr>
          </a:p>
          <a:p>
            <a:pPr marL="0" indent="0">
              <a:buNone/>
            </a:pPr>
            <a:r>
              <a:rPr lang="tr-TR" sz="2800" b="0" i="0" u="none" strike="noStrike" dirty="0">
                <a:solidFill>
                  <a:srgbClr val="000000"/>
                </a:solidFill>
                <a:effectLst/>
                <a:latin typeface="Calibri" panose="020F0502020204030204" pitchFamily="34" charset="0"/>
              </a:rPr>
              <a:t>8) </a:t>
            </a:r>
            <a:r>
              <a:rPr lang="tr-TR" sz="2800" b="1" i="0" u="none" strike="noStrike" dirty="0">
                <a:solidFill>
                  <a:srgbClr val="000000"/>
                </a:solidFill>
                <a:effectLst/>
                <a:latin typeface="Calibri" panose="020F0502020204030204" pitchFamily="34" charset="0"/>
              </a:rPr>
              <a:t>Temel ilaçlar</a:t>
            </a:r>
            <a:r>
              <a:rPr lang="tr-TR" sz="2800" b="0" i="0" u="none" strike="noStrike" dirty="0">
                <a:solidFill>
                  <a:srgbClr val="000000"/>
                </a:solidFill>
                <a:effectLst/>
                <a:latin typeface="Calibri" panose="020F0502020204030204" pitchFamily="34" charset="0"/>
              </a:rPr>
              <a:t>ın sağlanması.</a:t>
            </a:r>
            <a:endParaRPr lang="tr-TR" sz="2800" dirty="0"/>
          </a:p>
        </p:txBody>
      </p:sp>
      <p:sp>
        <p:nvSpPr>
          <p:cNvPr id="5" name="Metin kutusu 4">
            <a:extLst>
              <a:ext uri="{FF2B5EF4-FFF2-40B4-BE49-F238E27FC236}">
                <a16:creationId xmlns:a16="http://schemas.microsoft.com/office/drawing/2014/main" id="{7A3DDD18-2E98-4F6A-9671-59BAE8B6EF9D}"/>
              </a:ext>
            </a:extLst>
          </p:cNvPr>
          <p:cNvSpPr txBox="1"/>
          <p:nvPr/>
        </p:nvSpPr>
        <p:spPr>
          <a:xfrm>
            <a:off x="2255701" y="5869186"/>
            <a:ext cx="8540827" cy="307777"/>
          </a:xfrm>
          <a:prstGeom prst="rect">
            <a:avLst/>
          </a:prstGeom>
          <a:noFill/>
        </p:spPr>
        <p:txBody>
          <a:bodyPr wrap="square">
            <a:spAutoFit/>
          </a:bodyPr>
          <a:lstStyle/>
          <a:p>
            <a:r>
              <a:rPr lang="tr-TR" sz="1400" dirty="0">
                <a:solidFill>
                  <a:schemeClr val="bg2">
                    <a:lumMod val="50000"/>
                  </a:schemeClr>
                </a:solidFill>
              </a:rPr>
              <a:t>Güler Ç., Akın L. (2012) Halk Sağlığı Temel Bilgiler 1.Cilt(2.Baskı) Hacettepe Üniversitesi Yayınları, Ankara</a:t>
            </a:r>
          </a:p>
        </p:txBody>
      </p:sp>
    </p:spTree>
    <p:extLst>
      <p:ext uri="{BB962C8B-B14F-4D97-AF65-F5344CB8AC3E}">
        <p14:creationId xmlns:p14="http://schemas.microsoft.com/office/powerpoint/2010/main" val="434479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0F2FB83E-15B3-ECA6-6319-4D9548F2498E}"/>
              </a:ext>
            </a:extLst>
          </p:cNvPr>
          <p:cNvPicPr>
            <a:picLocks noGrp="1" noChangeAspect="1"/>
          </p:cNvPicPr>
          <p:nvPr>
            <p:ph idx="1"/>
          </p:nvPr>
        </p:nvPicPr>
        <p:blipFill>
          <a:blip r:embed="rId2"/>
          <a:stretch>
            <a:fillRect/>
          </a:stretch>
        </p:blipFill>
        <p:spPr>
          <a:xfrm>
            <a:off x="635610" y="854302"/>
            <a:ext cx="9357476" cy="4542886"/>
          </a:xfrm>
          <a:prstGeom prst="rect">
            <a:avLst/>
          </a:prstGeom>
        </p:spPr>
      </p:pic>
      <p:sp>
        <p:nvSpPr>
          <p:cNvPr id="6" name="Metin kutusu 5">
            <a:extLst>
              <a:ext uri="{FF2B5EF4-FFF2-40B4-BE49-F238E27FC236}">
                <a16:creationId xmlns:a16="http://schemas.microsoft.com/office/drawing/2014/main" id="{09ADB8F5-7B8B-4E88-A487-568644B3D14B}"/>
              </a:ext>
            </a:extLst>
          </p:cNvPr>
          <p:cNvSpPr txBox="1"/>
          <p:nvPr/>
        </p:nvSpPr>
        <p:spPr>
          <a:xfrm>
            <a:off x="979714" y="6417128"/>
            <a:ext cx="9670596" cy="230832"/>
          </a:xfrm>
          <a:prstGeom prst="rect">
            <a:avLst/>
          </a:prstGeom>
          <a:noFill/>
        </p:spPr>
        <p:txBody>
          <a:bodyPr wrap="square">
            <a:spAutoFit/>
          </a:bodyPr>
          <a:lstStyle/>
          <a:p>
            <a:r>
              <a:rPr lang="tr-TR" sz="900" dirty="0"/>
              <a:t>https://acikders.ankara.edu.tr/pluginfile.php/2876/mod_resource/content/1/1.%20Hafta%20Sa%C4%9Fl%C4%B1k%20Alg%C4%B1s%C4%B1%28Tarihsel%20Geli%C5%9Fim%29.pdf</a:t>
            </a:r>
          </a:p>
        </p:txBody>
      </p:sp>
    </p:spTree>
    <p:extLst>
      <p:ext uri="{BB962C8B-B14F-4D97-AF65-F5344CB8AC3E}">
        <p14:creationId xmlns:p14="http://schemas.microsoft.com/office/powerpoint/2010/main" val="2342562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584A8BB-5A18-4245-9981-0E38151DE0CC}"/>
              </a:ext>
            </a:extLst>
          </p:cNvPr>
          <p:cNvSpPr>
            <a:spLocks noGrp="1"/>
          </p:cNvSpPr>
          <p:nvPr>
            <p:ph idx="1"/>
          </p:nvPr>
        </p:nvSpPr>
        <p:spPr>
          <a:xfrm>
            <a:off x="644677" y="903289"/>
            <a:ext cx="8596668" cy="3880773"/>
          </a:xfrm>
        </p:spPr>
        <p:txBody>
          <a:bodyPr/>
          <a:lstStyle/>
          <a:p>
            <a:pPr marL="0" indent="0">
              <a:buNone/>
            </a:pPr>
            <a:r>
              <a:rPr lang="tr-TR" sz="2400" b="1" dirty="0"/>
              <a:t>Dünya Sağlık Örgütü (1948) sağlık tanımı;</a:t>
            </a:r>
          </a:p>
          <a:p>
            <a:pPr marL="0" indent="0">
              <a:buNone/>
            </a:pPr>
            <a:r>
              <a:rPr lang="tr-TR" sz="2400" b="1" dirty="0"/>
              <a:t>‘Sağlık; yalnızca hastalık ve sakatlığın olmaması değil, bedenen, ruhen ve sosyal yönden tam bir iyilik halidir.’</a:t>
            </a:r>
          </a:p>
          <a:p>
            <a:pPr marL="0" indent="0">
              <a:buNone/>
            </a:pPr>
            <a:endParaRPr lang="tr-TR" dirty="0"/>
          </a:p>
        </p:txBody>
      </p:sp>
      <p:sp>
        <p:nvSpPr>
          <p:cNvPr id="4" name="Metin kutusu 3">
            <a:extLst>
              <a:ext uri="{FF2B5EF4-FFF2-40B4-BE49-F238E27FC236}">
                <a16:creationId xmlns:a16="http://schemas.microsoft.com/office/drawing/2014/main" id="{7960612F-017B-430C-AE6F-690CF0604659}"/>
              </a:ext>
            </a:extLst>
          </p:cNvPr>
          <p:cNvSpPr txBox="1"/>
          <p:nvPr/>
        </p:nvSpPr>
        <p:spPr>
          <a:xfrm>
            <a:off x="2176563" y="6176963"/>
            <a:ext cx="10377888" cy="307777"/>
          </a:xfrm>
          <a:prstGeom prst="rect">
            <a:avLst/>
          </a:prstGeom>
          <a:noFill/>
        </p:spPr>
        <p:txBody>
          <a:bodyPr wrap="square">
            <a:spAutoFit/>
          </a:bodyPr>
          <a:lstStyle/>
          <a:p>
            <a:r>
              <a:rPr lang="tr-TR" sz="1400" dirty="0">
                <a:solidFill>
                  <a:schemeClr val="bg2">
                    <a:lumMod val="50000"/>
                  </a:schemeClr>
                </a:solidFill>
              </a:rPr>
              <a:t>Tözün M., </a:t>
            </a:r>
            <a:r>
              <a:rPr lang="tr-TR" sz="1400" dirty="0" err="1">
                <a:solidFill>
                  <a:schemeClr val="bg2">
                    <a:lumMod val="50000"/>
                  </a:schemeClr>
                </a:solidFill>
              </a:rPr>
              <a:t>Sözmen</a:t>
            </a:r>
            <a:r>
              <a:rPr lang="tr-TR" sz="1400" dirty="0">
                <a:solidFill>
                  <a:schemeClr val="bg2">
                    <a:lumMod val="50000"/>
                  </a:schemeClr>
                </a:solidFill>
              </a:rPr>
              <a:t> K. Halk Sağlığının Tarihsel Gelişimi ve Temel Kavramları </a:t>
            </a:r>
            <a:r>
              <a:rPr lang="tr-TR" sz="1400" dirty="0" err="1">
                <a:solidFill>
                  <a:schemeClr val="bg2">
                    <a:lumMod val="50000"/>
                  </a:schemeClr>
                </a:solidFill>
              </a:rPr>
              <a:t>Smyrna</a:t>
            </a:r>
            <a:r>
              <a:rPr lang="tr-TR" sz="1400" dirty="0">
                <a:solidFill>
                  <a:schemeClr val="bg2">
                    <a:lumMod val="50000"/>
                  </a:schemeClr>
                </a:solidFill>
              </a:rPr>
              <a:t> Tıp Dergisi 58</a:t>
            </a:r>
          </a:p>
        </p:txBody>
      </p:sp>
    </p:spTree>
    <p:extLst>
      <p:ext uri="{BB962C8B-B14F-4D97-AF65-F5344CB8AC3E}">
        <p14:creationId xmlns:p14="http://schemas.microsoft.com/office/powerpoint/2010/main" val="2694987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68114A2-94E1-0462-D492-828C62DF2ADB}"/>
              </a:ext>
            </a:extLst>
          </p:cNvPr>
          <p:cNvSpPr>
            <a:spLocks noGrp="1"/>
          </p:cNvSpPr>
          <p:nvPr>
            <p:ph idx="1"/>
          </p:nvPr>
        </p:nvSpPr>
        <p:spPr>
          <a:xfrm>
            <a:off x="742647" y="949770"/>
            <a:ext cx="8596668" cy="3880773"/>
          </a:xfrm>
        </p:spPr>
        <p:txBody>
          <a:bodyPr/>
          <a:lstStyle/>
          <a:p>
            <a:r>
              <a:rPr lang="tr-TR" b="0" i="1" u="sng" dirty="0">
                <a:solidFill>
                  <a:srgbClr val="222222"/>
                </a:solidFill>
                <a:effectLst/>
                <a:latin typeface="Arial" panose="020B0604020202020204" pitchFamily="34" charset="0"/>
              </a:rPr>
              <a:t>Kişiye yönelik koruyucu sağlık hizmetleri</a:t>
            </a:r>
            <a:br>
              <a:rPr lang="tr-TR" dirty="0"/>
            </a:br>
            <a:br>
              <a:rPr lang="tr-TR" dirty="0"/>
            </a:br>
            <a:r>
              <a:rPr lang="tr-TR" b="0" i="0" dirty="0">
                <a:solidFill>
                  <a:srgbClr val="222222"/>
                </a:solidFill>
                <a:effectLst/>
                <a:latin typeface="Arial" panose="020B0604020202020204" pitchFamily="34" charset="0"/>
              </a:rPr>
              <a:t>doğrudan bireylere yöneliktir. Bağışıklama, ilaçla koruma, iyi beslenme, aile planlaması, sağlık eğitimi, ilk yardım, erken tanı kişiye yönelik koruyucu sağlık hizmetleridir.</a:t>
            </a:r>
            <a:br>
              <a:rPr lang="tr-TR" dirty="0"/>
            </a:br>
            <a:br>
              <a:rPr lang="tr-TR" dirty="0"/>
            </a:br>
            <a:r>
              <a:rPr lang="tr-TR" b="0" i="0" dirty="0">
                <a:solidFill>
                  <a:srgbClr val="222222"/>
                </a:solidFill>
                <a:effectLst/>
                <a:latin typeface="Arial" panose="020B0604020202020204" pitchFamily="34" charset="0"/>
              </a:rPr>
              <a:t>♡</a:t>
            </a:r>
            <a:r>
              <a:rPr lang="tr-TR" b="0" i="1" u="sng" dirty="0">
                <a:solidFill>
                  <a:srgbClr val="222222"/>
                </a:solidFill>
                <a:effectLst/>
                <a:latin typeface="Arial" panose="020B0604020202020204" pitchFamily="34" charset="0"/>
              </a:rPr>
              <a:t>Çevreye yönelik sağlık hizmetleri </a:t>
            </a:r>
            <a:br>
              <a:rPr lang="tr-TR" dirty="0"/>
            </a:br>
            <a:br>
              <a:rPr lang="tr-TR" dirty="0"/>
            </a:br>
            <a:r>
              <a:rPr lang="tr-TR" b="0" i="0" dirty="0">
                <a:solidFill>
                  <a:srgbClr val="222222"/>
                </a:solidFill>
                <a:effectLst/>
                <a:latin typeface="Arial" panose="020B0604020202020204" pitchFamily="34" charset="0"/>
              </a:rPr>
              <a:t>çevremizdeki zararlı fiziksel ve kimyasal etkenleri yok ederek düzelterek ya da insanları etkilemeleri önlenerek, kişilerin sağlığını koruyabilmektir.</a:t>
            </a:r>
            <a:br>
              <a:rPr lang="tr-TR" dirty="0"/>
            </a:br>
            <a:r>
              <a:rPr lang="tr-TR" b="0" i="0" dirty="0">
                <a:solidFill>
                  <a:srgbClr val="222222"/>
                </a:solidFill>
                <a:effectLst/>
                <a:latin typeface="Arial" panose="020B0604020202020204" pitchFamily="34" charset="0"/>
              </a:rPr>
              <a:t>Atıkların zararsız hâle getirilmesi, vektörlerin kontrolü, yeterli ve temiz içme suyu sağlanması, çevre kirliliğinin önlenmesi, gıda kontrolü gibi hizmetler ise çevreye yönelik koruyucu sağlık hizmetleri kapsamındadır.</a:t>
            </a:r>
            <a:endParaRPr lang="tr-TR" dirty="0"/>
          </a:p>
        </p:txBody>
      </p:sp>
    </p:spTree>
    <p:extLst>
      <p:ext uri="{BB962C8B-B14F-4D97-AF65-F5344CB8AC3E}">
        <p14:creationId xmlns:p14="http://schemas.microsoft.com/office/powerpoint/2010/main" val="3792846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24F486-D299-13BD-E805-96FDFB45626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9B2B70A2-ACC3-F414-0948-B59D3F45E58E}"/>
              </a:ext>
            </a:extLst>
          </p:cNvPr>
          <p:cNvSpPr>
            <a:spLocks noGrp="1"/>
          </p:cNvSpPr>
          <p:nvPr>
            <p:ph idx="1"/>
          </p:nvPr>
        </p:nvSpPr>
        <p:spPr/>
        <p:txBody>
          <a:bodyPr>
            <a:normAutofit/>
          </a:bodyPr>
          <a:lstStyle/>
          <a:p>
            <a:r>
              <a:rPr lang="tr-TR" sz="3600" dirty="0"/>
              <a:t>Sağlık Hizmetleri bir bütündür. Biri diğerinden ayrılamaz. Biri diğerinden üstün tutulamaz</a:t>
            </a:r>
          </a:p>
        </p:txBody>
      </p:sp>
      <p:pic>
        <p:nvPicPr>
          <p:cNvPr id="5" name="Resim 4">
            <a:extLst>
              <a:ext uri="{FF2B5EF4-FFF2-40B4-BE49-F238E27FC236}">
                <a16:creationId xmlns:a16="http://schemas.microsoft.com/office/drawing/2014/main" id="{5CD62934-AE03-8E0D-1F34-23EE2A7410DD}"/>
              </a:ext>
            </a:extLst>
          </p:cNvPr>
          <p:cNvPicPr>
            <a:picLocks noChangeAspect="1"/>
          </p:cNvPicPr>
          <p:nvPr/>
        </p:nvPicPr>
        <p:blipFill>
          <a:blip r:embed="rId2"/>
          <a:stretch>
            <a:fillRect/>
          </a:stretch>
        </p:blipFill>
        <p:spPr>
          <a:xfrm>
            <a:off x="1328534" y="6422778"/>
            <a:ext cx="9077731" cy="249958"/>
          </a:xfrm>
          <a:prstGeom prst="rect">
            <a:avLst/>
          </a:prstGeom>
        </p:spPr>
      </p:pic>
    </p:spTree>
    <p:extLst>
      <p:ext uri="{BB962C8B-B14F-4D97-AF65-F5344CB8AC3E}">
        <p14:creationId xmlns:p14="http://schemas.microsoft.com/office/powerpoint/2010/main" val="2100500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D5745D66-CEB7-1255-1508-4EA5704F39EF}"/>
              </a:ext>
            </a:extLst>
          </p:cNvPr>
          <p:cNvPicPr>
            <a:picLocks noGrp="1" noChangeAspect="1"/>
          </p:cNvPicPr>
          <p:nvPr>
            <p:ph idx="1"/>
          </p:nvPr>
        </p:nvPicPr>
        <p:blipFill>
          <a:blip r:embed="rId2"/>
          <a:stretch>
            <a:fillRect/>
          </a:stretch>
        </p:blipFill>
        <p:spPr>
          <a:xfrm>
            <a:off x="540344" y="198135"/>
            <a:ext cx="8570998" cy="6461730"/>
          </a:xfrm>
          <a:prstGeom prst="rect">
            <a:avLst/>
          </a:prstGeom>
        </p:spPr>
      </p:pic>
      <p:pic>
        <p:nvPicPr>
          <p:cNvPr id="2" name="Resim 1">
            <a:extLst>
              <a:ext uri="{FF2B5EF4-FFF2-40B4-BE49-F238E27FC236}">
                <a16:creationId xmlns:a16="http://schemas.microsoft.com/office/drawing/2014/main" id="{14A4DF09-397E-C9ED-C132-83D05FC31DED}"/>
              </a:ext>
            </a:extLst>
          </p:cNvPr>
          <p:cNvPicPr>
            <a:picLocks noChangeAspect="1"/>
          </p:cNvPicPr>
          <p:nvPr/>
        </p:nvPicPr>
        <p:blipFill>
          <a:blip r:embed="rId3"/>
          <a:stretch>
            <a:fillRect/>
          </a:stretch>
        </p:blipFill>
        <p:spPr>
          <a:xfrm>
            <a:off x="1393848" y="6409907"/>
            <a:ext cx="9077731" cy="249958"/>
          </a:xfrm>
          <a:prstGeom prst="rect">
            <a:avLst/>
          </a:prstGeom>
        </p:spPr>
      </p:pic>
    </p:spTree>
    <p:extLst>
      <p:ext uri="{BB962C8B-B14F-4D97-AF65-F5344CB8AC3E}">
        <p14:creationId xmlns:p14="http://schemas.microsoft.com/office/powerpoint/2010/main" val="15959169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3359A8-9A1D-549D-0400-7FA43AFC4594}"/>
              </a:ext>
            </a:extLst>
          </p:cNvPr>
          <p:cNvSpPr>
            <a:spLocks noGrp="1"/>
          </p:cNvSpPr>
          <p:nvPr>
            <p:ph type="title"/>
          </p:nvPr>
        </p:nvSpPr>
        <p:spPr/>
        <p:txBody>
          <a:bodyPr/>
          <a:lstStyle/>
          <a:p>
            <a:r>
              <a:rPr lang="tr-TR" dirty="0"/>
              <a:t>Hastalığın Önlenmesi</a:t>
            </a:r>
            <a:br>
              <a:rPr lang="tr-TR" dirty="0"/>
            </a:br>
            <a:endParaRPr lang="tr-TR" dirty="0"/>
          </a:p>
        </p:txBody>
      </p:sp>
      <p:sp>
        <p:nvSpPr>
          <p:cNvPr id="3" name="İçerik Yer Tutucusu 2">
            <a:extLst>
              <a:ext uri="{FF2B5EF4-FFF2-40B4-BE49-F238E27FC236}">
                <a16:creationId xmlns:a16="http://schemas.microsoft.com/office/drawing/2014/main" id="{F6B418A3-7A99-B48E-198F-F029686ED935}"/>
              </a:ext>
            </a:extLst>
          </p:cNvPr>
          <p:cNvSpPr>
            <a:spLocks noGrp="1"/>
          </p:cNvSpPr>
          <p:nvPr>
            <p:ph idx="1"/>
          </p:nvPr>
        </p:nvSpPr>
        <p:spPr/>
        <p:txBody>
          <a:bodyPr>
            <a:normAutofit/>
          </a:bodyPr>
          <a:lstStyle/>
          <a:p>
            <a:r>
              <a:rPr lang="tr-TR" sz="3200" dirty="0"/>
              <a:t>• Birincil (Primer) Önleme</a:t>
            </a:r>
          </a:p>
          <a:p>
            <a:r>
              <a:rPr lang="tr-TR" sz="3200" dirty="0"/>
              <a:t>• İkincil (Sekonder) Önleme</a:t>
            </a:r>
          </a:p>
          <a:p>
            <a:r>
              <a:rPr lang="tr-TR" sz="3200" dirty="0"/>
              <a:t>• Üçüncül (Tersiyer) Önleme</a:t>
            </a:r>
          </a:p>
        </p:txBody>
      </p:sp>
      <p:pic>
        <p:nvPicPr>
          <p:cNvPr id="4" name="Resim 3">
            <a:extLst>
              <a:ext uri="{FF2B5EF4-FFF2-40B4-BE49-F238E27FC236}">
                <a16:creationId xmlns:a16="http://schemas.microsoft.com/office/drawing/2014/main" id="{77FA3134-FFF5-1923-A683-AF8C01A395BC}"/>
              </a:ext>
            </a:extLst>
          </p:cNvPr>
          <p:cNvPicPr>
            <a:picLocks noChangeAspect="1"/>
          </p:cNvPicPr>
          <p:nvPr/>
        </p:nvPicPr>
        <p:blipFill>
          <a:blip r:embed="rId2"/>
          <a:stretch>
            <a:fillRect/>
          </a:stretch>
        </p:blipFill>
        <p:spPr>
          <a:xfrm>
            <a:off x="1557134" y="6271551"/>
            <a:ext cx="9077731" cy="249958"/>
          </a:xfrm>
          <a:prstGeom prst="rect">
            <a:avLst/>
          </a:prstGeom>
        </p:spPr>
      </p:pic>
    </p:spTree>
    <p:extLst>
      <p:ext uri="{BB962C8B-B14F-4D97-AF65-F5344CB8AC3E}">
        <p14:creationId xmlns:p14="http://schemas.microsoft.com/office/powerpoint/2010/main" val="17510437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933A7CA-B701-E9CE-6A99-2660359B3A0F}"/>
              </a:ext>
            </a:extLst>
          </p:cNvPr>
          <p:cNvPicPr>
            <a:picLocks noChangeAspect="1"/>
          </p:cNvPicPr>
          <p:nvPr/>
        </p:nvPicPr>
        <p:blipFill>
          <a:blip r:embed="rId2"/>
          <a:stretch>
            <a:fillRect/>
          </a:stretch>
        </p:blipFill>
        <p:spPr>
          <a:xfrm>
            <a:off x="321129" y="487014"/>
            <a:ext cx="9280071" cy="6370986"/>
          </a:xfrm>
          <a:prstGeom prst="rect">
            <a:avLst/>
          </a:prstGeom>
        </p:spPr>
      </p:pic>
      <p:pic>
        <p:nvPicPr>
          <p:cNvPr id="3" name="Resim 2">
            <a:extLst>
              <a:ext uri="{FF2B5EF4-FFF2-40B4-BE49-F238E27FC236}">
                <a16:creationId xmlns:a16="http://schemas.microsoft.com/office/drawing/2014/main" id="{7DE73DC1-40F7-36D3-5AD2-47D18993B4FC}"/>
              </a:ext>
            </a:extLst>
          </p:cNvPr>
          <p:cNvPicPr>
            <a:picLocks noChangeAspect="1"/>
          </p:cNvPicPr>
          <p:nvPr/>
        </p:nvPicPr>
        <p:blipFill>
          <a:blip r:embed="rId3"/>
          <a:stretch>
            <a:fillRect/>
          </a:stretch>
        </p:blipFill>
        <p:spPr>
          <a:xfrm>
            <a:off x="1802063" y="6370986"/>
            <a:ext cx="9077731" cy="249958"/>
          </a:xfrm>
          <a:prstGeom prst="rect">
            <a:avLst/>
          </a:prstGeom>
        </p:spPr>
      </p:pic>
    </p:spTree>
    <p:extLst>
      <p:ext uri="{BB962C8B-B14F-4D97-AF65-F5344CB8AC3E}">
        <p14:creationId xmlns:p14="http://schemas.microsoft.com/office/powerpoint/2010/main" val="41381762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2B07AD3-5A33-8DE1-59B3-571482115A12}"/>
              </a:ext>
            </a:extLst>
          </p:cNvPr>
          <p:cNvSpPr>
            <a:spLocks noGrp="1"/>
          </p:cNvSpPr>
          <p:nvPr>
            <p:ph type="title"/>
          </p:nvPr>
        </p:nvSpPr>
        <p:spPr/>
        <p:txBody>
          <a:bodyPr/>
          <a:lstStyle/>
          <a:p>
            <a:r>
              <a:rPr lang="tr-TR" dirty="0"/>
              <a:t>Birincil (Primer) Önleme</a:t>
            </a:r>
          </a:p>
        </p:txBody>
      </p:sp>
      <p:pic>
        <p:nvPicPr>
          <p:cNvPr id="4" name="Resim 3">
            <a:extLst>
              <a:ext uri="{FF2B5EF4-FFF2-40B4-BE49-F238E27FC236}">
                <a16:creationId xmlns:a16="http://schemas.microsoft.com/office/drawing/2014/main" id="{07FBFEA4-B5DE-3D8E-E608-4E2007BC96F4}"/>
              </a:ext>
            </a:extLst>
          </p:cNvPr>
          <p:cNvPicPr>
            <a:picLocks noChangeAspect="1"/>
          </p:cNvPicPr>
          <p:nvPr/>
        </p:nvPicPr>
        <p:blipFill>
          <a:blip r:embed="rId2"/>
          <a:stretch>
            <a:fillRect/>
          </a:stretch>
        </p:blipFill>
        <p:spPr>
          <a:xfrm>
            <a:off x="1998005" y="6471968"/>
            <a:ext cx="9077731" cy="249958"/>
          </a:xfrm>
          <a:prstGeom prst="rect">
            <a:avLst/>
          </a:prstGeom>
        </p:spPr>
      </p:pic>
      <p:sp>
        <p:nvSpPr>
          <p:cNvPr id="8" name="Metin kutusu 7">
            <a:extLst>
              <a:ext uri="{FF2B5EF4-FFF2-40B4-BE49-F238E27FC236}">
                <a16:creationId xmlns:a16="http://schemas.microsoft.com/office/drawing/2014/main" id="{6D325E0A-7FDD-A385-E1BE-D8FBB67461ED}"/>
              </a:ext>
            </a:extLst>
          </p:cNvPr>
          <p:cNvSpPr txBox="1"/>
          <p:nvPr/>
        </p:nvSpPr>
        <p:spPr>
          <a:xfrm>
            <a:off x="677334" y="1930400"/>
            <a:ext cx="7611239" cy="1569660"/>
          </a:xfrm>
          <a:prstGeom prst="rect">
            <a:avLst/>
          </a:prstGeom>
          <a:noFill/>
        </p:spPr>
        <p:txBody>
          <a:bodyPr wrap="square">
            <a:spAutoFit/>
          </a:bodyPr>
          <a:lstStyle/>
          <a:p>
            <a:r>
              <a:rPr lang="tr-TR" sz="3200" dirty="0"/>
              <a:t>Etkenle karşılaşmayı önleme</a:t>
            </a:r>
          </a:p>
          <a:p>
            <a:r>
              <a:rPr lang="tr-TR" sz="3200" dirty="0"/>
              <a:t>Risk faktörlerini önleme</a:t>
            </a:r>
          </a:p>
          <a:p>
            <a:r>
              <a:rPr lang="tr-TR" sz="3200" dirty="0"/>
              <a:t>Sağlık kapasitesinin yükseltilmesi</a:t>
            </a:r>
          </a:p>
        </p:txBody>
      </p:sp>
    </p:spTree>
    <p:extLst>
      <p:ext uri="{BB962C8B-B14F-4D97-AF65-F5344CB8AC3E}">
        <p14:creationId xmlns:p14="http://schemas.microsoft.com/office/powerpoint/2010/main" val="4032264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B8288945-B4E1-480A-48AC-AA7540641F1F}"/>
              </a:ext>
            </a:extLst>
          </p:cNvPr>
          <p:cNvSpPr txBox="1"/>
          <p:nvPr/>
        </p:nvSpPr>
        <p:spPr>
          <a:xfrm>
            <a:off x="1106260" y="821596"/>
            <a:ext cx="6131378" cy="3539430"/>
          </a:xfrm>
          <a:prstGeom prst="rect">
            <a:avLst/>
          </a:prstGeom>
          <a:noFill/>
        </p:spPr>
        <p:txBody>
          <a:bodyPr wrap="square">
            <a:spAutoFit/>
          </a:bodyPr>
          <a:lstStyle/>
          <a:p>
            <a:r>
              <a:rPr lang="tr-TR" sz="2800" dirty="0"/>
              <a:t>Sağlığın yükseltilmesi</a:t>
            </a:r>
          </a:p>
          <a:p>
            <a:r>
              <a:rPr lang="tr-TR" sz="2800" dirty="0"/>
              <a:t>Sağlık eğitimi-hastalık riskini azaltan davranışlar geliştirme, sağlıklı yaşam biçimi geliştirme</a:t>
            </a:r>
          </a:p>
          <a:p>
            <a:r>
              <a:rPr lang="tr-TR" sz="2800" dirty="0"/>
              <a:t>Olumlu çevre sağlama</a:t>
            </a:r>
          </a:p>
          <a:p>
            <a:r>
              <a:rPr lang="tr-TR" sz="2800" dirty="0"/>
              <a:t>Yeterli dengeli beslenme</a:t>
            </a:r>
          </a:p>
          <a:p>
            <a:r>
              <a:rPr lang="tr-TR" sz="2800" dirty="0"/>
              <a:t>Kişisel hijyen</a:t>
            </a:r>
          </a:p>
          <a:p>
            <a:r>
              <a:rPr lang="tr-TR" sz="2800" dirty="0"/>
              <a:t> Aile planlaması</a:t>
            </a:r>
          </a:p>
        </p:txBody>
      </p:sp>
    </p:spTree>
    <p:extLst>
      <p:ext uri="{BB962C8B-B14F-4D97-AF65-F5344CB8AC3E}">
        <p14:creationId xmlns:p14="http://schemas.microsoft.com/office/powerpoint/2010/main" val="44996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A927F017-D558-F563-5A19-045111942B9F}"/>
              </a:ext>
            </a:extLst>
          </p:cNvPr>
          <p:cNvSpPr txBox="1"/>
          <p:nvPr/>
        </p:nvSpPr>
        <p:spPr>
          <a:xfrm>
            <a:off x="1191986" y="1289957"/>
            <a:ext cx="8005081" cy="3539430"/>
          </a:xfrm>
          <a:prstGeom prst="rect">
            <a:avLst/>
          </a:prstGeom>
          <a:noFill/>
        </p:spPr>
        <p:txBody>
          <a:bodyPr wrap="square">
            <a:spAutoFit/>
          </a:bodyPr>
          <a:lstStyle/>
          <a:p>
            <a:r>
              <a:rPr lang="tr-TR" sz="2800" b="1" dirty="0"/>
              <a:t>Koruyucu Hizmetlerden Yararlanma</a:t>
            </a:r>
          </a:p>
          <a:p>
            <a:r>
              <a:rPr lang="tr-TR" sz="2800" b="1" dirty="0"/>
              <a:t> Bağışıklama ve </a:t>
            </a:r>
            <a:r>
              <a:rPr lang="tr-TR" sz="2800" b="1" dirty="0" err="1"/>
              <a:t>Serokemoprofilaksi</a:t>
            </a:r>
            <a:endParaRPr lang="tr-TR" sz="2800" b="1" dirty="0"/>
          </a:p>
          <a:p>
            <a:r>
              <a:rPr lang="tr-TR" sz="2800" b="1" dirty="0"/>
              <a:t> Eksik olan besin maddesinin sağlanması</a:t>
            </a:r>
          </a:p>
          <a:p>
            <a:r>
              <a:rPr lang="tr-TR" sz="2800" b="1" dirty="0"/>
              <a:t> Çevreye yönelik koruyucu hizmetler</a:t>
            </a:r>
          </a:p>
          <a:p>
            <a:r>
              <a:rPr lang="tr-TR" sz="2800" b="1" dirty="0"/>
              <a:t> Genetik Danışmanlık</a:t>
            </a:r>
          </a:p>
          <a:p>
            <a:r>
              <a:rPr lang="tr-TR" sz="2800" b="1" dirty="0"/>
              <a:t> Sosyoekonomik önlemlerle yoksulluğun</a:t>
            </a:r>
          </a:p>
          <a:p>
            <a:r>
              <a:rPr lang="tr-TR" sz="2800" b="1" dirty="0"/>
              <a:t>giderilmesi</a:t>
            </a:r>
          </a:p>
          <a:p>
            <a:endParaRPr lang="tr-TR" sz="2800" b="1" dirty="0"/>
          </a:p>
        </p:txBody>
      </p:sp>
    </p:spTree>
    <p:extLst>
      <p:ext uri="{BB962C8B-B14F-4D97-AF65-F5344CB8AC3E}">
        <p14:creationId xmlns:p14="http://schemas.microsoft.com/office/powerpoint/2010/main" val="22150719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61E31A2A-2805-3ED6-01C1-F125D0465D89}"/>
              </a:ext>
            </a:extLst>
          </p:cNvPr>
          <p:cNvPicPr>
            <a:picLocks noChangeAspect="1"/>
          </p:cNvPicPr>
          <p:nvPr/>
        </p:nvPicPr>
        <p:blipFill>
          <a:blip r:embed="rId2"/>
          <a:stretch>
            <a:fillRect/>
          </a:stretch>
        </p:blipFill>
        <p:spPr>
          <a:xfrm>
            <a:off x="342382" y="248880"/>
            <a:ext cx="8491375" cy="6360239"/>
          </a:xfrm>
          <a:prstGeom prst="rect">
            <a:avLst/>
          </a:prstGeom>
        </p:spPr>
      </p:pic>
      <p:pic>
        <p:nvPicPr>
          <p:cNvPr id="2" name="Resim 1">
            <a:extLst>
              <a:ext uri="{FF2B5EF4-FFF2-40B4-BE49-F238E27FC236}">
                <a16:creationId xmlns:a16="http://schemas.microsoft.com/office/drawing/2014/main" id="{93746353-4F71-2619-0C1D-3F426DFFE59B}"/>
              </a:ext>
            </a:extLst>
          </p:cNvPr>
          <p:cNvPicPr>
            <a:picLocks noChangeAspect="1"/>
          </p:cNvPicPr>
          <p:nvPr/>
        </p:nvPicPr>
        <p:blipFill>
          <a:blip r:embed="rId3"/>
          <a:stretch>
            <a:fillRect/>
          </a:stretch>
        </p:blipFill>
        <p:spPr>
          <a:xfrm>
            <a:off x="1883705" y="6484140"/>
            <a:ext cx="9077731" cy="249958"/>
          </a:xfrm>
          <a:prstGeom prst="rect">
            <a:avLst/>
          </a:prstGeom>
        </p:spPr>
      </p:pic>
    </p:spTree>
    <p:extLst>
      <p:ext uri="{BB962C8B-B14F-4D97-AF65-F5344CB8AC3E}">
        <p14:creationId xmlns:p14="http://schemas.microsoft.com/office/powerpoint/2010/main" val="2142110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D3D97C-3E6A-E8BB-7919-0BACFA73DA25}"/>
              </a:ext>
            </a:extLst>
          </p:cNvPr>
          <p:cNvSpPr>
            <a:spLocks noGrp="1"/>
          </p:cNvSpPr>
          <p:nvPr>
            <p:ph type="title"/>
          </p:nvPr>
        </p:nvSpPr>
        <p:spPr/>
        <p:txBody>
          <a:bodyPr/>
          <a:lstStyle/>
          <a:p>
            <a:r>
              <a:rPr lang="tr-TR" dirty="0"/>
              <a:t>İkincil (Sekonder) Önleme</a:t>
            </a:r>
          </a:p>
        </p:txBody>
      </p:sp>
      <p:sp>
        <p:nvSpPr>
          <p:cNvPr id="3" name="Metin kutusu 2">
            <a:extLst>
              <a:ext uri="{FF2B5EF4-FFF2-40B4-BE49-F238E27FC236}">
                <a16:creationId xmlns:a16="http://schemas.microsoft.com/office/drawing/2014/main" id="{EBE24AF7-5B63-150A-8A01-973A73CF754E}"/>
              </a:ext>
            </a:extLst>
          </p:cNvPr>
          <p:cNvSpPr txBox="1"/>
          <p:nvPr/>
        </p:nvSpPr>
        <p:spPr>
          <a:xfrm>
            <a:off x="1514474" y="1441493"/>
            <a:ext cx="6131378" cy="2677656"/>
          </a:xfrm>
          <a:prstGeom prst="rect">
            <a:avLst/>
          </a:prstGeom>
          <a:noFill/>
        </p:spPr>
        <p:txBody>
          <a:bodyPr wrap="square">
            <a:spAutoFit/>
          </a:bodyPr>
          <a:lstStyle/>
          <a:p>
            <a:r>
              <a:rPr lang="tr-TR" sz="2800" dirty="0"/>
              <a:t>Erken Tanı</a:t>
            </a:r>
          </a:p>
          <a:p>
            <a:r>
              <a:rPr lang="tr-TR" sz="2800" dirty="0"/>
              <a:t>• İzlem ve tarama hizmetleri</a:t>
            </a:r>
          </a:p>
          <a:p>
            <a:r>
              <a:rPr lang="tr-TR" sz="2800" dirty="0"/>
              <a:t>Erken Tedavi</a:t>
            </a:r>
          </a:p>
          <a:p>
            <a:r>
              <a:rPr lang="tr-TR" sz="2800" dirty="0"/>
              <a:t>• Öz bakım,</a:t>
            </a:r>
          </a:p>
          <a:p>
            <a:r>
              <a:rPr lang="tr-TR" sz="2800" dirty="0"/>
              <a:t>• Davranış değişikliği</a:t>
            </a:r>
          </a:p>
          <a:p>
            <a:r>
              <a:rPr lang="tr-TR" sz="2800" dirty="0"/>
              <a:t>• Tıbbi tedavi</a:t>
            </a:r>
          </a:p>
        </p:txBody>
      </p:sp>
      <p:pic>
        <p:nvPicPr>
          <p:cNvPr id="4" name="Resim 3">
            <a:extLst>
              <a:ext uri="{FF2B5EF4-FFF2-40B4-BE49-F238E27FC236}">
                <a16:creationId xmlns:a16="http://schemas.microsoft.com/office/drawing/2014/main" id="{110E07A8-7ACC-1545-B180-1DDA72D6D87B}"/>
              </a:ext>
            </a:extLst>
          </p:cNvPr>
          <p:cNvPicPr>
            <a:picLocks noChangeAspect="1"/>
          </p:cNvPicPr>
          <p:nvPr/>
        </p:nvPicPr>
        <p:blipFill>
          <a:blip r:embed="rId2"/>
          <a:stretch>
            <a:fillRect/>
          </a:stretch>
        </p:blipFill>
        <p:spPr>
          <a:xfrm>
            <a:off x="1981677" y="6390121"/>
            <a:ext cx="9077731" cy="249958"/>
          </a:xfrm>
          <a:prstGeom prst="rect">
            <a:avLst/>
          </a:prstGeom>
        </p:spPr>
      </p:pic>
    </p:spTree>
    <p:extLst>
      <p:ext uri="{BB962C8B-B14F-4D97-AF65-F5344CB8AC3E}">
        <p14:creationId xmlns:p14="http://schemas.microsoft.com/office/powerpoint/2010/main" val="2728681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2BFD3A2-FDD2-BF8D-D4EF-2BBD96E7F108}"/>
              </a:ext>
            </a:extLst>
          </p:cNvPr>
          <p:cNvSpPr>
            <a:spLocks noGrp="1"/>
          </p:cNvSpPr>
          <p:nvPr>
            <p:ph idx="1"/>
          </p:nvPr>
        </p:nvSpPr>
        <p:spPr>
          <a:xfrm>
            <a:off x="628349" y="3429000"/>
            <a:ext cx="8596668" cy="3880773"/>
          </a:xfrm>
        </p:spPr>
        <p:txBody>
          <a:bodyPr>
            <a:normAutofit/>
          </a:bodyPr>
          <a:lstStyle/>
          <a:p>
            <a:r>
              <a:rPr lang="tr-TR" sz="3600" b="1" i="0" u="none" strike="noStrike" dirty="0">
                <a:solidFill>
                  <a:schemeClr val="accent2">
                    <a:lumMod val="60000"/>
                    <a:lumOff val="40000"/>
                  </a:schemeClr>
                </a:solidFill>
                <a:effectLst/>
                <a:latin typeface="+mj-lt"/>
              </a:rPr>
              <a:t>İNSAN NASIL İYİ OLABİLİR Kİ??</a:t>
            </a:r>
            <a:endParaRPr lang="tr-TR" sz="3600" b="1" dirty="0">
              <a:solidFill>
                <a:schemeClr val="accent2">
                  <a:lumMod val="60000"/>
                  <a:lumOff val="40000"/>
                </a:schemeClr>
              </a:solidFill>
              <a:latin typeface="+mj-lt"/>
            </a:endParaRPr>
          </a:p>
        </p:txBody>
      </p:sp>
      <p:sp>
        <p:nvSpPr>
          <p:cNvPr id="5" name="Metin kutusu 4">
            <a:extLst>
              <a:ext uri="{FF2B5EF4-FFF2-40B4-BE49-F238E27FC236}">
                <a16:creationId xmlns:a16="http://schemas.microsoft.com/office/drawing/2014/main" id="{23294826-FABA-A4BF-4779-66D83E9FF814}"/>
              </a:ext>
            </a:extLst>
          </p:cNvPr>
          <p:cNvSpPr txBox="1"/>
          <p:nvPr/>
        </p:nvSpPr>
        <p:spPr>
          <a:xfrm>
            <a:off x="796017" y="797415"/>
            <a:ext cx="7319283" cy="2067233"/>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tr-TR" sz="2400" b="0" i="0" u="none" strike="noStrike" dirty="0">
                <a:solidFill>
                  <a:srgbClr val="000000"/>
                </a:solidFill>
                <a:effectLst/>
                <a:latin typeface="Calibri" panose="020F0502020204030204" pitchFamily="34" charset="0"/>
              </a:rPr>
              <a:t>İnsan;</a:t>
            </a:r>
            <a:endParaRPr lang="tr-TR" sz="2400" b="0" i="0" u="none" strike="noStrike" dirty="0">
              <a:solidFill>
                <a:srgbClr val="000000"/>
              </a:solidFill>
              <a:effectLst/>
              <a:latin typeface="Arial" panose="020B0604020202020204" pitchFamily="34" charset="0"/>
            </a:endParaRPr>
          </a:p>
          <a:p>
            <a:pPr rtl="0" fontAlgn="base">
              <a:spcBef>
                <a:spcPts val="544"/>
              </a:spcBef>
              <a:spcAft>
                <a:spcPts val="0"/>
              </a:spcAft>
            </a:pPr>
            <a:br>
              <a:rPr lang="tr-TR" sz="2400" b="0" dirty="0">
                <a:effectLst/>
              </a:rPr>
            </a:br>
            <a:r>
              <a:rPr lang="tr-TR" sz="2400" b="0" i="0" u="none" strike="noStrike" dirty="0">
                <a:solidFill>
                  <a:srgbClr val="000000"/>
                </a:solidFill>
                <a:effectLst/>
                <a:latin typeface="Calibri" panose="020F0502020204030204" pitchFamily="34" charset="0"/>
              </a:rPr>
              <a:t>Fizik / biyolojik ve sosyal bir çevre de yaşıyor. </a:t>
            </a:r>
            <a:endParaRPr lang="tr-TR" sz="2400" b="0" i="0" u="none" strike="noStrike" dirty="0">
              <a:solidFill>
                <a:srgbClr val="000000"/>
              </a:solidFill>
              <a:effectLst/>
              <a:latin typeface="Arial" panose="020B0604020202020204" pitchFamily="34" charset="0"/>
            </a:endParaRPr>
          </a:p>
          <a:p>
            <a:pPr rtl="0" fontAlgn="base">
              <a:spcBef>
                <a:spcPts val="544"/>
              </a:spcBef>
              <a:spcAft>
                <a:spcPts val="0"/>
              </a:spcAft>
            </a:pPr>
            <a:br>
              <a:rPr lang="tr-TR" sz="2400" b="0" dirty="0">
                <a:effectLst/>
              </a:rPr>
            </a:br>
            <a:r>
              <a:rPr lang="tr-TR" sz="2400" b="0" i="0" u="none" strike="noStrike" dirty="0">
                <a:solidFill>
                  <a:srgbClr val="000000"/>
                </a:solidFill>
                <a:effectLst/>
                <a:latin typeface="Calibri" panose="020F0502020204030204" pitchFamily="34" charset="0"/>
              </a:rPr>
              <a:t>Bu üç çevre de iyi (sağlıklı) olmadan </a:t>
            </a:r>
            <a:endParaRPr lang="tr-TR" sz="2400" b="0" i="0" u="none" strike="noStrike" dirty="0">
              <a:solidFill>
                <a:srgbClr val="000000"/>
              </a:solidFill>
              <a:effectLst/>
              <a:latin typeface="Arial" panose="020B0604020202020204" pitchFamily="34" charset="0"/>
            </a:endParaRPr>
          </a:p>
        </p:txBody>
      </p:sp>
      <p:pic>
        <p:nvPicPr>
          <p:cNvPr id="2" name="Resim 1">
            <a:extLst>
              <a:ext uri="{FF2B5EF4-FFF2-40B4-BE49-F238E27FC236}">
                <a16:creationId xmlns:a16="http://schemas.microsoft.com/office/drawing/2014/main" id="{B9B5E2BC-7A1A-574F-C8F4-C1160F0E95B4}"/>
              </a:ext>
            </a:extLst>
          </p:cNvPr>
          <p:cNvPicPr>
            <a:picLocks noChangeAspect="1"/>
          </p:cNvPicPr>
          <p:nvPr/>
        </p:nvPicPr>
        <p:blipFill>
          <a:blip r:embed="rId2"/>
          <a:stretch>
            <a:fillRect/>
          </a:stretch>
        </p:blipFill>
        <p:spPr>
          <a:xfrm>
            <a:off x="796017" y="6414683"/>
            <a:ext cx="11333446" cy="304826"/>
          </a:xfrm>
          <a:prstGeom prst="rect">
            <a:avLst/>
          </a:prstGeom>
        </p:spPr>
      </p:pic>
    </p:spTree>
    <p:extLst>
      <p:ext uri="{BB962C8B-B14F-4D97-AF65-F5344CB8AC3E}">
        <p14:creationId xmlns:p14="http://schemas.microsoft.com/office/powerpoint/2010/main" val="713694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854CA4F-E349-1784-9304-5472AD8FF590}"/>
              </a:ext>
            </a:extLst>
          </p:cNvPr>
          <p:cNvPicPr>
            <a:picLocks noChangeAspect="1"/>
          </p:cNvPicPr>
          <p:nvPr/>
        </p:nvPicPr>
        <p:blipFill>
          <a:blip r:embed="rId2"/>
          <a:stretch>
            <a:fillRect/>
          </a:stretch>
        </p:blipFill>
        <p:spPr>
          <a:xfrm>
            <a:off x="250372" y="213217"/>
            <a:ext cx="8828314" cy="6431565"/>
          </a:xfrm>
          <a:prstGeom prst="rect">
            <a:avLst/>
          </a:prstGeom>
        </p:spPr>
      </p:pic>
      <p:pic>
        <p:nvPicPr>
          <p:cNvPr id="2" name="Resim 1">
            <a:extLst>
              <a:ext uri="{FF2B5EF4-FFF2-40B4-BE49-F238E27FC236}">
                <a16:creationId xmlns:a16="http://schemas.microsoft.com/office/drawing/2014/main" id="{7665C774-1153-044D-A71E-B52C09CDC129}"/>
              </a:ext>
            </a:extLst>
          </p:cNvPr>
          <p:cNvPicPr>
            <a:picLocks noChangeAspect="1"/>
          </p:cNvPicPr>
          <p:nvPr/>
        </p:nvPicPr>
        <p:blipFill>
          <a:blip r:embed="rId3"/>
          <a:stretch>
            <a:fillRect/>
          </a:stretch>
        </p:blipFill>
        <p:spPr>
          <a:xfrm>
            <a:off x="1704091" y="6519803"/>
            <a:ext cx="9077731" cy="249958"/>
          </a:xfrm>
          <a:prstGeom prst="rect">
            <a:avLst/>
          </a:prstGeom>
        </p:spPr>
      </p:pic>
    </p:spTree>
    <p:extLst>
      <p:ext uri="{BB962C8B-B14F-4D97-AF65-F5344CB8AC3E}">
        <p14:creationId xmlns:p14="http://schemas.microsoft.com/office/powerpoint/2010/main" val="39359003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15D4D3-EE60-4C87-4C34-CB938CBF5FF7}"/>
              </a:ext>
            </a:extLst>
          </p:cNvPr>
          <p:cNvSpPr>
            <a:spLocks noGrp="1"/>
          </p:cNvSpPr>
          <p:nvPr>
            <p:ph type="title"/>
          </p:nvPr>
        </p:nvSpPr>
        <p:spPr/>
        <p:txBody>
          <a:bodyPr/>
          <a:lstStyle/>
          <a:p>
            <a:r>
              <a:rPr lang="tr-TR" dirty="0"/>
              <a:t>Üçüncül-Tersiyer Korunma</a:t>
            </a:r>
          </a:p>
        </p:txBody>
      </p:sp>
      <p:sp>
        <p:nvSpPr>
          <p:cNvPr id="4" name="Metin kutusu 3">
            <a:extLst>
              <a:ext uri="{FF2B5EF4-FFF2-40B4-BE49-F238E27FC236}">
                <a16:creationId xmlns:a16="http://schemas.microsoft.com/office/drawing/2014/main" id="{3D4B0446-F820-3A16-82AF-098F3882FE32}"/>
              </a:ext>
            </a:extLst>
          </p:cNvPr>
          <p:cNvSpPr txBox="1"/>
          <p:nvPr/>
        </p:nvSpPr>
        <p:spPr>
          <a:xfrm>
            <a:off x="1106260" y="1679138"/>
            <a:ext cx="6131378" cy="3970318"/>
          </a:xfrm>
          <a:prstGeom prst="rect">
            <a:avLst/>
          </a:prstGeom>
          <a:noFill/>
        </p:spPr>
        <p:txBody>
          <a:bodyPr wrap="square">
            <a:spAutoFit/>
          </a:bodyPr>
          <a:lstStyle/>
          <a:p>
            <a:r>
              <a:rPr lang="tr-TR" sz="2800" dirty="0"/>
              <a:t>Tıbbi Rehabilitasyon</a:t>
            </a:r>
          </a:p>
          <a:p>
            <a:r>
              <a:rPr lang="tr-TR" sz="2800" dirty="0"/>
              <a:t>hastalıkla ilgili fiziksel kısıtlılığı önleme / azaltma</a:t>
            </a:r>
          </a:p>
          <a:p>
            <a:r>
              <a:rPr lang="tr-TR" sz="2800" dirty="0"/>
              <a:t>Sosyal Rehabilitasyon</a:t>
            </a:r>
          </a:p>
          <a:p>
            <a:r>
              <a:rPr lang="tr-TR" sz="2800" dirty="0"/>
              <a:t>hastalıkla ilgili sosyal kısıtlılığı önleme / azaltma</a:t>
            </a:r>
          </a:p>
          <a:p>
            <a:r>
              <a:rPr lang="tr-TR" sz="2800" dirty="0"/>
              <a:t>Psikolojik Rehabilitasyon</a:t>
            </a:r>
          </a:p>
          <a:p>
            <a:r>
              <a:rPr lang="tr-TR" sz="2800" dirty="0"/>
              <a:t>hastalıkla ilgili psikolojik kısıtlılığı</a:t>
            </a:r>
          </a:p>
          <a:p>
            <a:r>
              <a:rPr lang="tr-TR" sz="2800" dirty="0"/>
              <a:t>önleme / azaltma</a:t>
            </a:r>
          </a:p>
        </p:txBody>
      </p:sp>
      <p:pic>
        <p:nvPicPr>
          <p:cNvPr id="3" name="Resim 2">
            <a:extLst>
              <a:ext uri="{FF2B5EF4-FFF2-40B4-BE49-F238E27FC236}">
                <a16:creationId xmlns:a16="http://schemas.microsoft.com/office/drawing/2014/main" id="{BE065B17-75DC-319B-78B0-EEEBC7B550FD}"/>
              </a:ext>
            </a:extLst>
          </p:cNvPr>
          <p:cNvPicPr>
            <a:picLocks noChangeAspect="1"/>
          </p:cNvPicPr>
          <p:nvPr/>
        </p:nvPicPr>
        <p:blipFill>
          <a:blip r:embed="rId2"/>
          <a:stretch>
            <a:fillRect/>
          </a:stretch>
        </p:blipFill>
        <p:spPr>
          <a:xfrm>
            <a:off x="1981677" y="6387393"/>
            <a:ext cx="9077731" cy="249958"/>
          </a:xfrm>
          <a:prstGeom prst="rect">
            <a:avLst/>
          </a:prstGeom>
        </p:spPr>
      </p:pic>
    </p:spTree>
    <p:extLst>
      <p:ext uri="{BB962C8B-B14F-4D97-AF65-F5344CB8AC3E}">
        <p14:creationId xmlns:p14="http://schemas.microsoft.com/office/powerpoint/2010/main" val="4124652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3D0C04-8A4A-4A5B-989C-0519E7B072B7}"/>
              </a:ext>
            </a:extLst>
          </p:cNvPr>
          <p:cNvSpPr>
            <a:spLocks noGrp="1"/>
          </p:cNvSpPr>
          <p:nvPr>
            <p:ph type="title"/>
          </p:nvPr>
        </p:nvSpPr>
        <p:spPr/>
        <p:txBody>
          <a:bodyPr/>
          <a:lstStyle/>
          <a:p>
            <a:r>
              <a:rPr lang="tr-TR" dirty="0"/>
              <a:t>Türkiye’de Halk Sağlığı</a:t>
            </a:r>
          </a:p>
        </p:txBody>
      </p:sp>
      <p:sp>
        <p:nvSpPr>
          <p:cNvPr id="3" name="İçerik Yer Tutucusu 2">
            <a:extLst>
              <a:ext uri="{FF2B5EF4-FFF2-40B4-BE49-F238E27FC236}">
                <a16:creationId xmlns:a16="http://schemas.microsoft.com/office/drawing/2014/main" id="{72EC1F16-6AE1-44CA-81D5-130AD005344A}"/>
              </a:ext>
            </a:extLst>
          </p:cNvPr>
          <p:cNvSpPr>
            <a:spLocks noGrp="1"/>
          </p:cNvSpPr>
          <p:nvPr>
            <p:ph idx="1"/>
          </p:nvPr>
        </p:nvSpPr>
        <p:spPr>
          <a:xfrm>
            <a:off x="481391" y="1488613"/>
            <a:ext cx="8596668" cy="3880773"/>
          </a:xfrm>
        </p:spPr>
        <p:txBody>
          <a:bodyPr>
            <a:noAutofit/>
          </a:bodyPr>
          <a:lstStyle/>
          <a:p>
            <a:r>
              <a:rPr lang="tr-TR" sz="2400" dirty="0"/>
              <a:t>Sağlık Bakanlığı, 2 Mayıs 1920 tarih ve 3 sayılı Kanunla Sıhhiye ve Muavenet-i İçtimaiye Vekaleti adıyla kurulmuştur, Dr. Adnan Adıvar</a:t>
            </a:r>
          </a:p>
          <a:p>
            <a:r>
              <a:rPr lang="tr-TR" sz="2400" dirty="0"/>
              <a:t>1928 Refik Saydam Hıfzıssıhha Merkezi Enstitüsü</a:t>
            </a:r>
          </a:p>
          <a:p>
            <a:r>
              <a:rPr lang="tr-TR" sz="2400" dirty="0"/>
              <a:t>Umumi Hıfzıssıhha Kanunu, 17 Nisan 1930</a:t>
            </a:r>
          </a:p>
          <a:p>
            <a:r>
              <a:rPr lang="tr-TR" sz="2400" dirty="0"/>
              <a:t>1935 Hıfzıssıhha Okulu</a:t>
            </a:r>
          </a:p>
          <a:p>
            <a:r>
              <a:rPr lang="tr-TR" sz="2400" dirty="0"/>
              <a:t>1963’te kurulan Ankara Üniversitesinin üç enstitüsünden biri Toplum Hekimliği, Dr. Doğan Karan</a:t>
            </a:r>
          </a:p>
          <a:p>
            <a:r>
              <a:rPr lang="tr-TR" sz="2400" dirty="0"/>
              <a:t>1965’te Nusret Fişek tarafından Ankara’da Toplum Hekimliği Enstitüsü </a:t>
            </a:r>
          </a:p>
        </p:txBody>
      </p:sp>
      <p:sp>
        <p:nvSpPr>
          <p:cNvPr id="5" name="Metin kutusu 4">
            <a:extLst>
              <a:ext uri="{FF2B5EF4-FFF2-40B4-BE49-F238E27FC236}">
                <a16:creationId xmlns:a16="http://schemas.microsoft.com/office/drawing/2014/main" id="{4464DEAF-CFA1-444A-839B-673139936DD3}"/>
              </a:ext>
            </a:extLst>
          </p:cNvPr>
          <p:cNvSpPr txBox="1"/>
          <p:nvPr/>
        </p:nvSpPr>
        <p:spPr>
          <a:xfrm>
            <a:off x="1355075" y="5869186"/>
            <a:ext cx="9998725" cy="307777"/>
          </a:xfrm>
          <a:prstGeom prst="rect">
            <a:avLst/>
          </a:prstGeom>
          <a:noFill/>
        </p:spPr>
        <p:txBody>
          <a:bodyPr wrap="square">
            <a:spAutoFit/>
          </a:bodyPr>
          <a:lstStyle/>
          <a:p>
            <a:r>
              <a:rPr lang="tr-TR" sz="1400" dirty="0">
                <a:solidFill>
                  <a:schemeClr val="bg2">
                    <a:lumMod val="50000"/>
                  </a:schemeClr>
                </a:solidFill>
              </a:rPr>
              <a:t>Fişek N.(1981) Hacettepe Üniversitesi’nde Toplum Hekimliğinin İlk 15 Yılı. Hacettepe Üniversitesi Toplum Hekimliği Enstitüsü, Ankara</a:t>
            </a:r>
          </a:p>
        </p:txBody>
      </p:sp>
    </p:spTree>
    <p:extLst>
      <p:ext uri="{BB962C8B-B14F-4D97-AF65-F5344CB8AC3E}">
        <p14:creationId xmlns:p14="http://schemas.microsoft.com/office/powerpoint/2010/main" val="555396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50A8879-0631-4229-9763-F79D4F0780E3}"/>
              </a:ext>
            </a:extLst>
          </p:cNvPr>
          <p:cNvSpPr>
            <a:spLocks noGrp="1"/>
          </p:cNvSpPr>
          <p:nvPr>
            <p:ph idx="1"/>
          </p:nvPr>
        </p:nvSpPr>
        <p:spPr>
          <a:xfrm>
            <a:off x="458875" y="723675"/>
            <a:ext cx="8849459" cy="5299399"/>
          </a:xfrm>
        </p:spPr>
        <p:txBody>
          <a:bodyPr>
            <a:normAutofit/>
          </a:bodyPr>
          <a:lstStyle/>
          <a:p>
            <a:r>
              <a:rPr lang="tr-TR" sz="2000" i="0" dirty="0">
                <a:solidFill>
                  <a:srgbClr val="393434"/>
                </a:solidFill>
                <a:effectLst/>
              </a:rPr>
              <a:t>1952 yılında Ana Çocuk Sağlığı Şube Müdürlüğü</a:t>
            </a:r>
          </a:p>
          <a:p>
            <a:r>
              <a:rPr lang="tr-TR" sz="2000" i="0" dirty="0">
                <a:solidFill>
                  <a:srgbClr val="393434"/>
                </a:solidFill>
                <a:effectLst/>
              </a:rPr>
              <a:t>Birleşmiş Milletler Çocuklara Yardım Fonu (UNICEF) ve Dünya Sağlık Teşkilatı (WHO) gibi milletlerarası teşekküllerden yardım temin edilerek, Ankara’ da 1953’ te bir Ana ve Çocuk Sağlığı Merkezi </a:t>
            </a:r>
          </a:p>
          <a:p>
            <a:r>
              <a:rPr lang="tr-TR" sz="2000" i="0" dirty="0">
                <a:solidFill>
                  <a:srgbClr val="393434"/>
                </a:solidFill>
                <a:effectLst/>
              </a:rPr>
              <a:t>1947 yılında Refik Saydam Hıfzıssıhha Merkezi Başkanlığı bünyesinde Biyolojik Kontrol Laboratuvarı kurulmuş ve bir aşı istasyonu</a:t>
            </a:r>
            <a:endParaRPr lang="tr-TR" sz="2000" dirty="0">
              <a:solidFill>
                <a:srgbClr val="393434"/>
              </a:solidFill>
            </a:endParaRPr>
          </a:p>
          <a:p>
            <a:r>
              <a:rPr lang="tr-TR" sz="2000" i="0" dirty="0">
                <a:solidFill>
                  <a:srgbClr val="393434"/>
                </a:solidFill>
                <a:effectLst/>
              </a:rPr>
              <a:t>1992 yılında 3816 sayılı kanunla sosyal güvenlik kapsamında olmayan düşük gelirli vatandaşlar için yeşil kart uygulaması</a:t>
            </a:r>
          </a:p>
          <a:p>
            <a:r>
              <a:rPr lang="sv-SE" sz="2000" dirty="0"/>
              <a:t>663 KHK’ya göre, 2012 yılı</a:t>
            </a:r>
            <a:r>
              <a:rPr lang="tr-TR" sz="2000" dirty="0"/>
              <a:t> </a:t>
            </a:r>
            <a:r>
              <a:rPr lang="tr-TR" sz="2000" i="0" u="none" strike="noStrike" dirty="0">
                <a:solidFill>
                  <a:srgbClr val="000000"/>
                </a:solidFill>
                <a:effectLst/>
                <a:latin typeface="Candara" panose="020E0502030303020204" pitchFamily="34" charset="0"/>
              </a:rPr>
              <a:t>Temel sağlık hizmetlerini yürüten </a:t>
            </a:r>
            <a:r>
              <a:rPr lang="tr-TR" sz="2000" b="1" i="0" u="none" strike="noStrike" dirty="0">
                <a:solidFill>
                  <a:srgbClr val="000000"/>
                </a:solidFill>
                <a:effectLst/>
                <a:latin typeface="Candara" panose="020E0502030303020204" pitchFamily="34" charset="0"/>
              </a:rPr>
              <a:t>Türkiye Halk Sağlığı Kurumu</a:t>
            </a:r>
            <a:r>
              <a:rPr lang="tr-TR" sz="2000" i="0" u="none" strike="noStrike" dirty="0">
                <a:solidFill>
                  <a:srgbClr val="000000"/>
                </a:solidFill>
                <a:effectLst/>
                <a:latin typeface="Candara" panose="020E0502030303020204" pitchFamily="34" charset="0"/>
              </a:rPr>
              <a:t>, (Madde 26). (</a:t>
            </a:r>
            <a:r>
              <a:rPr lang="tr-TR" sz="2000" b="1" i="0" u="none" strike="noStrike" dirty="0">
                <a:solidFill>
                  <a:srgbClr val="000000"/>
                </a:solidFill>
                <a:effectLst/>
                <a:latin typeface="Candara" panose="020E0502030303020204" pitchFamily="34" charset="0"/>
              </a:rPr>
              <a:t>Halk Sağlığı Müdürlükleri </a:t>
            </a:r>
            <a:r>
              <a:rPr lang="tr-TR" sz="2000" i="0" u="none" strike="noStrike" dirty="0">
                <a:solidFill>
                  <a:srgbClr val="000000"/>
                </a:solidFill>
                <a:effectLst/>
                <a:latin typeface="Candara" panose="020E0502030303020204" pitchFamily="34" charset="0"/>
              </a:rPr>
              <a:t>oluşturuldu.) </a:t>
            </a:r>
          </a:p>
          <a:p>
            <a:r>
              <a:rPr lang="sv-SE" sz="2000" dirty="0"/>
              <a:t>694 Sayılı KHK (25 Ağustos 2017 ) Buna göre; Sağlık Bakanlığının bağlı kuruluşu olan “Kamu Hastaneler Kurumu ile Halk Sağlığı Kurumu”, “Kamu Hastaneleri Genel Müdürlüğü ve Halk Sağlığı Genel Müdürlüğü” hizmet birimi olarak değiştirilmiştir ve görevleri yeniden tanımlanmıştır </a:t>
            </a:r>
          </a:p>
          <a:p>
            <a:endParaRPr lang="tr-TR" dirty="0"/>
          </a:p>
        </p:txBody>
      </p:sp>
      <p:sp>
        <p:nvSpPr>
          <p:cNvPr id="5" name="Metin kutusu 4">
            <a:extLst>
              <a:ext uri="{FF2B5EF4-FFF2-40B4-BE49-F238E27FC236}">
                <a16:creationId xmlns:a16="http://schemas.microsoft.com/office/drawing/2014/main" id="{408BFD1E-7D6D-4E20-BF7E-11957C34A917}"/>
              </a:ext>
            </a:extLst>
          </p:cNvPr>
          <p:cNvSpPr txBox="1"/>
          <p:nvPr/>
        </p:nvSpPr>
        <p:spPr>
          <a:xfrm>
            <a:off x="2883666" y="6023074"/>
            <a:ext cx="6097836" cy="307777"/>
          </a:xfrm>
          <a:prstGeom prst="rect">
            <a:avLst/>
          </a:prstGeom>
          <a:noFill/>
        </p:spPr>
        <p:txBody>
          <a:bodyPr wrap="square">
            <a:spAutoFit/>
          </a:bodyPr>
          <a:lstStyle/>
          <a:p>
            <a:r>
              <a:rPr lang="tr-TR" sz="1400" dirty="0">
                <a:solidFill>
                  <a:schemeClr val="bg2">
                    <a:lumMod val="50000"/>
                  </a:schemeClr>
                </a:solidFill>
                <a:hlinkClick r:id="rId2">
                  <a:extLst>
                    <a:ext uri="{A12FA001-AC4F-418D-AE19-62706E023703}">
                      <ahyp:hlinkClr xmlns:ahyp="http://schemas.microsoft.com/office/drawing/2018/hyperlinkcolor" val="tx"/>
                    </a:ext>
                  </a:extLst>
                </a:hlinkClick>
              </a:rPr>
              <a:t>https://www.saglik.gov.tr/TR,11492/tarihce.html</a:t>
            </a:r>
            <a:r>
              <a:rPr lang="tr-TR" sz="1400" dirty="0">
                <a:solidFill>
                  <a:schemeClr val="bg2">
                    <a:lumMod val="50000"/>
                  </a:schemeClr>
                </a:solidFill>
              </a:rPr>
              <a:t> Erişim Tarihi: 02.09.2021 </a:t>
            </a:r>
          </a:p>
        </p:txBody>
      </p:sp>
    </p:spTree>
    <p:extLst>
      <p:ext uri="{BB962C8B-B14F-4D97-AF65-F5344CB8AC3E}">
        <p14:creationId xmlns:p14="http://schemas.microsoft.com/office/powerpoint/2010/main" val="960225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B23F38-6E6A-42AD-93AD-4BCF1CB6C5E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A18F9771-AD57-4978-A433-4393FC39B286}"/>
              </a:ext>
            </a:extLst>
          </p:cNvPr>
          <p:cNvSpPr>
            <a:spLocks noGrp="1"/>
          </p:cNvSpPr>
          <p:nvPr>
            <p:ph idx="1"/>
          </p:nvPr>
        </p:nvSpPr>
        <p:spPr/>
        <p:txBody>
          <a:bodyPr/>
          <a:lstStyle/>
          <a:p>
            <a:pPr marL="1371600" lvl="3" indent="0">
              <a:buNone/>
            </a:pPr>
            <a:endParaRPr lang="tr-TR" dirty="0"/>
          </a:p>
          <a:p>
            <a:pPr marL="1371600" lvl="3" indent="0">
              <a:buNone/>
            </a:pPr>
            <a:endParaRPr lang="tr-TR" dirty="0"/>
          </a:p>
          <a:p>
            <a:pPr marL="1371600" lvl="3" indent="0">
              <a:buNone/>
            </a:pPr>
            <a:endParaRPr lang="tr-TR" dirty="0"/>
          </a:p>
          <a:p>
            <a:pPr marL="1371600" lvl="3" indent="0">
              <a:buNone/>
            </a:pPr>
            <a:endParaRPr lang="tr-TR" dirty="0"/>
          </a:p>
          <a:p>
            <a:pPr marL="1371600" lvl="3" indent="0">
              <a:buNone/>
            </a:pPr>
            <a:endParaRPr lang="tr-TR" dirty="0"/>
          </a:p>
          <a:p>
            <a:pPr marL="1371600" lvl="3" indent="0">
              <a:buNone/>
            </a:pPr>
            <a:endParaRPr lang="tr-TR" dirty="0"/>
          </a:p>
          <a:p>
            <a:pPr marL="1371600" lvl="3" indent="0">
              <a:buNone/>
            </a:pPr>
            <a:endParaRPr lang="tr-TR" dirty="0"/>
          </a:p>
          <a:p>
            <a:pPr marL="1371600" lvl="3" indent="0">
              <a:buNone/>
            </a:pPr>
            <a:endParaRPr lang="tr-TR" dirty="0"/>
          </a:p>
          <a:p>
            <a:pPr marL="1371600" lvl="3" indent="0">
              <a:buNone/>
            </a:pPr>
            <a:r>
              <a:rPr lang="tr-TR" dirty="0"/>
              <a:t>				</a:t>
            </a:r>
            <a:r>
              <a:rPr lang="tr-TR" sz="4800" dirty="0"/>
              <a:t>		Teşekkürler</a:t>
            </a:r>
          </a:p>
        </p:txBody>
      </p:sp>
    </p:spTree>
    <p:extLst>
      <p:ext uri="{BB962C8B-B14F-4D97-AF65-F5344CB8AC3E}">
        <p14:creationId xmlns:p14="http://schemas.microsoft.com/office/powerpoint/2010/main" val="34534735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B48941-9D1F-4299-B951-685ECB0013A6}"/>
              </a:ext>
            </a:extLst>
          </p:cNvPr>
          <p:cNvSpPr>
            <a:spLocks noGrp="1"/>
          </p:cNvSpPr>
          <p:nvPr>
            <p:ph type="title"/>
          </p:nvPr>
        </p:nvSpPr>
        <p:spPr/>
        <p:txBody>
          <a:bodyPr/>
          <a:lstStyle/>
          <a:p>
            <a:r>
              <a:rPr lang="tr-TR" dirty="0"/>
              <a:t>Kaynakça</a:t>
            </a:r>
          </a:p>
        </p:txBody>
      </p:sp>
      <p:sp>
        <p:nvSpPr>
          <p:cNvPr id="3" name="İçerik Yer Tutucusu 2">
            <a:extLst>
              <a:ext uri="{FF2B5EF4-FFF2-40B4-BE49-F238E27FC236}">
                <a16:creationId xmlns:a16="http://schemas.microsoft.com/office/drawing/2014/main" id="{072F4731-8A52-4C3C-8033-00BD8576C7F2}"/>
              </a:ext>
            </a:extLst>
          </p:cNvPr>
          <p:cNvSpPr>
            <a:spLocks noGrp="1"/>
          </p:cNvSpPr>
          <p:nvPr>
            <p:ph idx="1"/>
          </p:nvPr>
        </p:nvSpPr>
        <p:spPr/>
        <p:txBody>
          <a:bodyPr>
            <a:normAutofit fontScale="85000" lnSpcReduction="20000"/>
          </a:bodyPr>
          <a:lstStyle/>
          <a:p>
            <a:r>
              <a:rPr lang="tr-TR" sz="2800" dirty="0"/>
              <a:t>Tözün M., </a:t>
            </a:r>
            <a:r>
              <a:rPr lang="tr-TR" sz="2800" dirty="0" err="1"/>
              <a:t>Sözmen</a:t>
            </a:r>
            <a:r>
              <a:rPr lang="tr-TR" sz="2800" dirty="0"/>
              <a:t> K. Halk Sağlığının Tarihsel Gelişimi ve Temel Kavramları </a:t>
            </a:r>
            <a:r>
              <a:rPr lang="tr-TR" sz="2800" dirty="0" err="1"/>
              <a:t>Smyrna</a:t>
            </a:r>
            <a:r>
              <a:rPr lang="tr-TR" sz="2800" dirty="0"/>
              <a:t> Tıp Dergisi 58</a:t>
            </a:r>
          </a:p>
          <a:p>
            <a:r>
              <a:rPr lang="tr-TR" sz="2800" dirty="0"/>
              <a:t>D1k1 /2. Halk Sağlığı Kavramı Ve Tarihsel Gelişimi Prof. Dr. Mustafa TÖZÜN İKÇÜ TIP FAK. Halk Sağlığı Ad</a:t>
            </a:r>
          </a:p>
          <a:p>
            <a:r>
              <a:rPr lang="tr-TR" sz="2800" dirty="0"/>
              <a:t>Güler Ç., Akın L. (2012) Halk Sağlığı Temel Bilgiler 1.Cilt(2.Baskı) Hacettepe Üniversitesi Yayınları, Ankara</a:t>
            </a:r>
          </a:p>
          <a:p>
            <a:r>
              <a:rPr lang="tr-TR" sz="2800" dirty="0"/>
              <a:t>Fişek N.(1981) Hacettepe Üniversitesi’nde Toplum Hekimliğinin İlk 15 Yılı. Hacettepe Üniversitesi Toplum Hekimliği Enstitüsü, Ankara</a:t>
            </a:r>
          </a:p>
          <a:p>
            <a:r>
              <a:rPr lang="tr-TR" sz="2800" dirty="0" err="1"/>
              <a:t>Öztek</a:t>
            </a:r>
            <a:r>
              <a:rPr lang="tr-TR" sz="2800" dirty="0"/>
              <a:t> Z. (Aralık 2020) Halk Sağlığı Kuramlar ve Uygulamalar, Maltepe Üniversitesi Tıp Fakültesi, Ankara</a:t>
            </a:r>
          </a:p>
          <a:p>
            <a:endParaRPr lang="tr-TR" dirty="0"/>
          </a:p>
          <a:p>
            <a:pPr marL="0" indent="0">
              <a:buNone/>
            </a:pPr>
            <a:endParaRPr lang="tr-TR" sz="2800" dirty="0"/>
          </a:p>
          <a:p>
            <a:endParaRPr lang="tr-TR" dirty="0"/>
          </a:p>
        </p:txBody>
      </p:sp>
    </p:spTree>
    <p:extLst>
      <p:ext uri="{BB962C8B-B14F-4D97-AF65-F5344CB8AC3E}">
        <p14:creationId xmlns:p14="http://schemas.microsoft.com/office/powerpoint/2010/main" val="2422863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1A16F6-D965-4A00-A3DE-01357FF16F1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0C244E0-738D-4DC7-8C07-1895AB1F7F38}"/>
              </a:ext>
            </a:extLst>
          </p:cNvPr>
          <p:cNvSpPr>
            <a:spLocks noGrp="1"/>
          </p:cNvSpPr>
          <p:nvPr>
            <p:ph idx="1"/>
          </p:nvPr>
        </p:nvSpPr>
        <p:spPr/>
        <p:txBody>
          <a:bodyPr>
            <a:normAutofit/>
          </a:bodyPr>
          <a:lstStyle/>
          <a:p>
            <a:r>
              <a:rPr lang="tr-TR" dirty="0">
                <a:hlinkClick r:id="rId2"/>
              </a:rPr>
              <a:t>https://www.saglik.gov.tr/TR,11492/tarihce.html</a:t>
            </a:r>
            <a:endParaRPr lang="tr-TR" dirty="0"/>
          </a:p>
          <a:p>
            <a:r>
              <a:rPr lang="tr-TR" dirty="0">
                <a:hlinkClick r:id="rId3"/>
              </a:rPr>
              <a:t>https://www.ttb.org.tr/n_fisek/kitap_3/31.html</a:t>
            </a:r>
            <a:endParaRPr lang="tr-TR" dirty="0"/>
          </a:p>
          <a:p>
            <a:r>
              <a:rPr lang="tr-TR" dirty="0">
                <a:hlinkClick r:id="rId4"/>
              </a:rPr>
              <a:t>https://tr.wikipedia.org/wiki/Refik_Saydam</a:t>
            </a:r>
            <a:r>
              <a:rPr lang="tr-TR" dirty="0"/>
              <a:t> </a:t>
            </a:r>
          </a:p>
          <a:p>
            <a:r>
              <a:rPr lang="tr-TR" dirty="0">
                <a:hlinkClick r:id="rId5"/>
              </a:rPr>
              <a:t>https://tr.wikipedia.org/wiki/Nusret_Fi%C5%9Fek</a:t>
            </a:r>
            <a:endParaRPr lang="tr-TR" dirty="0"/>
          </a:p>
        </p:txBody>
      </p:sp>
    </p:spTree>
    <p:extLst>
      <p:ext uri="{BB962C8B-B14F-4D97-AF65-F5344CB8AC3E}">
        <p14:creationId xmlns:p14="http://schemas.microsoft.com/office/powerpoint/2010/main" val="3474378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CC3BC0B-6EFE-80EE-2DE5-887513B71C5B}"/>
              </a:ext>
            </a:extLst>
          </p:cNvPr>
          <p:cNvSpPr>
            <a:spLocks noGrp="1"/>
          </p:cNvSpPr>
          <p:nvPr>
            <p:ph idx="1"/>
          </p:nvPr>
        </p:nvSpPr>
        <p:spPr/>
        <p:txBody>
          <a:bodyPr>
            <a:normAutofit lnSpcReduction="10000"/>
          </a:bodyPr>
          <a:lstStyle/>
          <a:p>
            <a:pPr rtl="0">
              <a:spcBef>
                <a:spcPts val="0"/>
              </a:spcBef>
              <a:spcAft>
                <a:spcPts val="0"/>
              </a:spcAft>
            </a:pPr>
            <a:r>
              <a:rPr lang="tr-TR" sz="3600" b="1" i="0" u="none" strike="noStrike" dirty="0">
                <a:solidFill>
                  <a:schemeClr val="accent2">
                    <a:lumMod val="75000"/>
                  </a:schemeClr>
                </a:solidFill>
                <a:effectLst/>
                <a:latin typeface="Calibri" panose="020F0502020204030204" pitchFamily="34" charset="0"/>
              </a:rPr>
              <a:t>İşte halk sağlığı!!</a:t>
            </a:r>
            <a:endParaRPr lang="tr-TR" sz="3600" b="1" dirty="0">
              <a:solidFill>
                <a:schemeClr val="accent2">
                  <a:lumMod val="75000"/>
                </a:schemeClr>
              </a:solidFill>
              <a:effectLst/>
            </a:endParaRPr>
          </a:p>
          <a:p>
            <a:pPr marL="0" indent="0" rtl="0" fontAlgn="base">
              <a:spcBef>
                <a:spcPts val="640"/>
              </a:spcBef>
              <a:spcAft>
                <a:spcPts val="0"/>
              </a:spcAft>
              <a:buNone/>
            </a:pPr>
            <a:br>
              <a:rPr lang="tr-TR" sz="3600" b="1" dirty="0">
                <a:solidFill>
                  <a:schemeClr val="accent2">
                    <a:lumMod val="75000"/>
                  </a:schemeClr>
                </a:solidFill>
                <a:effectLst/>
              </a:rPr>
            </a:br>
            <a:r>
              <a:rPr lang="tr-TR" sz="3600" b="1" i="0" u="none" strike="noStrike" dirty="0">
                <a:solidFill>
                  <a:schemeClr val="accent2">
                    <a:lumMod val="75000"/>
                  </a:schemeClr>
                </a:solidFill>
                <a:effectLst/>
                <a:latin typeface="Calibri" panose="020F0502020204030204" pitchFamily="34" charset="0"/>
              </a:rPr>
              <a:t>Hastalıkla değil </a:t>
            </a:r>
            <a:r>
              <a:rPr lang="tr-TR" sz="3600" b="1" i="0" u="none" strike="noStrike" dirty="0">
                <a:solidFill>
                  <a:schemeClr val="accent4">
                    <a:lumMod val="60000"/>
                    <a:lumOff val="40000"/>
                  </a:schemeClr>
                </a:solidFill>
                <a:effectLst/>
                <a:latin typeface="Calibri" panose="020F0502020204030204" pitchFamily="34" charset="0"/>
              </a:rPr>
              <a:t>sağlık</a:t>
            </a:r>
            <a:r>
              <a:rPr lang="tr-TR" sz="3600" b="1" i="0" u="none" strike="noStrike" dirty="0">
                <a:solidFill>
                  <a:schemeClr val="accent2">
                    <a:lumMod val="75000"/>
                  </a:schemeClr>
                </a:solidFill>
                <a:effectLst/>
                <a:latin typeface="Calibri" panose="020F0502020204030204" pitchFamily="34" charset="0"/>
              </a:rPr>
              <a:t> ile ilgileniyor</a:t>
            </a:r>
            <a:endParaRPr lang="tr-TR" sz="3600" b="1" i="0" u="none" strike="noStrike" dirty="0">
              <a:solidFill>
                <a:schemeClr val="accent2">
                  <a:lumMod val="75000"/>
                </a:schemeClr>
              </a:solidFill>
              <a:effectLst/>
              <a:latin typeface="Arial" panose="020B0604020202020204" pitchFamily="34" charset="0"/>
            </a:endParaRPr>
          </a:p>
          <a:p>
            <a:pPr marL="0" indent="0">
              <a:buNone/>
            </a:pPr>
            <a:br>
              <a:rPr lang="tr-TR" sz="3600" b="1" dirty="0">
                <a:solidFill>
                  <a:schemeClr val="accent2">
                    <a:lumMod val="75000"/>
                  </a:schemeClr>
                </a:solidFill>
                <a:effectLst/>
              </a:rPr>
            </a:br>
            <a:br>
              <a:rPr lang="tr-TR" sz="2800" b="0" dirty="0">
                <a:effectLst/>
              </a:rPr>
            </a:br>
            <a:br>
              <a:rPr lang="tr-TR" sz="2800" b="0" dirty="0">
                <a:effectLst/>
              </a:rPr>
            </a:br>
            <a:br>
              <a:rPr lang="tr-TR" b="0" dirty="0">
                <a:effectLst/>
              </a:rPr>
            </a:br>
            <a:br>
              <a:rPr lang="tr-TR" b="0" dirty="0">
                <a:effectLst/>
              </a:rPr>
            </a:br>
            <a:endParaRPr lang="tr-TR" dirty="0"/>
          </a:p>
        </p:txBody>
      </p:sp>
    </p:spTree>
    <p:extLst>
      <p:ext uri="{BB962C8B-B14F-4D97-AF65-F5344CB8AC3E}">
        <p14:creationId xmlns:p14="http://schemas.microsoft.com/office/powerpoint/2010/main" val="3484886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C4748F-4E9D-77BC-4C91-97423AF63731}"/>
              </a:ext>
            </a:extLst>
          </p:cNvPr>
          <p:cNvSpPr>
            <a:spLocks noGrp="1"/>
          </p:cNvSpPr>
          <p:nvPr>
            <p:ph type="title"/>
          </p:nvPr>
        </p:nvSpPr>
        <p:spPr>
          <a:xfrm>
            <a:off x="530377" y="2438399"/>
            <a:ext cx="9266766" cy="2280557"/>
          </a:xfrm>
        </p:spPr>
        <p:txBody>
          <a:bodyPr>
            <a:normAutofit/>
          </a:bodyPr>
          <a:lstStyle/>
          <a:p>
            <a:r>
              <a:rPr lang="tr-TR" sz="4400" dirty="0"/>
              <a:t>Eski çağlarda tıp, hastalık ve sağlık</a:t>
            </a:r>
          </a:p>
        </p:txBody>
      </p:sp>
    </p:spTree>
    <p:extLst>
      <p:ext uri="{BB962C8B-B14F-4D97-AF65-F5344CB8AC3E}">
        <p14:creationId xmlns:p14="http://schemas.microsoft.com/office/powerpoint/2010/main" val="879419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1E96977-9EAB-0B24-46F4-4232AEAFEB00}"/>
              </a:ext>
            </a:extLst>
          </p:cNvPr>
          <p:cNvSpPr>
            <a:spLocks noGrp="1"/>
          </p:cNvSpPr>
          <p:nvPr>
            <p:ph idx="1"/>
          </p:nvPr>
        </p:nvSpPr>
        <p:spPr>
          <a:xfrm>
            <a:off x="489857" y="903289"/>
            <a:ext cx="5159829" cy="4191225"/>
          </a:xfrm>
        </p:spPr>
        <p:txBody>
          <a:bodyPr>
            <a:normAutofit/>
          </a:bodyPr>
          <a:lstStyle/>
          <a:p>
            <a:r>
              <a:rPr lang="tr-TR" sz="2000" b="1" dirty="0"/>
              <a:t>Tıp tarihinin yarasını iyileştirmeye başlayan ilk insanla başladığı kabul edilir. Eski Mısır’da </a:t>
            </a:r>
            <a:r>
              <a:rPr lang="tr-TR" sz="2000" b="1" dirty="0" err="1"/>
              <a:t>Thebai</a:t>
            </a:r>
            <a:r>
              <a:rPr lang="tr-TR" sz="2000" b="1" dirty="0"/>
              <a:t> (</a:t>
            </a:r>
            <a:r>
              <a:rPr lang="tr-TR" sz="2000" b="1" dirty="0" err="1"/>
              <a:t>Thebes</a:t>
            </a:r>
            <a:r>
              <a:rPr lang="tr-TR" sz="2000" b="1" dirty="0"/>
              <a:t>) şehri hekimlik uygulamalarının ilk yapıldığı şehir olma özelliği taşır. Tıp kelimesi bu şehrin adından köken alır. </a:t>
            </a:r>
            <a:r>
              <a:rPr lang="tr-TR" sz="2000" b="1" dirty="0" err="1"/>
              <a:t>İmhotep</a:t>
            </a:r>
            <a:r>
              <a:rPr lang="tr-TR" sz="2000" b="1" dirty="0"/>
              <a:t>, M.Ö. 3000’lerde Mısır’da yaşamıştır ve tarihte bilinen ilk hekimdir.</a:t>
            </a:r>
          </a:p>
        </p:txBody>
      </p:sp>
      <p:pic>
        <p:nvPicPr>
          <p:cNvPr id="4" name="Resim 3">
            <a:extLst>
              <a:ext uri="{FF2B5EF4-FFF2-40B4-BE49-F238E27FC236}">
                <a16:creationId xmlns:a16="http://schemas.microsoft.com/office/drawing/2014/main" id="{85C940F1-A27B-3026-BB36-875317194388}"/>
              </a:ext>
            </a:extLst>
          </p:cNvPr>
          <p:cNvPicPr>
            <a:picLocks noChangeAspect="1"/>
          </p:cNvPicPr>
          <p:nvPr/>
        </p:nvPicPr>
        <p:blipFill>
          <a:blip r:embed="rId2"/>
          <a:stretch>
            <a:fillRect/>
          </a:stretch>
        </p:blipFill>
        <p:spPr>
          <a:xfrm>
            <a:off x="5959539" y="744092"/>
            <a:ext cx="3652546" cy="5113564"/>
          </a:xfrm>
          <a:prstGeom prst="rect">
            <a:avLst/>
          </a:prstGeom>
        </p:spPr>
      </p:pic>
      <p:sp>
        <p:nvSpPr>
          <p:cNvPr id="2" name="Metin kutusu 1">
            <a:extLst>
              <a:ext uri="{FF2B5EF4-FFF2-40B4-BE49-F238E27FC236}">
                <a16:creationId xmlns:a16="http://schemas.microsoft.com/office/drawing/2014/main" id="{9E6737D1-9198-A67C-0E2A-A0EA616FCCC5}"/>
              </a:ext>
            </a:extLst>
          </p:cNvPr>
          <p:cNvSpPr txBox="1"/>
          <p:nvPr/>
        </p:nvSpPr>
        <p:spPr>
          <a:xfrm>
            <a:off x="914400" y="6391284"/>
            <a:ext cx="12201525" cy="253916"/>
          </a:xfrm>
          <a:prstGeom prst="rect">
            <a:avLst/>
          </a:prstGeom>
          <a:noFill/>
        </p:spPr>
        <p:txBody>
          <a:bodyPr wrap="square">
            <a:spAutoFit/>
          </a:bodyPr>
          <a:lstStyle/>
          <a:p>
            <a:r>
              <a:rPr lang="tr-TR" sz="1050" dirty="0"/>
              <a:t>https://acikders.ankara.edu.tr/pluginfile.php/2876/mod_resource/content/1/1.%20Hafta%20Sa%C4%9Fl%C4%B1k%20Alg%C4%B1s%C4%B1%28Tarihsel%20Geli%C5%9Fim%29.pdf</a:t>
            </a:r>
          </a:p>
        </p:txBody>
      </p:sp>
    </p:spTree>
    <p:extLst>
      <p:ext uri="{BB962C8B-B14F-4D97-AF65-F5344CB8AC3E}">
        <p14:creationId xmlns:p14="http://schemas.microsoft.com/office/powerpoint/2010/main" val="519417592"/>
      </p:ext>
    </p:extLst>
  </p:cSld>
  <p:clrMapOvr>
    <a:masterClrMapping/>
  </p:clrMapOvr>
</p:sld>
</file>

<file path=ppt/theme/theme1.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lak">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4219</TotalTime>
  <Words>2569</Words>
  <Application>Microsoft Office PowerPoint</Application>
  <PresentationFormat>Geniş ekran</PresentationFormat>
  <Paragraphs>219</Paragraphs>
  <Slides>66</Slides>
  <Notes>0</Notes>
  <HiddenSlides>0</HiddenSlides>
  <MMClips>0</MMClips>
  <ScaleCrop>false</ScaleCrop>
  <HeadingPairs>
    <vt:vector size="4" baseType="variant">
      <vt:variant>
        <vt:lpstr>Tema</vt:lpstr>
      </vt:variant>
      <vt:variant>
        <vt:i4>1</vt:i4>
      </vt:variant>
      <vt:variant>
        <vt:lpstr>Slayt Başlıkları</vt:lpstr>
      </vt:variant>
      <vt:variant>
        <vt:i4>66</vt:i4>
      </vt:variant>
    </vt:vector>
  </HeadingPairs>
  <TitlesOfParts>
    <vt:vector size="67" baseType="lpstr">
      <vt:lpstr>Yüzeyler</vt:lpstr>
      <vt:lpstr>HALK SAĞLIĞI KAVRAMI VE GELİŞMESİ</vt:lpstr>
      <vt:lpstr>SUNUM PLANI</vt:lpstr>
      <vt:lpstr>SAĞLIK NEDİR?</vt:lpstr>
      <vt:lpstr>PowerPoint Sunusu</vt:lpstr>
      <vt:lpstr>PowerPoint Sunusu</vt:lpstr>
      <vt:lpstr>PowerPoint Sunusu</vt:lpstr>
      <vt:lpstr>PowerPoint Sunusu</vt:lpstr>
      <vt:lpstr>Eski çağlarda tıp, hastalık ve sağlık</vt:lpstr>
      <vt:lpstr>PowerPoint Sunusu</vt:lpstr>
      <vt:lpstr>PowerPoint Sunusu</vt:lpstr>
      <vt:lpstr>PowerPoint Sunusu</vt:lpstr>
      <vt:lpstr>PowerPoint Sunusu</vt:lpstr>
      <vt:lpstr>Hekimliğin Bulgusal(Semptomatik) Dönemi</vt:lpstr>
      <vt:lpstr>PowerPoint Sunusu</vt:lpstr>
      <vt:lpstr>PowerPoint Sunusu</vt:lpstr>
      <vt:lpstr>İslamiyeti kabulden sonra Türk devletlerinde ise</vt:lpstr>
      <vt:lpstr>PowerPoint Sunusu</vt:lpstr>
      <vt:lpstr>PowerPoint Sunusu</vt:lpstr>
      <vt:lpstr>Laboratuar Dönemi</vt:lpstr>
      <vt:lpstr>Edwin Chadwick</vt:lpstr>
      <vt:lpstr>PowerPoint Sunusu</vt:lpstr>
      <vt:lpstr>Klinik Dönemi</vt:lpstr>
      <vt:lpstr> Çevre sağlığı ile ilgili gelişmeler  </vt:lpstr>
      <vt:lpstr>Beslenme ile ilgili gelişmeler </vt:lpstr>
      <vt:lpstr>Sosyal Tıp</vt:lpstr>
      <vt:lpstr>PowerPoint Sunusu</vt:lpstr>
      <vt:lpstr>Halk Sağlığı Dönemi</vt:lpstr>
      <vt:lpstr>PowerPoint Sunusu</vt:lpstr>
      <vt:lpstr>PowerPoint Sunusu</vt:lpstr>
      <vt:lpstr>PowerPoint Sunusu</vt:lpstr>
      <vt:lpstr>PowerPoint Sunusu</vt:lpstr>
      <vt:lpstr>SU KİRLİLİĞİ</vt:lpstr>
      <vt:lpstr>PowerPoint Sunusu</vt:lpstr>
      <vt:lpstr>Hava kirliliği</vt:lpstr>
      <vt:lpstr>Çevre kirliliği</vt:lpstr>
      <vt:lpstr>KÜRESEL ISINMA</vt:lpstr>
      <vt:lpstr>Vektörlerle-kemiricilerle mücadele  </vt:lpstr>
      <vt:lpstr>Her türlü kimyasallar, kanserojenler</vt:lpstr>
      <vt:lpstr>Tütün ve tütün mamülleri ile mücadele</vt:lpstr>
      <vt:lpstr>İŞ SAĞLIĞI VE GÜVENLİĞİ</vt:lpstr>
      <vt:lpstr>Olağan üstü durumlarda (Deprem, sel, yangın hortum, tsunami …) sağlık hizmetleri </vt:lpstr>
      <vt:lpstr>Çeküs (Çocuk, Ergen, Kadın ve Üreme Sağlığı)  </vt:lpstr>
      <vt:lpstr>AŞILAR</vt:lpstr>
      <vt:lpstr>Mezarlıkların yerinin seçimi bir halk sağlığı konusudur </vt:lpstr>
      <vt:lpstr>PowerPoint Sunusu</vt:lpstr>
      <vt:lpstr>Sağlık Hizmetlerinde Çağdaş Görüşler</vt:lpstr>
      <vt:lpstr>Sağlık Hizmeti Nedir?</vt:lpstr>
      <vt:lpstr>Temel Sağlık Hizmetleri(TSH) temel konuları</vt:lpstr>
      <vt:lpstr>PowerPoint Sunusu</vt:lpstr>
      <vt:lpstr>PowerPoint Sunusu</vt:lpstr>
      <vt:lpstr>PowerPoint Sunusu</vt:lpstr>
      <vt:lpstr>PowerPoint Sunusu</vt:lpstr>
      <vt:lpstr>Hastalığın Önlenmesi </vt:lpstr>
      <vt:lpstr>PowerPoint Sunusu</vt:lpstr>
      <vt:lpstr>Birincil (Primer) Önleme</vt:lpstr>
      <vt:lpstr>PowerPoint Sunusu</vt:lpstr>
      <vt:lpstr>PowerPoint Sunusu</vt:lpstr>
      <vt:lpstr>PowerPoint Sunusu</vt:lpstr>
      <vt:lpstr>İkincil (Sekonder) Önleme</vt:lpstr>
      <vt:lpstr>PowerPoint Sunusu</vt:lpstr>
      <vt:lpstr>Üçüncül-Tersiyer Korunma</vt:lpstr>
      <vt:lpstr>Türkiye’de Halk Sağlığı</vt:lpstr>
      <vt:lpstr>PowerPoint Sunusu</vt:lpstr>
      <vt:lpstr>PowerPoint Sunusu</vt:lpstr>
      <vt:lpstr>Kaynakça</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HALK SAĞLIĞI KAVRAMI VE GELİŞMESİ</dc:title>
  <dc:creator>Ilgın Timarcı</dc:creator>
  <cp:lastModifiedBy>Bilge Çamlık</cp:lastModifiedBy>
  <cp:revision>72</cp:revision>
  <dcterms:created xsi:type="dcterms:W3CDTF">2021-09-01T12:11:54Z</dcterms:created>
  <dcterms:modified xsi:type="dcterms:W3CDTF">2023-09-11T08:16:03Z</dcterms:modified>
</cp:coreProperties>
</file>