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2"/>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1" r:id="rId14"/>
    <p:sldId id="272" r:id="rId15"/>
    <p:sldId id="273" r:id="rId16"/>
    <p:sldId id="282" r:id="rId17"/>
    <p:sldId id="393" r:id="rId18"/>
    <p:sldId id="284" r:id="rId19"/>
    <p:sldId id="285" r:id="rId20"/>
    <p:sldId id="283" r:id="rId21"/>
    <p:sldId id="392" r:id="rId22"/>
    <p:sldId id="286" r:id="rId23"/>
    <p:sldId id="287" r:id="rId24"/>
    <p:sldId id="288" r:id="rId25"/>
    <p:sldId id="291" r:id="rId26"/>
    <p:sldId id="292" r:id="rId27"/>
    <p:sldId id="290" r:id="rId28"/>
    <p:sldId id="394" r:id="rId29"/>
    <p:sldId id="397" r:id="rId30"/>
    <p:sldId id="398" r:id="rId31"/>
    <p:sldId id="399" r:id="rId32"/>
    <p:sldId id="401" r:id="rId33"/>
    <p:sldId id="402" r:id="rId34"/>
    <p:sldId id="293" r:id="rId35"/>
    <p:sldId id="297" r:id="rId36"/>
    <p:sldId id="295" r:id="rId37"/>
    <p:sldId id="296" r:id="rId38"/>
    <p:sldId id="298" r:id="rId39"/>
    <p:sldId id="304" r:id="rId40"/>
    <p:sldId id="313" r:id="rId41"/>
    <p:sldId id="305" r:id="rId42"/>
    <p:sldId id="306" r:id="rId43"/>
    <p:sldId id="307" r:id="rId44"/>
    <p:sldId id="308" r:id="rId45"/>
    <p:sldId id="309" r:id="rId46"/>
    <p:sldId id="310" r:id="rId47"/>
    <p:sldId id="311" r:id="rId48"/>
    <p:sldId id="312" r:id="rId49"/>
    <p:sldId id="315" r:id="rId50"/>
    <p:sldId id="316" r:id="rId51"/>
    <p:sldId id="420" r:id="rId52"/>
    <p:sldId id="319" r:id="rId53"/>
    <p:sldId id="320" r:id="rId54"/>
    <p:sldId id="321" r:id="rId55"/>
    <p:sldId id="322" r:id="rId56"/>
    <p:sldId id="323" r:id="rId57"/>
    <p:sldId id="328" r:id="rId58"/>
    <p:sldId id="333" r:id="rId59"/>
    <p:sldId id="339" r:id="rId60"/>
    <p:sldId id="404" r:id="rId61"/>
    <p:sldId id="340" r:id="rId62"/>
    <p:sldId id="341" r:id="rId63"/>
    <p:sldId id="342" r:id="rId64"/>
    <p:sldId id="406" r:id="rId65"/>
    <p:sldId id="405" r:id="rId66"/>
    <p:sldId id="403" r:id="rId67"/>
    <p:sldId id="344" r:id="rId68"/>
    <p:sldId id="347" r:id="rId69"/>
    <p:sldId id="348" r:id="rId70"/>
    <p:sldId id="349" r:id="rId71"/>
    <p:sldId id="350" r:id="rId72"/>
    <p:sldId id="407" r:id="rId73"/>
    <p:sldId id="351" r:id="rId74"/>
    <p:sldId id="352" r:id="rId75"/>
    <p:sldId id="409" r:id="rId76"/>
    <p:sldId id="408" r:id="rId77"/>
    <p:sldId id="353" r:id="rId78"/>
    <p:sldId id="354" r:id="rId79"/>
    <p:sldId id="355" r:id="rId80"/>
    <p:sldId id="277" r:id="rId81"/>
    <p:sldId id="278" r:id="rId82"/>
    <p:sldId id="276" r:id="rId83"/>
    <p:sldId id="279" r:id="rId84"/>
    <p:sldId id="358" r:id="rId85"/>
    <p:sldId id="410" r:id="rId86"/>
    <p:sldId id="364" r:id="rId87"/>
    <p:sldId id="365" r:id="rId88"/>
    <p:sldId id="411" r:id="rId89"/>
    <p:sldId id="366" r:id="rId90"/>
    <p:sldId id="368" r:id="rId91"/>
    <p:sldId id="369" r:id="rId92"/>
    <p:sldId id="370" r:id="rId93"/>
    <p:sldId id="413" r:id="rId94"/>
    <p:sldId id="414" r:id="rId95"/>
    <p:sldId id="359" r:id="rId96"/>
    <p:sldId id="415" r:id="rId97"/>
    <p:sldId id="418" r:id="rId98"/>
    <p:sldId id="329" r:id="rId99"/>
    <p:sldId id="381" r:id="rId100"/>
    <p:sldId id="419" r:id="rId10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3" roundtripDataSignature="AMtx7mgtp0hFT+6IRFfFCoxth220pCCb0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snapToGrid="0">
      <p:cViewPr>
        <p:scale>
          <a:sx n="70" d="100"/>
          <a:sy n="70" d="100"/>
        </p:scale>
        <p:origin x="-137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21" Type="http://schemas.openxmlformats.org/officeDocument/2006/relationships/slide" Target="slides/slide20.xml" /><Relationship Id="rId42" Type="http://schemas.openxmlformats.org/officeDocument/2006/relationships/slide" Target="slides/slide41.xml" /><Relationship Id="rId47" Type="http://schemas.openxmlformats.org/officeDocument/2006/relationships/slide" Target="slides/slide46.xml" /><Relationship Id="rId63" Type="http://schemas.openxmlformats.org/officeDocument/2006/relationships/slide" Target="slides/slide62.xml" /><Relationship Id="rId68" Type="http://schemas.openxmlformats.org/officeDocument/2006/relationships/slide" Target="slides/slide67.xml" /><Relationship Id="rId84" Type="http://schemas.openxmlformats.org/officeDocument/2006/relationships/slide" Target="slides/slide83.xml" /><Relationship Id="rId89" Type="http://schemas.openxmlformats.org/officeDocument/2006/relationships/slide" Target="slides/slide88.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102" Type="http://schemas.openxmlformats.org/officeDocument/2006/relationships/notesMaster" Target="notesMasters/notesMaster1.xml" /><Relationship Id="rId123" Type="http://customschemas.google.com/relationships/presentationmetadata" Target="metadata"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slide" Target="slides/slide94.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100" Type="http://schemas.openxmlformats.org/officeDocument/2006/relationships/slide" Target="slides/slide99.xml" /><Relationship Id="rId126"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98" Type="http://schemas.openxmlformats.org/officeDocument/2006/relationships/slide" Target="slides/slide97.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124" Type="http://schemas.openxmlformats.org/officeDocument/2006/relationships/presProps" Target="presProp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slide" Target="slides/slide95.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27" Type="http://schemas.openxmlformats.org/officeDocument/2006/relationships/tableStyles" Target="tableStyles.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25"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 /><Relationship Id="rId1"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 /><Relationship Id="rId1" Type="http://schemas.openxmlformats.org/officeDocument/2006/relationships/notesMaster" Target="../notesMasters/notesMaster1.xml" /></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 /><Relationship Id="rId1" Type="http://schemas.openxmlformats.org/officeDocument/2006/relationships/notesMaster" Target="../notesMasters/notesMaster1.xml" /></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dirty="0"/>
              <a:t>https://www.publichealth.columbia.edu/sites/default/files/jpg/future_epi_people.jpg</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http://upload.turkcewiki.org/wikipedia/commons/c/cc/John_Snow.jpg</a:t>
            </a:r>
            <a:endParaRPr/>
          </a:p>
          <a:p>
            <a:pPr marL="0" lvl="0" indent="0" algn="l" rtl="0">
              <a:spcBef>
                <a:spcPts val="0"/>
              </a:spcBef>
              <a:spcAft>
                <a:spcPts val="0"/>
              </a:spcAft>
              <a:buNone/>
            </a:pPr>
            <a:r>
              <a:rPr lang="tr-TR"/>
              <a:t>https://www.webtekno.com/londra-yi-dunyanin-ilk-akilli-sehri-yapan-insan-john-snow-h46903.html</a:t>
            </a:r>
            <a:endParaRPr/>
          </a:p>
          <a:p>
            <a:pPr marL="0" lvl="0" indent="0" algn="l" rtl="0">
              <a:spcBef>
                <a:spcPts val="0"/>
              </a:spcBef>
              <a:spcAft>
                <a:spcPts val="0"/>
              </a:spcAft>
              <a:buNone/>
            </a:pPr>
            <a:r>
              <a:rPr lang="tr-TR" sz="1200" b="0" i="0">
                <a:solidFill>
                  <a:schemeClr val="dk1"/>
                </a:solidFill>
                <a:latin typeface="Calibri"/>
                <a:ea typeface="Calibri"/>
                <a:cs typeface="Calibri"/>
                <a:sym typeface="Calibri"/>
              </a:rPr>
              <a:t>Araştırmalarından sonra bugün bile adını anmamızı sağlayan meşhur Soho 1854 Kolera Salgını Haritası’nı oluşturdu. Snow, Kolera hastalığı yüzünden ölenlerin adreslerini harita üzerinde çizmeye başladı. Her ölüm için bir siyah çizgi olmak üzere hanede kaç kişi öldüğüne göre çizim gerçekleştirdi. Bu öncü veri görselleştirme, mahalleye su sağlayan pompaya en kolay erişime sahip caddelerin en yüksek ölüm oranlarını yaşadığını doğruladı. Bu verilerden sonra su kaynağından kaynaklandığını anlamış ve pompanın hemen yanındaki bira fabrikasında tek bir işçinin ölmemesi nedeniyle emin olmuştu. Fabrikadaki işçilerin su yerine bira içmeleri onları kolera salgınına kapılmalarından kurtarmıştı. Snow'un topladığı veriler sonrasında yerel yönetim su pompasını yerinden kaldırmaya ikna olmuştu. </a:t>
            </a:r>
            <a:endParaRPr/>
          </a:p>
        </p:txBody>
      </p:sp>
      <p:sp>
        <p:nvSpPr>
          <p:cNvPr id="174" name="Google Shape;17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dirty="0"/>
              <a:t>http://apps.who.int/iris/bitstream/handle/10665/36838/9241544465_tur.pdf;jsessionid=B6E91890500E5FA35C6035EFB3DB7EB0?sequence=7</a:t>
            </a:r>
            <a:endParaRPr dirty="0"/>
          </a:p>
        </p:txBody>
      </p:sp>
      <p:sp>
        <p:nvSpPr>
          <p:cNvPr id="184" name="Google Shape;18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data:image/jpeg;base64,/9j/4AAQSkZJRgABAQAAAQABAAD/2wCEAAoHCBIVEhgSEhUYGBgRGBIZGBgZGBgaGBgYGBkZGhgYGBkcIy4lHB4rIRgYJjgmKy8xNTU1GiQ7QDszPy40NTEBDAwMEA8QGhISHzQrIys0NDQ0NDQ0NDQ0NDQ0NDQ0NDQ0NDQ0NDQ0NDQ0NDQ0NDQ0NDQxNDQ0NDQ0NDE0NDQ0NP/AABEIAKgBLAMBIgACEQEDEQH/xAAbAAABBQEBAAAAAAAAAAAAAAADAAECBAUGB//EAEMQAAIBAgMEBwYDBgQFBQAAAAECAAMRBBIhBTFBURMiYXGBkaEGFDKxwdFCUpJicoKi4fAzssLxFRYjQ9JTVHODk//EABoBAAMBAQEBAAAAAAAAAAAAAAABAgMEBQb/xAApEQACAgEEAgEEAgMBAAAAAAAAAQIREgMhMUEEE1FhcZGhgbEiMvAU/9oADAMBAAIRAxEAPwDN92kfdps+7RvduyenZ88Y3u3ZI+7Tb91i91hYGIcPG92m37pG91hYWYnu8iaE3DhY3ukLHZh9BG6CbhwkdMAzEKqlidwAuT3RWgtmF0EnSwjMbAb/AAHnO52Z7N02W9QEst8wuct/y6WvbjY85n4bCBHdShIUsouCpzWsLchfnwHGR7E9kdK0JJKUuDOwPsvVqpVKkF6OXqa9Ya5gGP4hy46zGbDkHdunqPszUUJ1TxcNbiODDu18zLG09g4WuWLKFc/jXQ34Fhubxma1qk0zWXjZRUoc/U8jNKN0U6DaGympVGptvXceDKdzDsMrHC9k2TTOJtp0zINEyJozX90MY4U8oCyMjoYuimt7r2RvdeyA8jK6KLo5qe69kRwsB5GXk7JIAzROG7IwwhPA+UAsoBjOh2BikDgVNRvHfw8JRp7Pc/gb9JmzspRTBzU81+J4TOVUaQe5uLtVHITRQOR3CamGxiruBseNt8xsMis4ZEAPDqAzWqYKuV1d+8IL/Sc7SO2DlzyZ21dsorHs7PnOcfFNVqXBJvuABsJ0bbAU6tnY8b29bQ1LZjJbIFUd0pSiuDOUZye4DAez7Ouao2p3cpp4bYiooU8DcntmhhiqDruL9v2j4jHUwLkk9tpm5SbN46cIq2YuLw/SMVRdB2fOT2dsBUPSPq3LgI7+0VNM3RoTbe2liZk1/auq/Vppa/f/AElpSapGblpJ23bOjxNalYhyARw4+UonGG4WkrOeJt/YmPRrDNmr1FB/KfsPrC4z2pRRkpXNvygKPSNQfRL1k926/s0MZharjrHLprru+05TEPSVitwbcZXx2069XRmIHIE+sodBNYwa5OXU1E3sdX7vG6CY49rKefL0T2J0N01Hdm39kr/849W/u7cPx7hxO6PIXpZ0HQRdBMD/AJusbGmutgCXK9a533G61oCp7WVQ1siAHdmUgeLF9PKGTD0s6f3eL3ec5Q9tBoKlMa7yj/IH7zWw/tRg33uV3fEp+a3ETkxepl73aL3aCTb+DJsKq99mt4m2kJU23hF31k8Ln5CLJjem1yP7tKuOulspsw1uNCOA+ss4bbuEdsi1ASOGVvtMraOI6Wo3Rq7AclJA/CN3E6mPK+TTT02nkdNh9rdHhlNTrM65lG5QPw954+M5nFY9mJc7yGy950v84arhKmW9QMFQLbMdw14X0EPsDCrUqXqJdRYAHnzPLu7oljFNnTLKbSNHZDNTAS970w62tpawOviZrUKxDWKhiwFrGx8z4zN2jT6GpTIFgvSAjhYi+XuPCaqYIVFDKdb3DDlvGnlMn8mkb4XRYx2DSvTs46y3ysPiU/bsnNY7Y7UstyGDi4IFteII8ROpp11XqjUi19eI3jWGx1JXplO4qeRH92ijNx+wtbQjqJvs4b3WL3Xsm0+FsbMLGJcKDymnsPP9LMQ4WOuEXjfwH9ZuPgQOIPdrGXCi9rfIfOHsK9LMFsGOAkk2cTOiXBICNRf94S6mAJ1Dn+G5+wiesXHxmzmDsGpa4RjfkDJ4bZNf4QjC3MnT0nRVKrJ1bsPD+spviKp3O3nb5SVqSZb0YRfYKls3Er8eUgcCAfW4hkLqMoRDfhmI9CTK7qzfEzHvJMgKJG7Tui55BPHhM1qHSj4KNNe29/tDN034qoTsCr9SZhim3AnzjPhy28kycTT2tLh/k3VxQX4qpP6PpBYnHUyN9z3gfMiYpwY5RDBDlHivkT15VVD1q1G5uz9yuv8ApF4GnTpMerTdz+07n/TLC4QjcSO68KGdBbPlvzyg+Z1l2ujL/JvdAGwoI6yIg7UqMPmJB8ED1VrIl/yoqepuT5w7AtvfN/FeVquJoobPVRTyLqPMXjTG/sBbYFDeaxfnZWPqBA4vZ2HGiByeZGUeRlhtpUD1RWDWF8qEtpzsl9Jk4r2jwyfCtR+1V0/mIPpKi2RKK6VE/cBzEXuf92mWvteCerhnI4Etbv0ywg9qm/Fhtf8A5D/4S8mZ+ps5FadRuq4fW+oJI103mQbZzjcWF+QHzImph0pON1wOakfSWXw1NRZXt2Z8p+0aiqKeo8mc6uDqg2u3g3roIenRxC6G5H7QBHhpLopWY5wxB45/6gQh2WjC4DAc85/qIYg9Rvn+jOzMG6yAjiBl1033A8ZXOKANiiDjc6faXf8AhdIHrAk9rKfkYqWCObqZgOy3qc0VMq4/9sVPeqZFyqG2+5YHst1pYw6NUYJSTMzfDlYtryBMNXw2RCMpF9+p4btBv8YfYmdc1UMQwAVRYhgD8Rvc7wANIsWPONU+Pudd7O7Lp4dzRb/q1Xt0hv1UAvmRTuta2u8nwtd2nhVpVwaBC9GM1teqTzHHdOaV3V89MsDlUgjeMy2IhqNV1bMSxJte5Nzz137yJm4uzrjOOKOk2ljmemUKhXfKSAv4dCCLnuO+XfZ+mOjupJ3hlKgFTx7/AOs5bE4pmyljdgCBfU9k6n2XxAyAlhcsw3+G7+ERSjUQU05FjbVMvTDb7EEjedLC48JT2RjKiNlHw8AZvtRAFjYqAfDsmQtBA5DBrEgq3KKLVUEk1JMHjadW/SIrb9Vsb21ufpOgwF2RS2llBI5G8ydn4Gold6pcELuAJ3b7a+U2KFYuufQZgRYG/wDvIkaw25AYwB0tci2mYAEqey4Inmu1Nv7Qw9VqVU0iRqpyFQ6H4WG/Q+mo4T0Rq2WuKd9CrOfHd6zA9rNlpiKDsSvSUGZqea1ivFD37x2yoVe5nrJU2uThMT7Y41tzItvyZfW4JlVfaXaBN+nIvb8II/y6StiWQaOpW3EEfK5JkMPSDaozntDW+xm+Cs4s3Vs1aPtBjS1+mqaflVQPAZYZ/anaAFmrPyFwnytKK4dgP8Udxf7kkmTXCWFwyeBufRY3CPwQtVrsI3tDjfxVn8AB6Df5QDe02K416/gE+31g6jVCbZmIF/wqfRounYHrVSOxkUf6TFgilqMJ/wAfxWU/9bEaXAJNvOwtxlZ9rVySOnxGtv8AuMD2/hln3hbW6Yk8gyC/kPpIrWa91Vj29Nf03QwQ/a/gr0Mfi75TWxIB3npH+0sVdoYwXCV6p1sCXY6W3m4EIa7/AJT4Oo+oMi+KfiW56sN/PRjHiiXqSfSKhOKY3qMT2sLk+bQ6tXC6M47VKjd3kyDOx1GndUYfWPTxDg3Zj2We58iY3FApu72/BapYrEk3D1GA5OBbtJuPlJDMzWfO99fiDGA6YsRYM371yB/LYecsUaV7HK1x3W8dQfWJRQT1nQB8M2/r6E20tYfwgwfRp8BzEneSXA8QSBLgVAbHKe9xf0BIPjBV6wU2AHbxNv4iPlKxRmpysp1sUAABSbcQNANDv439Y6om8KVbTgQfMXlauH1sDrc3yoTw7LD+shTWqNbnTiUT5kSeze048miKf7BA/eb1vaItTGliOy5lN87C5u3YbH+UCwizN+Rv0U/tBkwSXZZXFNYE021/KR/5GW6OKpn/ALdUdpa/+qOtNPyr5CEWmv5V/SJai/k5Za8eokWNNjfK/wDCXEr4hlSxyuB+05H+ZhLwpJ+VfIR/c6R3qPl8o3FkryorlMy2rnegv/GD9YVKtW3xKDz1l47HoHen8zfeFTZFAfhP6n+8lRZo/Jg1w/wUB0h3uCOIs0KlSogOXKb8DcaduhmjUwlJUJyA5QTrc7h2yphzSzKwRLEi/VXf5Ru0PTrU3CYbbZU9ZV4XsVPlLtbaiMf8J+7IxP8AKsu47FojpTpgAuGFgAN6mw07bTOwOLOfzv6TNy7No6WzSLFPa+FAyupUruuMvgS1pewW38JoAUFjcAMpN++8t4apcZj6yzSemxsyqT2qDE5WXGFOxPtui34/LQ/OCq7Yw6HrOw72+nGaibPoaf8ASp3/AHE+0INn0rW6NP0L9pOSRTi27MJ/a3DjrK+vEWc+YGknR9q6VrKVNrk2UqB3g/ebKbMoLr0VP9CcfCEp0KQuFRBbkij5CFxfQVNPZnG4vbrObpUa996hTYctBMfaL1KjEB2ZdOsb6+k9ErYKkTdkQ33XRftA1sFS/wDTT9C/aUp1wiZaDfLPMzRyb8pH7WnzIgi6E3ZQP3HHyz2M6Pa9NBXcKqgA20AG4CVdJtTaPOl5Kg3Gr/kybUWFspPgCPO8FTwVHfZx2DcfIzaKg7wD4CJaSflX9IhgL/1LpNfyUBs9AAQ5/dLAfMybU0AuTe3DOpI8zNAIn5R5CEW3AQxYPyE+v2ZuSn+YD9EemlDUEof0n0E1I2UchDF/I15C+P2Y2TCsTlAuP2Tb5fWCPQD4QrH90WHmQJvZByEcACGIPyPp+zEQKRrkH6R/laTq3C9VqZv+3b1BvNg2kbiGLF718fsxaStuY0/1lvmxllKVHjlvzzBvreaBMiWjxB+RfX7KTKB8JQf/AFu3qDIqDyuP3Lf5mlpngy0eJD130isbDerDuF/8oMHVyMPicfwsB6y0TIFonH6lx8hroyqmC1sK1hxuwX5Rzs9f/cn/APSaTNB3kuBtHymugKvCq8oJUhkeNMylAvI8KjykjwyvLswlEvI8MjygrwyPAjgNjLmm4G8q1u+047Z+PqdIUPEE91he/pOuzznsfs5UZqgOjhhb8pYj/bxmOons0ej4OrFXCXfBo7Oxd6hqtdihsNeGXgJX9+ZKpBHHXxP+8hsTRCzb2fdxsLXhtq4UF0N9CCPW4+omLPRVJ0dLs/E51F91pZw7ktmXiflMPZ1QqMp5G3bbgO2aVHEZESx3Kzd5tx8Y0Q3R1ODrDcTfduHE981qCG1z/ffOS2NXJszjQkW8RvnViuNO35yZIcZfIaqVCkkbpUpnU90fE1NLc7emsHhnBF+2A27ZNjcbtBKzm+ktObA24zB9osaadPKps1Q2J4gWubf3xjgrdE6k1CDbOWxdbNUd/wAzMfMmDvA5o+adiPAkrdhbx80Dmj5o7JxDhoRWlXNJB4gLQaPmlUPJZ4DssZos0BnjF4DsOWkS8AXjFoCsKzyBaDLSJaMCZaDLSJaRLRFKI5aRZpFmg2aKy1EdmkM8G7wWeJs2USmrwq1Jnq8MjzFSOyUDRSpDJUmatSFWpLUjGWmaaPDo8zEqw6VZakc8tM0FeVtrLmosBwsbcwDcj0iR4QODpzje6omFwmpLpnN4CuUqgg77AX5X08p0zuGvfUoqkctSR95y9XDEPZd6Nbwvp9J2NLKABbeo9NQPWci5pnuyppSRYw2GDDKdMqg8rE9vONSYEMjHVNd2pUc/OEwFQFHa+pYjy0lNHRg9Um3WCDwP1gjKR0mCsMpXcfpxm3RNnseQI+R/vtmLs5bgWHw29d/1m0wtlfloe474MaQSupdcgNiSBfsMqJWCkgbiTbw3S84tqJlOoB36wQS2NJqwUXvfd/WcV7T4vNVVPyLc97a/ICdRVPVt+acBtTEZ67t+2QO5eqPlNNNUzn8mVwr5IZos0r5oxebWefgWc8WeVeki6SFhgWw8kHlPpI4qQsWBczxdJKgqSXSR2TgWs8ReVg8WeFiwLPSRs8r9JF0kLHgHzSJeALyJeFlKAdng2eBapBtUici4wDM8C1SBapAtUkuRtHTCvUgukgXeB6SQ5G60ysrwqvKYaTV5lZ1uBdV4VakoK8KrylIylAvLUh0qTNV4ZXlKRlLTNNKsOlWZSVIdKktSMJaRPGNkqLUAuDYMPkfl5zUw2NBNrG11AFvnrMjEkMhB5X8prbIpB6d9fhGvHS32mMlvZ26Mr00nyti0tYgsQNGufE8Ja2FhVJysPh1t275n4pwhVL3sd/3mxskWJP8AfCKzRo29mEAkcyB4ATUSqpU2/Z175h0msxIPw207xrLiVeC8WHkFA+8QJmi79W3KZyob35Q+fS3EyFIXJHDiY0ZyVsjiauVGcn4FJ/vynmmfjzne+1lYU8I2utWyDnrv/lBnnZaaQ7ZjrrhBy8gakCXkC8uzFQDF42eALRs0VlYljPHDytmizQsMC2Hj55UzR88diwLeeP0kq54s8LFgWuki6SVekjZ4WHrLJeRNSVi8iXiyGoFhqkE1SBZ4NnkuRpGAZngWeDZoNnibNowJs8HnkGaDzSGzVRAgxw0EDJAyLOhoMGhFeVg0mGlWQ4llWhFeUw0mHjszcC6rwyVJnq8KtSUpGcoGgKk2fZSrlV0YHmhsbEHQi/MTm1edB7OPcEcif79YpO6Hpqk0PtM2roDuN7zeoYsILAX3X7Jh7epnpKb24kekrYDFNqrMb6eBMizVq1Z12FxeZ2AGmnf2TZw5114A91zMDY62OZt53d86GkmWzcN/eeEZmMW655Dd2wtNlAzHhbvJN9PnBg8t5+Z4/ORr1RTps5/CrMe5QTGyFzZyPtxtHPVWkDpSF2HJ3sbeAt5mcuXgalYsSzG5Ykk8ydSZAvNFsiJRt2HLxi8BnjZoWGIbNFmgc0WaFhiGzRBoHNFmhYYh80QaAzRZoWGJYzRZoDPGLQsMQ5eRLwJaRLxWNQDGpImpAF5EvFZagGLyBeCLyJeTZSiTZpEtBlpEtFZooky0heMTI3iKSBxAxopJqTBivIXivAVBA0kHgrx7x2KgwaEV5XBkw0aZLiWVeb3szikTPnYLotrm2t7aek5oNJBo7IxPQcbTz08w/Cb3E5yvdavW3MMp7xLXshtIB2oOerU+G/DsljbWEAc8QxNvpFyH+roubKxZCpnO9so7+RnWJXBATlvnAUVXocjX0I1B1BBBBB56TfwGKXICCxOt7nt0/vslIzk1wdNTcE2v2ekxPa3FdHg2uetUK0x43Lfyhpfw56ut8w18OXp6zzz2r24cRVyr/h0iwX9o7i577adneYmwhHYyS8bPAF42aOysA+eLPAZos0LDAP0kbPA5o2aGQ8A+eLPAZos0WQYB88WaAzRs8MgwD542aBzxi0djxD55EvBFoxaKxqIQtIloPNFmispRJloxaDvFeKx4ky0a8heK8LHRK8a8jFFY6GiiigMUUUaIBR40UAJAyQMhHEYBAY4aDvHvHZNBqVTKQQbEbp09PaPTKpY9dSMw7ha47CLTk7wuGrFWBvbt5d/MRCcbR2tOmoVg9iCbjfod28eHlD4Yqmp4ndMnDbYQ08rizai1tCQNLdkJgRdwXO889e4cpdmDjvua+3dpinhnKmzOMic7tvbwFzPPM0vbex3S1mIPVTqrysN58T9Jm3ktmyjSCZo14PNFeFlUEvGvB3ivCwoJmizQd4rxWFBLxXg7xXgOgl4rwd4rwCiZaNmkLxQsKJ5oxaRigFD3jXjRRDHvFeNFAB4o0UAHijRQAeKKKMBRooogFHiigAoooowFFeKKADxXiigIuYfHsi5QATwYjUfeV3rMxuzEnvjxQAFGiigMUUUUQDRRRQAUUUUAFFFFABRRRQAUUUUAFFFFABRRRQAUUUUAFFFFABRRRQA//9k=</a:t>
            </a:r>
            <a:endParaRPr/>
          </a:p>
        </p:txBody>
      </p:sp>
      <p:sp>
        <p:nvSpPr>
          <p:cNvPr id="207" name="Google Shape;207;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http://sbf.marmara.edu.tr/dosya/sbf/ders%20notlar%C4%B1/Epidemiyoloji.pdf</a:t>
            </a:r>
            <a:endParaRPr/>
          </a:p>
          <a:p>
            <a:pPr marL="0" lvl="0" indent="0" algn="l" rtl="0">
              <a:spcBef>
                <a:spcPts val="0"/>
              </a:spcBef>
              <a:spcAft>
                <a:spcPts val="0"/>
              </a:spcAft>
              <a:buNone/>
            </a:pPr>
            <a:r>
              <a:rPr lang="tr-TR"/>
              <a:t>https://www.worldkidneyday.org/facts/topics/hypertension/</a:t>
            </a:r>
            <a:endParaRPr/>
          </a:p>
        </p:txBody>
      </p:sp>
      <p:sp>
        <p:nvSpPr>
          <p:cNvPr id="216" name="Google Shape;21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1200" b="0" i="0" dirty="0">
                <a:solidFill>
                  <a:schemeClr val="dk1"/>
                </a:solidFill>
                <a:latin typeface="Calibri"/>
                <a:ea typeface="Calibri"/>
                <a:cs typeface="Calibri"/>
                <a:sym typeface="Calibri"/>
              </a:rPr>
              <a:t>Erdoğan H. (2015). Alanya’da Batı Nil </a:t>
            </a:r>
            <a:r>
              <a:rPr lang="tr-TR" sz="1200" b="0" i="0" dirty="0" err="1">
                <a:solidFill>
                  <a:schemeClr val="dk1"/>
                </a:solidFill>
                <a:latin typeface="Calibri"/>
                <a:ea typeface="Calibri"/>
                <a:cs typeface="Calibri"/>
                <a:sym typeface="Calibri"/>
              </a:rPr>
              <a:t>Virusu</a:t>
            </a:r>
            <a:r>
              <a:rPr lang="tr-TR" sz="1200" b="0" i="0" dirty="0">
                <a:solidFill>
                  <a:schemeClr val="dk1"/>
                </a:solidFill>
                <a:latin typeface="Calibri"/>
                <a:ea typeface="Calibri"/>
                <a:cs typeface="Calibri"/>
                <a:sym typeface="Calibri"/>
              </a:rPr>
              <a:t> </a:t>
            </a:r>
            <a:r>
              <a:rPr lang="tr-TR" sz="1200" b="0" i="0" dirty="0" err="1">
                <a:solidFill>
                  <a:schemeClr val="dk1"/>
                </a:solidFill>
                <a:latin typeface="Calibri"/>
                <a:ea typeface="Calibri"/>
                <a:cs typeface="Calibri"/>
                <a:sym typeface="Calibri"/>
              </a:rPr>
              <a:t>Ensefaliti</a:t>
            </a:r>
            <a:r>
              <a:rPr lang="tr-TR" sz="1200" b="0" i="0" dirty="0">
                <a:solidFill>
                  <a:schemeClr val="dk1"/>
                </a:solidFill>
                <a:latin typeface="Calibri"/>
                <a:ea typeface="Calibri"/>
                <a:cs typeface="Calibri"/>
                <a:sym typeface="Calibri"/>
              </a:rPr>
              <a:t>: Bir Olgu Sunumu. </a:t>
            </a:r>
            <a:r>
              <a:rPr lang="tr-TR" sz="1200" b="0" i="1" dirty="0" err="1">
                <a:solidFill>
                  <a:schemeClr val="dk1"/>
                </a:solidFill>
                <a:latin typeface="Calibri"/>
                <a:ea typeface="Calibri"/>
                <a:cs typeface="Calibri"/>
                <a:sym typeface="Calibri"/>
              </a:rPr>
              <a:t>Klimik</a:t>
            </a:r>
            <a:r>
              <a:rPr lang="tr-TR" sz="1200" b="0" i="1" dirty="0">
                <a:solidFill>
                  <a:schemeClr val="dk1"/>
                </a:solidFill>
                <a:latin typeface="Calibri"/>
                <a:ea typeface="Calibri"/>
                <a:cs typeface="Calibri"/>
                <a:sym typeface="Calibri"/>
              </a:rPr>
              <a:t> Dergisi</a:t>
            </a:r>
            <a:r>
              <a:rPr lang="tr-TR" sz="1200" b="0" i="0" dirty="0">
                <a:solidFill>
                  <a:schemeClr val="dk1"/>
                </a:solidFill>
                <a:latin typeface="Calibri"/>
                <a:ea typeface="Calibri"/>
                <a:cs typeface="Calibri"/>
                <a:sym typeface="Calibri"/>
              </a:rPr>
              <a:t>, </a:t>
            </a:r>
            <a:r>
              <a:rPr lang="tr-TR" sz="1200" b="0" i="1" dirty="0">
                <a:solidFill>
                  <a:schemeClr val="dk1"/>
                </a:solidFill>
                <a:latin typeface="Calibri"/>
                <a:ea typeface="Calibri"/>
                <a:cs typeface="Calibri"/>
                <a:sym typeface="Calibri"/>
              </a:rPr>
              <a:t>28</a:t>
            </a:r>
            <a:r>
              <a:rPr lang="tr-TR" sz="1200" b="0" i="0" dirty="0">
                <a:solidFill>
                  <a:schemeClr val="dk1"/>
                </a:solidFill>
                <a:latin typeface="Calibri"/>
                <a:ea typeface="Calibri"/>
                <a:cs typeface="Calibri"/>
                <a:sym typeface="Calibri"/>
              </a:rPr>
              <a:t>(2), 87-8.</a:t>
            </a:r>
            <a:endParaRPr/>
          </a:p>
          <a:p>
            <a:pPr marL="0" lvl="0" indent="0" algn="l" rtl="0">
              <a:spcBef>
                <a:spcPts val="0"/>
              </a:spcBef>
              <a:spcAft>
                <a:spcPts val="0"/>
              </a:spcAft>
              <a:buNone/>
            </a:pPr>
            <a:r>
              <a:rPr lang="tr-TR" dirty="0"/>
              <a:t>DOI: 10.5152/</a:t>
            </a:r>
            <a:r>
              <a:rPr lang="tr-TR" dirty="0" err="1"/>
              <a:t>kd</a:t>
            </a:r>
            <a:r>
              <a:rPr lang="tr-TR" dirty="0"/>
              <a:t>.2015.16</a:t>
            </a:r>
            <a:endParaRPr/>
          </a:p>
        </p:txBody>
      </p:sp>
      <p:sp>
        <p:nvSpPr>
          <p:cNvPr id="326" name="Google Shape;326;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tr-TR"/>
              <a:t>https://acikders.ankara.edu.tr/pluginfile.php/149104/mod_resource/content/0/EP%C4%B0DEM%C4%B0YOLOJ%C4%B0DE%20ARA%C5%9ETIRMA%20Y%C3%96NTEMLER%C4%B0.pdf</a:t>
            </a:r>
            <a:endParaRPr/>
          </a:p>
          <a:p>
            <a:pPr marL="0" lvl="0" indent="0" algn="l" rtl="0">
              <a:spcBef>
                <a:spcPts val="0"/>
              </a:spcBef>
              <a:spcAft>
                <a:spcPts val="0"/>
              </a:spcAft>
              <a:buNone/>
            </a:pPr>
            <a:endParaRPr/>
          </a:p>
        </p:txBody>
      </p:sp>
      <p:sp>
        <p:nvSpPr>
          <p:cNvPr id="335" name="Google Shape;335;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https://acikders.ankara.edu.tr/pluginfile.php/149104/mod_resource/content/0/EP%C4%B0DEM%C4%B0YOLOJ%C4%B0DE%20ARA%C5%9ETIRMA%20Y%C3%96NTEMLER%C4%B0.pdf</a:t>
            </a:r>
            <a:endParaRPr/>
          </a:p>
        </p:txBody>
      </p:sp>
      <p:sp>
        <p:nvSpPr>
          <p:cNvPr id="344" name="Google Shape;344;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dirty="0"/>
              <a:t>https://docplayer.biz.tr/11668940-Epidemiyolojik-arastirmalar.html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dirty="0"/>
              <a:t>Prof Dr Belgin Ünal OLGU KONTROL ARAŞTIRMALARI SLAYTI</a:t>
            </a:r>
          </a:p>
          <a:p>
            <a:pPr marL="0" lvl="0" indent="0" algn="l" rtl="0">
              <a:spcBef>
                <a:spcPts val="0"/>
              </a:spcBef>
              <a:spcAft>
                <a:spcPts val="0"/>
              </a:spcAft>
              <a:buNone/>
            </a:pPr>
            <a:endParaRPr/>
          </a:p>
        </p:txBody>
      </p:sp>
      <p:sp>
        <p:nvSpPr>
          <p:cNvPr id="433" name="Google Shape;433;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dirty="0"/>
              <a:t>Prof Dr Belgin Ünal OLGU KONTROL ARAŞTIRMALARI SLAYTI</a:t>
            </a:r>
          </a:p>
          <a:p>
            <a:endParaRPr lang="tr-TR" dirty="0"/>
          </a:p>
        </p:txBody>
      </p:sp>
      <p:sp>
        <p:nvSpPr>
          <p:cNvPr id="4" name="3 Slayt Numarası Yer Tutucusu"/>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29</a:t>
            </a:fld>
            <a:endParaRPr lang="tr-T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dirty="0"/>
              <a:t>Prof Dr Belgin Ünal OLGU KONTROL ARAŞTIRMALARI SLAYTI</a:t>
            </a:r>
          </a:p>
          <a:p>
            <a:endParaRPr lang="tr-TR" dirty="0"/>
          </a:p>
        </p:txBody>
      </p:sp>
      <p:sp>
        <p:nvSpPr>
          <p:cNvPr id="4" name="3 Slayt Numarası Yer Tutucusu"/>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30</a:t>
            </a:fld>
            <a:endParaRPr lang="tr-T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https://s3.amazonaws.com/libapps/accounts/25667/images/epi.png</a:t>
            </a:r>
            <a:endParaRPr/>
          </a:p>
        </p:txBody>
      </p:sp>
      <p:sp>
        <p:nvSpPr>
          <p:cNvPr id="101" name="Google Shape;10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1200" b="0" i="0" dirty="0">
                <a:solidFill>
                  <a:schemeClr val="dk1"/>
                </a:solidFill>
                <a:latin typeface="Calibri"/>
                <a:ea typeface="Calibri"/>
                <a:cs typeface="Calibri"/>
                <a:sym typeface="Calibri"/>
              </a:rPr>
              <a:t>Ural, C., Öncü, F., Belli, H., &amp; Soysal, H. (2013). Adli psikiyatrik süreç içindeki şizofreni hastalarının şiddet davranışı değişkenleri: bir olgu kontrol çalışması. </a:t>
            </a:r>
            <a:r>
              <a:rPr lang="tr-TR" sz="1200" b="0" i="1" dirty="0" err="1">
                <a:solidFill>
                  <a:schemeClr val="dk1"/>
                </a:solidFill>
                <a:latin typeface="Calibri"/>
                <a:ea typeface="Calibri"/>
                <a:cs typeface="Calibri"/>
                <a:sym typeface="Calibri"/>
              </a:rPr>
              <a:t>Turk</a:t>
            </a:r>
            <a:r>
              <a:rPr lang="tr-TR" sz="1200" b="0" i="1" dirty="0">
                <a:solidFill>
                  <a:schemeClr val="dk1"/>
                </a:solidFill>
                <a:latin typeface="Calibri"/>
                <a:ea typeface="Calibri"/>
                <a:cs typeface="Calibri"/>
                <a:sym typeface="Calibri"/>
              </a:rPr>
              <a:t> Psikiyatri </a:t>
            </a:r>
            <a:r>
              <a:rPr lang="tr-TR" sz="1200" b="0" i="1" dirty="0" err="1">
                <a:solidFill>
                  <a:schemeClr val="dk1"/>
                </a:solidFill>
                <a:latin typeface="Calibri"/>
                <a:ea typeface="Calibri"/>
                <a:cs typeface="Calibri"/>
                <a:sym typeface="Calibri"/>
              </a:rPr>
              <a:t>Derg</a:t>
            </a:r>
            <a:r>
              <a:rPr lang="tr-TR" sz="1200" b="0" i="0" dirty="0">
                <a:solidFill>
                  <a:schemeClr val="dk1"/>
                </a:solidFill>
                <a:latin typeface="Calibri"/>
                <a:ea typeface="Calibri"/>
                <a:cs typeface="Calibri"/>
                <a:sym typeface="Calibri"/>
              </a:rPr>
              <a:t>, </a:t>
            </a:r>
            <a:r>
              <a:rPr lang="tr-TR" sz="1200" b="0" i="1" dirty="0">
                <a:solidFill>
                  <a:schemeClr val="dk1"/>
                </a:solidFill>
                <a:latin typeface="Calibri"/>
                <a:ea typeface="Calibri"/>
                <a:cs typeface="Calibri"/>
                <a:sym typeface="Calibri"/>
              </a:rPr>
              <a:t>24</a:t>
            </a:r>
            <a:r>
              <a:rPr lang="tr-TR" sz="1200" b="0" i="0" dirty="0">
                <a:solidFill>
                  <a:schemeClr val="dk1"/>
                </a:solidFill>
                <a:latin typeface="Calibri"/>
                <a:ea typeface="Calibri"/>
                <a:cs typeface="Calibri"/>
                <a:sym typeface="Calibri"/>
              </a:rPr>
              <a:t>, 17-24.</a:t>
            </a:r>
            <a:endParaRPr/>
          </a:p>
        </p:txBody>
      </p:sp>
      <p:sp>
        <p:nvSpPr>
          <p:cNvPr id="461" name="Google Shape;461;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32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1200"/>
              <a:t>Az görülen hastalıklarda risk etmenlerinin saptanmasında, etkenle sonuç arasında uzun zaman geçmesi gereken uygun</a:t>
            </a:r>
            <a:endParaRPr/>
          </a:p>
        </p:txBody>
      </p:sp>
      <p:sp>
        <p:nvSpPr>
          <p:cNvPr id="468" name="Google Shape;468;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1200" b="0" i="0" dirty="0" err="1">
                <a:solidFill>
                  <a:schemeClr val="dk1"/>
                </a:solidFill>
                <a:latin typeface="Calibri"/>
                <a:ea typeface="Calibri"/>
                <a:cs typeface="Calibri"/>
                <a:sym typeface="Calibri"/>
              </a:rPr>
              <a:t>Altuner</a:t>
            </a:r>
            <a:r>
              <a:rPr lang="tr-TR" sz="1200" b="0" i="0" dirty="0">
                <a:solidFill>
                  <a:schemeClr val="dk1"/>
                </a:solidFill>
                <a:latin typeface="Calibri"/>
                <a:ea typeface="Calibri"/>
                <a:cs typeface="Calibri"/>
                <a:sym typeface="Calibri"/>
              </a:rPr>
              <a:t>, D., Engin, N., </a:t>
            </a:r>
            <a:r>
              <a:rPr lang="tr-TR" sz="1200" b="0" i="0" dirty="0" err="1">
                <a:solidFill>
                  <a:schemeClr val="dk1"/>
                </a:solidFill>
                <a:latin typeface="Calibri"/>
                <a:ea typeface="Calibri"/>
                <a:cs typeface="Calibri"/>
                <a:sym typeface="Calibri"/>
              </a:rPr>
              <a:t>Gürer</a:t>
            </a:r>
            <a:r>
              <a:rPr lang="tr-TR" sz="1200" b="0" i="0" dirty="0">
                <a:solidFill>
                  <a:schemeClr val="dk1"/>
                </a:solidFill>
                <a:latin typeface="Calibri"/>
                <a:ea typeface="Calibri"/>
                <a:cs typeface="Calibri"/>
                <a:sym typeface="Calibri"/>
              </a:rPr>
              <a:t>, C., </a:t>
            </a:r>
            <a:r>
              <a:rPr lang="tr-TR" sz="1200" b="0" i="0" dirty="0" err="1">
                <a:solidFill>
                  <a:schemeClr val="dk1"/>
                </a:solidFill>
                <a:latin typeface="Calibri"/>
                <a:ea typeface="Calibri"/>
                <a:cs typeface="Calibri"/>
                <a:sym typeface="Calibri"/>
              </a:rPr>
              <a:t>Akyay</a:t>
            </a:r>
            <a:r>
              <a:rPr lang="tr-TR" sz="1200" b="0" i="0" dirty="0">
                <a:solidFill>
                  <a:schemeClr val="dk1"/>
                </a:solidFill>
                <a:latin typeface="Calibri"/>
                <a:ea typeface="Calibri"/>
                <a:cs typeface="Calibri"/>
                <a:sym typeface="Calibri"/>
              </a:rPr>
              <a:t>, İ., &amp; </a:t>
            </a:r>
            <a:r>
              <a:rPr lang="tr-TR" sz="1200" b="0" i="0" dirty="0" err="1">
                <a:solidFill>
                  <a:schemeClr val="dk1"/>
                </a:solidFill>
                <a:latin typeface="Calibri"/>
                <a:ea typeface="Calibri"/>
                <a:cs typeface="Calibri"/>
                <a:sym typeface="Calibri"/>
              </a:rPr>
              <a:t>Akgül</a:t>
            </a:r>
            <a:r>
              <a:rPr lang="tr-TR" sz="1200" b="0" i="0" dirty="0">
                <a:solidFill>
                  <a:schemeClr val="dk1"/>
                </a:solidFill>
                <a:latin typeface="Calibri"/>
                <a:ea typeface="Calibri"/>
                <a:cs typeface="Calibri"/>
                <a:sym typeface="Calibri"/>
              </a:rPr>
              <a:t>, A. (2009). Madde kullanımı ve suç ilişkisi: kesitsel bir araştırma. </a:t>
            </a:r>
            <a:r>
              <a:rPr lang="tr-TR" sz="1200" b="0" i="1" dirty="0">
                <a:solidFill>
                  <a:schemeClr val="dk1"/>
                </a:solidFill>
                <a:latin typeface="Calibri"/>
                <a:ea typeface="Calibri"/>
                <a:cs typeface="Calibri"/>
                <a:sym typeface="Calibri"/>
              </a:rPr>
              <a:t>Tıp Araştırmaları Dergisi</a:t>
            </a:r>
            <a:r>
              <a:rPr lang="tr-TR" sz="1200" b="0" i="0" dirty="0">
                <a:solidFill>
                  <a:schemeClr val="dk1"/>
                </a:solidFill>
                <a:latin typeface="Calibri"/>
                <a:ea typeface="Calibri"/>
                <a:cs typeface="Calibri"/>
                <a:sym typeface="Calibri"/>
              </a:rPr>
              <a:t>, </a:t>
            </a:r>
            <a:r>
              <a:rPr lang="tr-TR" sz="1200" b="0" i="1" dirty="0">
                <a:solidFill>
                  <a:schemeClr val="dk1"/>
                </a:solidFill>
                <a:latin typeface="Calibri"/>
                <a:ea typeface="Calibri"/>
                <a:cs typeface="Calibri"/>
                <a:sym typeface="Calibri"/>
              </a:rPr>
              <a:t>7</a:t>
            </a:r>
            <a:r>
              <a:rPr lang="tr-TR" sz="1200" b="0" i="0" dirty="0">
                <a:solidFill>
                  <a:schemeClr val="dk1"/>
                </a:solidFill>
                <a:latin typeface="Calibri"/>
                <a:ea typeface="Calibri"/>
                <a:cs typeface="Calibri"/>
                <a:sym typeface="Calibri"/>
              </a:rPr>
              <a:t>(2), 87-94.</a:t>
            </a:r>
            <a:endParaRPr/>
          </a:p>
        </p:txBody>
      </p:sp>
      <p:sp>
        <p:nvSpPr>
          <p:cNvPr id="412" name="Google Shape;412;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37</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Hasat 2021</a:t>
            </a:r>
            <a:endParaRPr/>
          </a:p>
        </p:txBody>
      </p:sp>
      <p:sp>
        <p:nvSpPr>
          <p:cNvPr id="487" name="Google Shape;487;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41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http://www.halksagligi.hacettepe.edu.tr/sunumlar_ve_seminerler/kohort_arastirmalari_22.01.2015.pdf</a:t>
            </a:r>
            <a:endParaRPr/>
          </a:p>
        </p:txBody>
      </p:sp>
      <p:sp>
        <p:nvSpPr>
          <p:cNvPr id="512" name="Google Shape;512;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44</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Hasat 2021</a:t>
            </a:r>
            <a:endParaRPr/>
          </a:p>
        </p:txBody>
      </p:sp>
      <p:sp>
        <p:nvSpPr>
          <p:cNvPr id="520" name="Google Shape;520;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45</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Hasat 2021</a:t>
            </a:r>
            <a:endParaRPr/>
          </a:p>
        </p:txBody>
      </p:sp>
      <p:sp>
        <p:nvSpPr>
          <p:cNvPr id="529" name="Google Shape;529;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46</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https://acikders.ankara.edu.tr/pluginfile.php/149104/mod_resource/content/0/EP%C4%B0DEM%C4%B0YOLOJ%C4%B0DE%20ARA%C5%9ETIRMA%20Y%C3%96NTEMLER%C4%B0.pdf</a:t>
            </a:r>
            <a:endParaRPr/>
          </a:p>
        </p:txBody>
      </p:sp>
      <p:sp>
        <p:nvSpPr>
          <p:cNvPr id="574" name="Google Shape;574;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50</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https://acikders.ankara.edu.tr/pluginfile.php/112512/mod_resource/content/0/6.hafta.%20METODOLOJ%C4%B0K%20ARA%C5%9ETIRMALAR.pdf</a:t>
            </a:r>
            <a:endParaRPr/>
          </a:p>
        </p:txBody>
      </p:sp>
      <p:sp>
        <p:nvSpPr>
          <p:cNvPr id="609" name="Google Shape;609;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54</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https://acikders.ankara.edu.tr/pluginfile.php/112512/mod_resource/content/0/6.hafta.%20METODOLOJ%C4%B0K%20ARA%C5%9ETIRMALAR.pdf</a:t>
            </a:r>
            <a:endParaRPr/>
          </a:p>
        </p:txBody>
      </p:sp>
      <p:sp>
        <p:nvSpPr>
          <p:cNvPr id="628" name="Google Shape;628;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56</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dirty="0"/>
              <a:t>https://www.chemicalsafetyfacts.org/are-epidemiology-studies-good-tools-for-evaluating-chemical-safety/</a:t>
            </a:r>
            <a:endParaRPr/>
          </a:p>
        </p:txBody>
      </p:sp>
      <p:sp>
        <p:nvSpPr>
          <p:cNvPr id="667" name="Google Shape;667;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57</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Yaşa özel ölüm hızında paydada aynı</a:t>
            </a:r>
            <a:r>
              <a:rPr lang="tr-TR" baseline="0" dirty="0"/>
              <a:t> yaş grubu yıl ortası nüfusu</a:t>
            </a:r>
          </a:p>
          <a:p>
            <a:r>
              <a:rPr lang="tr-TR" baseline="0" dirty="0"/>
              <a:t>Yaşa özel orantılı da aynı yıl içindeki toplam ölüm sayısı var.</a:t>
            </a:r>
          </a:p>
          <a:p>
            <a:r>
              <a:rPr lang="tr-TR" baseline="0" dirty="0"/>
              <a:t>KAT SAYI 100</a:t>
            </a:r>
            <a:endParaRPr lang="tr-TR" dirty="0"/>
          </a:p>
        </p:txBody>
      </p:sp>
      <p:sp>
        <p:nvSpPr>
          <p:cNvPr id="4" name="3 Slayt Numarası Yer Tutucusu"/>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66</a:t>
            </a:fld>
            <a:endParaRPr lang="tr-T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KATSAYI 100</a:t>
            </a:r>
          </a:p>
        </p:txBody>
      </p:sp>
      <p:sp>
        <p:nvSpPr>
          <p:cNvPr id="4" name="3 Slayt Numarası Yer Tutucusu"/>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67</a:t>
            </a:fld>
            <a:endParaRPr lang="tr-T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68</a:t>
            </a:fld>
            <a:endParaRPr lang="tr-T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https://media.cheggcdn.com/media/979/979e72b8-db5d-4df9-9863-a2380952b01b/screen_shot_2014-03-04_at_41122_pm-1448EF003CF3B872076.png</a:t>
            </a:r>
            <a:endParaRPr/>
          </a:p>
        </p:txBody>
      </p:sp>
      <p:sp>
        <p:nvSpPr>
          <p:cNvPr id="257" name="Google Shape;25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80</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https://cdn.the-scientist.com/assets/articleNo/66871/aImg/35083/piechart-s.png</a:t>
            </a:r>
            <a:endParaRPr/>
          </a:p>
        </p:txBody>
      </p:sp>
      <p:sp>
        <p:nvSpPr>
          <p:cNvPr id="124" name="Google Shape;12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https://www.alacrita.com/hs-fs/hubfs/valuation-incidence-prevalence.jpg?width=461&amp;name=valuation-incidence-prevalence.jpg</a:t>
            </a:r>
            <a:endParaRPr/>
          </a:p>
        </p:txBody>
      </p:sp>
      <p:sp>
        <p:nvSpPr>
          <p:cNvPr id="272" name="Google Shape;272;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83</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https://acikders.ankara.edu.tr/pluginfile.php/112522/mod_resource/content/0/12.hafta.%20KRON%C4%B0K%20HASTALIKLAR%20EP%C4%B0DEM%C4%B0YOLOJ%C4%B0S%C4%B0.pdf</a:t>
            </a:r>
          </a:p>
        </p:txBody>
      </p:sp>
      <p:sp>
        <p:nvSpPr>
          <p:cNvPr id="4" name="3 Slayt Numarası Yer Tutucusu"/>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96</a:t>
            </a:fld>
            <a:endParaRPr lang="tr-T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675" name="Google Shape;675;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98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0" name="Google Shape;14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https://www.researchgate.net/profile/Gregory-Tsoucalas/publication/310659733/figure/fig1/AS:562863443898368@1511208510721/Portrait-of-Greek-physician-Hippocrates-from-an-18th-century-edition-of-Hippocratic.png</a:t>
            </a:r>
            <a:endParaRPr/>
          </a:p>
        </p:txBody>
      </p:sp>
      <p:sp>
        <p:nvSpPr>
          <p:cNvPr id="148" name="Google Shape;14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https://www.wikidata.org/wiki/Q454938</a:t>
            </a:r>
            <a:endParaRPr/>
          </a:p>
          <a:p>
            <a:pPr marL="0" lvl="0" indent="0" algn="l" rtl="0">
              <a:spcBef>
                <a:spcPts val="0"/>
              </a:spcBef>
              <a:spcAft>
                <a:spcPts val="0"/>
              </a:spcAft>
              <a:buNone/>
            </a:pPr>
            <a:r>
              <a:rPr lang="tr-TR"/>
              <a:t>https://www.milestone-books.de/pictures/003088_01.jpg?v=1557153490</a:t>
            </a:r>
            <a:endParaRPr/>
          </a:p>
        </p:txBody>
      </p:sp>
      <p:sp>
        <p:nvSpPr>
          <p:cNvPr id="157" name="Google Shape;15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5"/>
        <p:cNvGrpSpPr/>
        <p:nvPr/>
      </p:nvGrpSpPr>
      <p:grpSpPr>
        <a:xfrm>
          <a:off x="0" y="0"/>
          <a:ext cx="0" cy="0"/>
          <a:chOff x="0" y="0"/>
          <a:chExt cx="0" cy="0"/>
        </a:xfrm>
      </p:grpSpPr>
      <p:sp>
        <p:nvSpPr>
          <p:cNvPr id="16" name="Google Shape;16;p7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72"/>
        <p:cNvGrpSpPr/>
        <p:nvPr/>
      </p:nvGrpSpPr>
      <p:grpSpPr>
        <a:xfrm>
          <a:off x="0" y="0"/>
          <a:ext cx="0" cy="0"/>
          <a:chOff x="0" y="0"/>
          <a:chExt cx="0" cy="0"/>
        </a:xfrm>
      </p:grpSpPr>
      <p:sp>
        <p:nvSpPr>
          <p:cNvPr id="73" name="Google Shape;73;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8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8"/>
        <p:cNvGrpSpPr/>
        <p:nvPr/>
      </p:nvGrpSpPr>
      <p:grpSpPr>
        <a:xfrm>
          <a:off x="0" y="0"/>
          <a:ext cx="0" cy="0"/>
          <a:chOff x="0" y="0"/>
          <a:chExt cx="0" cy="0"/>
        </a:xfrm>
      </p:grpSpPr>
      <p:sp>
        <p:nvSpPr>
          <p:cNvPr id="79" name="Google Shape;79;p8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8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8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Google Shape;22;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27"/>
        <p:cNvGrpSpPr/>
        <p:nvPr/>
      </p:nvGrpSpPr>
      <p:grpSpPr>
        <a:xfrm>
          <a:off x="0" y="0"/>
          <a:ext cx="0" cy="0"/>
          <a:chOff x="0" y="0"/>
          <a:chExt cx="0" cy="0"/>
        </a:xfrm>
      </p:grpSpPr>
      <p:sp>
        <p:nvSpPr>
          <p:cNvPr id="28" name="Google Shape;28;p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1"/>
        <p:cNvGrpSpPr/>
        <p:nvPr/>
      </p:nvGrpSpPr>
      <p:grpSpPr>
        <a:xfrm>
          <a:off x="0" y="0"/>
          <a:ext cx="0" cy="0"/>
          <a:chOff x="0" y="0"/>
          <a:chExt cx="0" cy="0"/>
        </a:xfrm>
      </p:grpSpPr>
      <p:sp>
        <p:nvSpPr>
          <p:cNvPr id="32" name="Google Shape;32;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8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5" name="Google Shape;35;p8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38"/>
        <p:cNvGrpSpPr/>
        <p:nvPr/>
      </p:nvGrpSpPr>
      <p:grpSpPr>
        <a:xfrm>
          <a:off x="0" y="0"/>
          <a:ext cx="0" cy="0"/>
          <a:chOff x="0" y="0"/>
          <a:chExt cx="0" cy="0"/>
        </a:xfrm>
      </p:grpSpPr>
      <p:sp>
        <p:nvSpPr>
          <p:cNvPr id="39" name="Google Shape;39;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8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8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8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8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47"/>
        <p:cNvGrpSpPr/>
        <p:nvPr/>
      </p:nvGrpSpPr>
      <p:grpSpPr>
        <a:xfrm>
          <a:off x="0" y="0"/>
          <a:ext cx="0" cy="0"/>
          <a:chOff x="0" y="0"/>
          <a:chExt cx="0" cy="0"/>
        </a:xfrm>
      </p:grpSpPr>
      <p:sp>
        <p:nvSpPr>
          <p:cNvPr id="48" name="Google Shape;48;p8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0" name="Google Shape;50;p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53"/>
        <p:cNvGrpSpPr/>
        <p:nvPr/>
      </p:nvGrpSpPr>
      <p:grpSpPr>
        <a:xfrm>
          <a:off x="0" y="0"/>
          <a:ext cx="0" cy="0"/>
          <a:chOff x="0" y="0"/>
          <a:chExt cx="0" cy="0"/>
        </a:xfrm>
      </p:grpSpPr>
      <p:sp>
        <p:nvSpPr>
          <p:cNvPr id="54" name="Google Shape;54;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8"/>
        <p:cNvGrpSpPr/>
        <p:nvPr/>
      </p:nvGrpSpPr>
      <p:grpSpPr>
        <a:xfrm>
          <a:off x="0" y="0"/>
          <a:ext cx="0" cy="0"/>
          <a:chOff x="0" y="0"/>
          <a:chExt cx="0" cy="0"/>
        </a:xfrm>
      </p:grpSpPr>
      <p:sp>
        <p:nvSpPr>
          <p:cNvPr id="59" name="Google Shape;59;p8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8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5"/>
        <p:cNvGrpSpPr/>
        <p:nvPr/>
      </p:nvGrpSpPr>
      <p:grpSpPr>
        <a:xfrm>
          <a:off x="0" y="0"/>
          <a:ext cx="0" cy="0"/>
          <a:chOff x="0" y="0"/>
          <a:chExt cx="0" cy="0"/>
        </a:xfrm>
      </p:grpSpPr>
      <p:sp>
        <p:nvSpPr>
          <p:cNvPr id="66" name="Google Shape;66;p8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5"/>
          <p:cNvSpPr>
            <a:spLocks noGrp="1"/>
          </p:cNvSpPr>
          <p:nvPr>
            <p:ph type="pic" idx="2"/>
          </p:nvPr>
        </p:nvSpPr>
        <p:spPr>
          <a:xfrm>
            <a:off x="1792288" y="612775"/>
            <a:ext cx="5486400" cy="4114800"/>
          </a:xfrm>
          <a:prstGeom prst="rect">
            <a:avLst/>
          </a:prstGeom>
          <a:noFill/>
          <a:ln>
            <a:noFill/>
          </a:ln>
        </p:spPr>
      </p:sp>
      <p:sp>
        <p:nvSpPr>
          <p:cNvPr id="68" name="Google Shape;68;p8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8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hyperlink" Target="https://sbu.saglik.gov.tr/Ekutuphane/kitaplar/epidemiyoloji.pdf" TargetMode="External" /><Relationship Id="rId2" Type="http://schemas.openxmlformats.org/officeDocument/2006/relationships/notesSlide" Target="../notesSlides/notesSlide11.xml" /><Relationship Id="rId1" Type="http://schemas.openxmlformats.org/officeDocument/2006/relationships/slideLayout" Target="../slideLayouts/slideLayout2.xml" /><Relationship Id="rId5" Type="http://schemas.openxmlformats.org/officeDocument/2006/relationships/image" Target="../media/image8.jpeg" /><Relationship Id="rId4" Type="http://schemas.openxmlformats.org/officeDocument/2006/relationships/image" Target="../media/image7.png" /></Relationships>
</file>

<file path=ppt/slides/_rels/slide12.xml.rels><?xml version="1.0" encoding="UTF-8" standalone="yes"?>
<Relationships xmlns="http://schemas.openxmlformats.org/package/2006/relationships"><Relationship Id="rId3" Type="http://schemas.openxmlformats.org/officeDocument/2006/relationships/hyperlink" Target="http://apps.who.int/iris/bitstream/handle/10665/36838/9241544465_tur.pdf;jsessionid=B6E91890500E5FA35C6035EFB3DB7EB0?sequence=7" TargetMode="External"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hyperlink" Target="http://www.halksagligi.hacettepe.edu.tr/sunumlar_ve_seminerler/epidemiyoloji/EpiKonferans_16.pdf" TargetMode="External" /><Relationship Id="rId2" Type="http://schemas.openxmlformats.org/officeDocument/2006/relationships/notesSlide" Target="../notesSlides/notesSlide13.xml" /><Relationship Id="rId1" Type="http://schemas.openxmlformats.org/officeDocument/2006/relationships/slideLayout" Target="../slideLayouts/slideLayout2.xml" /><Relationship Id="rId4" Type="http://schemas.openxmlformats.org/officeDocument/2006/relationships/image" Target="../media/image9.png" /></Relationships>
</file>

<file path=ppt/slides/_rels/slide14.xml.rels><?xml version="1.0" encoding="UTF-8" standalone="yes"?>
<Relationships xmlns="http://schemas.openxmlformats.org/package/2006/relationships"><Relationship Id="rId3" Type="http://schemas.openxmlformats.org/officeDocument/2006/relationships/hyperlink" Target="http://www.halksagligi.hacettepe.edu.tr/sunumlar_ve_seminerler/epidemiyoloji/EpiKonferans_16.pdf" TargetMode="External" /><Relationship Id="rId2" Type="http://schemas.openxmlformats.org/officeDocument/2006/relationships/notesSlide" Target="../notesSlides/notesSlide14.xml" /><Relationship Id="rId1" Type="http://schemas.openxmlformats.org/officeDocument/2006/relationships/slideLayout" Target="../slideLayouts/slideLayout2.xml" /><Relationship Id="rId4" Type="http://schemas.openxmlformats.org/officeDocument/2006/relationships/image" Target="../media/image10.png" /></Relationships>
</file>

<file path=ppt/slides/_rels/slide15.xml.rels><?xml version="1.0" encoding="UTF-8" standalone="yes"?>
<Relationships xmlns="http://schemas.openxmlformats.org/package/2006/relationships"><Relationship Id="rId3" Type="http://schemas.openxmlformats.org/officeDocument/2006/relationships/hyperlink" Target="https://sbu.saglik.gov.tr/Ekutuphane/kitaplar/epidemiyoloji.pdf" TargetMode="External"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20.xml" /><Relationship Id="rId1" Type="http://schemas.openxmlformats.org/officeDocument/2006/relationships/slideLayout" Target="../slideLayouts/slideLayout2.xml" /><Relationship Id="rId4" Type="http://schemas.openxmlformats.org/officeDocument/2006/relationships/image" Target="../media/image11.png" /></Relationships>
</file>

<file path=ppt/slides/_rels/slide23.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21.xml" /><Relationship Id="rId1" Type="http://schemas.openxmlformats.org/officeDocument/2006/relationships/slideLayout" Target="../slideLayouts/slideLayout2.xml" /><Relationship Id="rId4" Type="http://schemas.openxmlformats.org/officeDocument/2006/relationships/hyperlink" Target="https://acikders.ankara.edu.tr/pluginfile.php/149104/mod_resource/content/0/EP%C4%B0DEM%C4%B0YOLOJ%C4%B0DE%20ARA%C5%9ETIRMA%20Y%C3%96NTEMLER%C4%B0.pdf" TargetMode="External" /></Relationships>
</file>

<file path=ppt/slides/_rels/slide24.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22.xml" /><Relationship Id="rId1" Type="http://schemas.openxmlformats.org/officeDocument/2006/relationships/slideLayout" Target="../slideLayouts/slideLayout2.xml" /><Relationship Id="rId4" Type="http://schemas.openxmlformats.org/officeDocument/2006/relationships/hyperlink" Target="https://acikders.ankara.edu.tr/pluginfile.php/149104/mod_resource/content/0/EP%C4%B0DEM%C4%B0YOLOJ%C4%B0DE%20ARA%C5%9ETIRMA%20Y%C3%96NTEMLER%C4%B0.pdf" TargetMode="External" /></Relationships>
</file>

<file path=ppt/slides/_rels/slide25.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23.xml" /><Relationship Id="rId1" Type="http://schemas.openxmlformats.org/officeDocument/2006/relationships/slideLayout" Target="../slideLayouts/slideLayout2.xml" /><Relationship Id="rId5" Type="http://schemas.openxmlformats.org/officeDocument/2006/relationships/hyperlink" Target="https://acikders.ankara.edu.tr/pluginfile.php/149104/mod_resource/content/0/EP%C4%B0DEM%C4%B0YOLOJ%C4%B0DE%20ARA%C5%9ETIRMA%20Y%C3%96NTEMLER%C4%B0.pdf" TargetMode="External" /><Relationship Id="rId4" Type="http://schemas.openxmlformats.org/officeDocument/2006/relationships/image" Target="../media/image14.png" /></Relationships>
</file>

<file path=ppt/slides/_rels/slide26.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24.xml" /><Relationship Id="rId1" Type="http://schemas.openxmlformats.org/officeDocument/2006/relationships/slideLayout" Target="../slideLayouts/slideLayout2.xml" /><Relationship Id="rId4" Type="http://schemas.openxmlformats.org/officeDocument/2006/relationships/image" Target="../media/image14.png"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26.xml" /><Relationship Id="rId1" Type="http://schemas.openxmlformats.org/officeDocument/2006/relationships/slideLayout" Target="../slideLayouts/slideLayout4.xml" /><Relationship Id="rId5" Type="http://schemas.openxmlformats.org/officeDocument/2006/relationships/image" Target="../media/image15.jpeg" /><Relationship Id="rId4" Type="http://schemas.openxmlformats.org/officeDocument/2006/relationships/image" Target="../media/image14.png" /></Relationships>
</file>

<file path=ppt/slides/_rels/slide29.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notesSlide" Target="../notesSlides/notesSlide27.xml"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3" Type="http://schemas.openxmlformats.org/officeDocument/2006/relationships/hyperlink" Target="http://www.halksagligi.hacettepe.edu.tr/sunumlar_ve_seminerler/epidemiyoloji/EpiKonferans_16.pdf" TargetMode="External"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2.png" /></Relationships>
</file>

<file path=ppt/slides/_rels/slide30.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5.xml" /></Relationships>
</file>

<file path=ppt/slides/_rels/slide34.xml.rels><?xml version="1.0" encoding="UTF-8" standalone="yes"?>
<Relationships xmlns="http://schemas.openxmlformats.org/package/2006/relationships"><Relationship Id="rId3" Type="http://schemas.openxmlformats.org/officeDocument/2006/relationships/hyperlink" Target="https://acikders.ankara.edu.tr/pluginfile.php/149104/mod_resource/content/0/EP%C4%B0DEM%C4%B0YOLOJ%C4%B0DE%20ARA%C5%9ETIRMA%20Y%C3%96NTEMLER%C4%B0.pdf" TargetMode="External" /><Relationship Id="rId2" Type="http://schemas.openxmlformats.org/officeDocument/2006/relationships/notesSlide" Target="../notesSlides/notesSlide32.xml" /><Relationship Id="rId1" Type="http://schemas.openxmlformats.org/officeDocument/2006/relationships/slideLayout" Target="../slideLayouts/slideLayout2.xml" /><Relationship Id="rId6" Type="http://schemas.openxmlformats.org/officeDocument/2006/relationships/image" Target="../media/image19.jpeg" /><Relationship Id="rId5" Type="http://schemas.openxmlformats.org/officeDocument/2006/relationships/image" Target="../media/image14.png" /><Relationship Id="rId4" Type="http://schemas.openxmlformats.org/officeDocument/2006/relationships/image" Target="../media/image13.png"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34.xml" /><Relationship Id="rId1" Type="http://schemas.openxmlformats.org/officeDocument/2006/relationships/slideLayout" Target="../slideLayouts/slideLayout2.xml" /><Relationship Id="rId4" Type="http://schemas.openxmlformats.org/officeDocument/2006/relationships/image" Target="../media/image21.png" /></Relationships>
</file>

<file path=ppt/slides/_rels/slide37.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hyperlink" Target="https://sbu.saglik.gov.tr/Ekutuphane/kitaplar/epidemiyoloji.pdf" TargetMode="External" /><Relationship Id="rId2" Type="http://schemas.openxmlformats.org/officeDocument/2006/relationships/notesSlide" Target="../notesSlides/notesSlide37.xml" /><Relationship Id="rId1" Type="http://schemas.openxmlformats.org/officeDocument/2006/relationships/slideLayout" Target="../slideLayouts/slideLayout2.xml" /><Relationship Id="rId4" Type="http://schemas.openxmlformats.org/officeDocument/2006/relationships/image" Target="../media/image23.jpeg"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39.xml" /><Relationship Id="rId1" Type="http://schemas.openxmlformats.org/officeDocument/2006/relationships/slideLayout" Target="../slideLayouts/slideLayout2.xml" /><Relationship Id="rId4" Type="http://schemas.openxmlformats.org/officeDocument/2006/relationships/image" Target="../media/image14.png" /></Relationships>
</file>

<file path=ppt/slides/_rels/slide42.xml.rels><?xml version="1.0" encoding="UTF-8" standalone="yes"?>
<Relationships xmlns="http://schemas.openxmlformats.org/package/2006/relationships"><Relationship Id="rId3" Type="http://schemas.openxmlformats.org/officeDocument/2006/relationships/hyperlink" Target="https://sbu.saglik.gov.tr/Ekutuphane/kitaplar/epidemiyoloji.pdf" TargetMode="External" /><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3" Type="http://schemas.openxmlformats.org/officeDocument/2006/relationships/hyperlink" Target="https://sbu.saglik.gov.tr/Ekutuphane/kitaplar/epidemiyoloji.pdf" TargetMode="External" /><Relationship Id="rId2" Type="http://schemas.openxmlformats.org/officeDocument/2006/relationships/notesSlide" Target="../notesSlides/notesSlide41.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3" Type="http://schemas.openxmlformats.org/officeDocument/2006/relationships/hyperlink" Target="http://www.halksagligi.hacettepe.edu.tr/sunumlar_ve_seminerler/kohort_arastirmalari_22.01.2015.pdf" TargetMode="External" /><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4.xml" /></Relationships>
</file>

<file path=ppt/slides/_rels/slide46.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44.xml" /><Relationship Id="rId1" Type="http://schemas.openxmlformats.org/officeDocument/2006/relationships/slideLayout" Target="../slideLayouts/slideLayout3.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5.xml" /></Relationships>
</file>

<file path=ppt/slides/_rels/slide49.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47.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4.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5.xml" /></Relationships>
</file>

<file path=ppt/slides/_rels/slide56.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notesSlide" Target="../notesSlides/notesSlide53.xml" /><Relationship Id="rId1" Type="http://schemas.openxmlformats.org/officeDocument/2006/relationships/slideLayout" Target="../slideLayouts/slideLayout3.xml" /></Relationships>
</file>

<file path=ppt/slides/_rels/slide57.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notesSlide" Target="../notesSlides/notesSlide54.xml"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hyperlink" Target="https://sbu.saglik.gov.tr/Ekutuphane/kitaplar/epidemiyoloji.pdf" TargetMode="External" /><Relationship Id="rId2" Type="http://schemas.openxmlformats.org/officeDocument/2006/relationships/notesSlide" Target="../notesSlides/notesSlide6.xml" /><Relationship Id="rId1" Type="http://schemas.openxmlformats.org/officeDocument/2006/relationships/slideLayout" Target="../slideLayouts/slideLayout2.xml" /><Relationship Id="rId4" Type="http://schemas.openxmlformats.org/officeDocument/2006/relationships/image" Target="../media/image3.png" /></Relationships>
</file>

<file path=ppt/slides/_rels/slide60.xml.rels><?xml version="1.0" encoding="UTF-8" standalone="yes"?>
<Relationships xmlns="http://schemas.openxmlformats.org/package/2006/relationships"><Relationship Id="rId3" Type="http://schemas.openxmlformats.org/officeDocument/2006/relationships/hyperlink" Target="https://data.tuik.gov.tr/Bulten/Index?p=Olum-ve-Olum-Nedeni-Istatistikleri-2022-" TargetMode="External" /><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hyperlink" Target="https://data.unicef.org/topic/child-survival/under-five-mortality/" TargetMode="External"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3" Type="http://schemas.openxmlformats.org/officeDocument/2006/relationships/image" Target="../media/image29.jpeg" /><Relationship Id="rId2" Type="http://schemas.openxmlformats.org/officeDocument/2006/relationships/hyperlink" Target="https://data.tuik.gov.tr/Bulten/Index?p=Olum-ve-Olum-Nedeni-Istatistikleri-2022-" TargetMode="External"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notesSlide" Target="../notesSlides/notesSlide56.xml"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3" Type="http://schemas.openxmlformats.org/officeDocument/2006/relationships/image" Target="../media/image35.png" /><Relationship Id="rId2" Type="http://schemas.openxmlformats.org/officeDocument/2006/relationships/notesSlide" Target="../notesSlides/notesSlide57.xml"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hyperlink" Target="http://www.halksagligi.hacettepe.edu.tr/sunumlar_ve_seminerler/epidemiyoloji/EpiKonferans_16.pdf" TargetMode="External"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3" Type="http://schemas.openxmlformats.org/officeDocument/2006/relationships/hyperlink" Target="https://data.tuik.gov.tr/Bulten/Index?p=Olum-ve-Olum-Nedeni-Istatistikleri-2022-" TargetMode="External" /><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hyperlink" Target="http://www.halksagligi.hacettepe.edu.tr/sunumlar_ve_seminerler/epidemiyoloji/EpiKonferans_16.pdf" TargetMode="External" /><Relationship Id="rId2" Type="http://schemas.openxmlformats.org/officeDocument/2006/relationships/notesSlide" Target="../notesSlides/notesSlide8.xml"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80.xml.rels><?xml version="1.0" encoding="UTF-8" standalone="yes"?>
<Relationships xmlns="http://schemas.openxmlformats.org/package/2006/relationships"><Relationship Id="rId3" Type="http://schemas.openxmlformats.org/officeDocument/2006/relationships/hyperlink" Target="https://sbu.saglik.gov.tr/Ekutuphane/kitaplar/epidemiyoloji.pdf" TargetMode="External" /><Relationship Id="rId2" Type="http://schemas.openxmlformats.org/officeDocument/2006/relationships/notesSlide" Target="../notesSlides/notesSlide58.xml" /><Relationship Id="rId1" Type="http://schemas.openxmlformats.org/officeDocument/2006/relationships/slideLayout" Target="../slideLayouts/slideLayout2.xml" /><Relationship Id="rId4" Type="http://schemas.openxmlformats.org/officeDocument/2006/relationships/image" Target="../media/image37.png" /></Relationships>
</file>

<file path=ppt/slides/_rels/slide81.xml.rels><?xml version="1.0" encoding="UTF-8" standalone="yes"?>
<Relationships xmlns="http://schemas.openxmlformats.org/package/2006/relationships"><Relationship Id="rId3" Type="http://schemas.openxmlformats.org/officeDocument/2006/relationships/image" Target="../media/image38.png" /><Relationship Id="rId2" Type="http://schemas.openxmlformats.org/officeDocument/2006/relationships/notesSlide" Target="../notesSlides/notesSlide59.xml" /><Relationship Id="rId1" Type="http://schemas.openxmlformats.org/officeDocument/2006/relationships/slideLayout" Target="../slideLayouts/slideLayout3.xml" /><Relationship Id="rId4" Type="http://schemas.openxmlformats.org/officeDocument/2006/relationships/hyperlink" Target="https://sbu.saglik.gov.tr/Ekutuphane/kitaplar/epidemiyoloji.pdf" TargetMode="External" /></Relationships>
</file>

<file path=ppt/slides/_rels/slide82.xml.rels><?xml version="1.0" encoding="UTF-8" standalone="yes"?>
<Relationships xmlns="http://schemas.openxmlformats.org/package/2006/relationships"><Relationship Id="rId3" Type="http://schemas.openxmlformats.org/officeDocument/2006/relationships/image" Target="../media/image39.png" /><Relationship Id="rId2" Type="http://schemas.openxmlformats.org/officeDocument/2006/relationships/notesSlide" Target="../notesSlides/notesSlide60.xml" /><Relationship Id="rId1" Type="http://schemas.openxmlformats.org/officeDocument/2006/relationships/slideLayout" Target="../slideLayouts/slideLayout2.xml" /><Relationship Id="rId4" Type="http://schemas.openxmlformats.org/officeDocument/2006/relationships/hyperlink" Target="https://sbu.saglik.gov.tr/Ekutuphane/kitaplar/epidemiyoloji.pdf" TargetMode="External" /></Relationships>
</file>

<file path=ppt/slides/_rels/slide83.xml.rels><?xml version="1.0" encoding="UTF-8" standalone="yes"?>
<Relationships xmlns="http://schemas.openxmlformats.org/package/2006/relationships"><Relationship Id="rId3" Type="http://schemas.openxmlformats.org/officeDocument/2006/relationships/image" Target="../media/image40.jpeg" /><Relationship Id="rId2" Type="http://schemas.openxmlformats.org/officeDocument/2006/relationships/notesSlide" Target="../notesSlides/notesSlide61.xml" /><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2" Type="http://schemas.openxmlformats.org/officeDocument/2006/relationships/image" Target="../media/image45.png" /><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86.xml.rels><?xml version="1.0" encoding="UTF-8" standalone="yes"?>
<Relationships xmlns="http://schemas.openxmlformats.org/package/2006/relationships"><Relationship Id="rId2" Type="http://schemas.openxmlformats.org/officeDocument/2006/relationships/image" Target="../media/image41.jpeg" /><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3" Type="http://schemas.openxmlformats.org/officeDocument/2006/relationships/hyperlink" Target="https://data.tuik.gov.tr/Bulten/Index?p=Dogum-Istatistikleri-2022-" TargetMode="External" /><Relationship Id="rId2" Type="http://schemas.openxmlformats.org/officeDocument/2006/relationships/image" Target="../media/image42.jpeg" /><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2" Type="http://schemas.openxmlformats.org/officeDocument/2006/relationships/image" Target="../media/image48.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openxmlformats.org/officeDocument/2006/relationships/image" Target="../media/image6.jpeg"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2" Type="http://schemas.openxmlformats.org/officeDocument/2006/relationships/image" Target="../media/image49.png" /><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2" Type="http://schemas.openxmlformats.org/officeDocument/2006/relationships/image" Target="../media/image50.png" /><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3" Type="http://schemas.openxmlformats.org/officeDocument/2006/relationships/hyperlink" Target="https://data.tuik.gov.tr/Bulten/Index?p=Birth-Statistics-2021-45547" TargetMode="External" /><Relationship Id="rId2" Type="http://schemas.openxmlformats.org/officeDocument/2006/relationships/image" Target="../media/image43.jpeg" /><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3" Type="http://schemas.openxmlformats.org/officeDocument/2006/relationships/image" Target="../media/image44.jpeg" /><Relationship Id="rId2" Type="http://schemas.openxmlformats.org/officeDocument/2006/relationships/notesSlide" Target="../notesSlides/notesSlide62.xml" /><Relationship Id="rId1" Type="http://schemas.openxmlformats.org/officeDocument/2006/relationships/slideLayout" Target="../slideLayouts/slideLayout2.xml" /><Relationship Id="rId4" Type="http://schemas.openxmlformats.org/officeDocument/2006/relationships/image" Target="../media/image46.png"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8.xml.rels><?xml version="1.0" encoding="UTF-8" standalone="yes"?>
<Relationships xmlns="http://schemas.openxmlformats.org/package/2006/relationships"><Relationship Id="rId3" Type="http://schemas.openxmlformats.org/officeDocument/2006/relationships/hyperlink" Target="http://www.halksagligi.hacettepe.edu.tr/sunumlar_ve_seminerler/epidemiyoloji/EpiKonferans_16.pdf" TargetMode="External" /><Relationship Id="rId2" Type="http://schemas.openxmlformats.org/officeDocument/2006/relationships/notesSlide" Target="../notesSlides/notesSlide63.xml" /><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3" Type="http://schemas.openxmlformats.org/officeDocument/2006/relationships/hyperlink" Target="https://acikders.ankara.edu.tr/pluginfile.php/112522/mod_resource/content/0/12.hafta.%20KRON%C4%B0K%20HASTALIKLAR%20EP%C4%B0DEM%C4%B0YOLOJ%C4%B0S%C4%B0.pdf" TargetMode="External" /><Relationship Id="rId2" Type="http://schemas.openxmlformats.org/officeDocument/2006/relationships/hyperlink" Target="https://dergipark.org.tr/tr/download/article-file/396302" TargetMode="External" /><Relationship Id="rId1" Type="http://schemas.openxmlformats.org/officeDocument/2006/relationships/slideLayout" Target="../slideLayouts/slideLayout2.xml" /><Relationship Id="rId6" Type="http://schemas.openxmlformats.org/officeDocument/2006/relationships/hyperlink" Target="https://data.unicef.org/topic/maternal-health/maternal-mortality/" TargetMode="External" /><Relationship Id="rId5" Type="http://schemas.openxmlformats.org/officeDocument/2006/relationships/hyperlink" Target="https://acikders.ankara.edu.tr/pluginfile.php/145595/mod_resource/content/2/PopGeo_6_Fertility.pdf" TargetMode="External" /><Relationship Id="rId4" Type="http://schemas.openxmlformats.org/officeDocument/2006/relationships/hyperlink" Target="https://data.tuik.gov.tr/Bulten/Index?p=Birth-Statistics-2021-45547" TargetMode="Externa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effectLst/>
      </p:bgPr>
    </p:bg>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646665" y="2852394"/>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tr-TR" sz="3200" u="sng" dirty="0">
                <a:solidFill>
                  <a:schemeClr val="tx1"/>
                </a:solidFill>
              </a:rPr>
              <a:t>EPİDEMİYOLOJİ VE SAĞLIK DÜZEYİ ÖLÇÜTLERİ</a:t>
            </a:r>
            <a:endParaRPr u="sng" dirty="0">
              <a:solidFill>
                <a:schemeClr val="tx1"/>
              </a:solidFill>
            </a:endParaRPr>
          </a:p>
        </p:txBody>
      </p:sp>
      <p:sp>
        <p:nvSpPr>
          <p:cNvPr id="90" name="Google Shape;90;p1"/>
          <p:cNvSpPr txBox="1">
            <a:spLocks noGrp="1"/>
          </p:cNvSpPr>
          <p:nvPr>
            <p:ph type="subTitle" idx="1"/>
          </p:nvPr>
        </p:nvSpPr>
        <p:spPr>
          <a:xfrm>
            <a:off x="2123728" y="5517232"/>
            <a:ext cx="6400800" cy="1752600"/>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888888"/>
              </a:buClr>
              <a:buSzPts val="1600"/>
              <a:buNone/>
            </a:pPr>
            <a:r>
              <a:rPr lang="tr-TR" dirty="0">
                <a:solidFill>
                  <a:schemeClr val="bg1"/>
                </a:solidFill>
              </a:rPr>
              <a:t>BİLGE ÇAMLIK</a:t>
            </a:r>
            <a:endParaRPr dirty="0">
              <a:solidFill>
                <a:schemeClr val="bg1"/>
              </a:solidFill>
            </a:endParaRPr>
          </a:p>
          <a:p>
            <a:pPr marL="0" lvl="0" indent="0" algn="r" rtl="0">
              <a:spcBef>
                <a:spcPts val="320"/>
              </a:spcBef>
              <a:spcAft>
                <a:spcPts val="0"/>
              </a:spcAft>
              <a:buClr>
                <a:srgbClr val="888888"/>
              </a:buClr>
              <a:buSzPts val="1600"/>
              <a:buNone/>
            </a:pPr>
            <a:r>
              <a:rPr lang="tr-TR" sz="1600" dirty="0">
                <a:solidFill>
                  <a:schemeClr val="bg1"/>
                </a:solidFill>
              </a:rPr>
              <a:t>İzmir Katip Çelebi Üniversitesi Halk Sağlığı Anabilim Dalı</a:t>
            </a:r>
            <a:endParaRPr dirty="0">
              <a:solidFill>
                <a:schemeClr val="bg1"/>
              </a:solidFill>
            </a:endParaRPr>
          </a:p>
          <a:p>
            <a:pPr marL="0" lvl="0" indent="0" algn="r" rtl="0">
              <a:spcBef>
                <a:spcPts val="480"/>
              </a:spcBef>
              <a:spcAft>
                <a:spcPts val="0"/>
              </a:spcAft>
              <a:buClr>
                <a:srgbClr val="888888"/>
              </a:buClr>
              <a:buSzPts val="2400"/>
              <a:buNone/>
            </a:pPr>
            <a:endParaRPr sz="2400" dirty="0">
              <a:solidFill>
                <a:schemeClr val="bg1"/>
              </a:solidFill>
            </a:endParaRPr>
          </a:p>
        </p:txBody>
      </p:sp>
      <p:pic>
        <p:nvPicPr>
          <p:cNvPr id="91" name="Google Shape;91;p1" descr="https://www.publichealth.columbia.edu/sites/default/files/jpg/future_epi_people.jpg"/>
          <p:cNvPicPr preferRelativeResize="0"/>
          <p:nvPr/>
        </p:nvPicPr>
        <p:blipFill rotWithShape="1">
          <a:blip r:embed="rId3">
            <a:alphaModFix/>
          </a:blip>
          <a:srcRect/>
          <a:stretch/>
        </p:blipFill>
        <p:spPr>
          <a:xfrm>
            <a:off x="1664256" y="234182"/>
            <a:ext cx="5693147" cy="27763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a:t>Epidemiyolojinin Tarihsel Gelişimi</a:t>
            </a:r>
            <a:endParaRPr/>
          </a:p>
        </p:txBody>
      </p:sp>
      <p:sp>
        <p:nvSpPr>
          <p:cNvPr id="169" name="Google Shape;169;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tr-TR" sz="2800"/>
              <a:t>Epidemiyoloji biliminin ortaya çıktığı ve ilk kullanıldığı dönemlerde toplumların sağlığını etkileyen en önemli sorun, salgın yapan kolera, çiçek, sıtma gibi bulaşıcı hastalıklardı</a:t>
            </a:r>
            <a:endParaRPr/>
          </a:p>
          <a:p>
            <a:pPr marL="342900" lvl="0" indent="-165100" algn="l" rtl="0">
              <a:spcBef>
                <a:spcPts val="560"/>
              </a:spcBef>
              <a:spcAft>
                <a:spcPts val="0"/>
              </a:spcAft>
              <a:buClr>
                <a:schemeClr val="dk1"/>
              </a:buClr>
              <a:buSzPts val="2800"/>
              <a:buNone/>
            </a:pPr>
            <a:endParaRPr sz="2800"/>
          </a:p>
          <a:p>
            <a:pPr marL="342900" lvl="0" indent="-342900" algn="l" rtl="0">
              <a:spcBef>
                <a:spcPts val="560"/>
              </a:spcBef>
              <a:spcAft>
                <a:spcPts val="0"/>
              </a:spcAft>
              <a:buClr>
                <a:schemeClr val="dk1"/>
              </a:buClr>
              <a:buSzPts val="2800"/>
              <a:buChar char="•"/>
            </a:pPr>
            <a:r>
              <a:rPr lang="tr-TR" sz="2800"/>
              <a:t>O nedenle epidemiyoloji bilim dalı yıllar boyu bir </a:t>
            </a:r>
            <a:r>
              <a:rPr lang="tr-TR" sz="2800" b="1"/>
              <a:t>“salgın bilimi”</a:t>
            </a:r>
            <a:r>
              <a:rPr lang="tr-TR" sz="2800"/>
              <a:t> olarak algılanmıştır. Epidemi teriminin salgın anlamına gelmesi de bu algılamada rol oynamış olabilir</a:t>
            </a:r>
            <a:endParaRPr/>
          </a:p>
        </p:txBody>
      </p:sp>
      <p:sp>
        <p:nvSpPr>
          <p:cNvPr id="170" name="Google Shape;170;p11"/>
          <p:cNvSpPr txBox="1"/>
          <p:nvPr/>
        </p:nvSpPr>
        <p:spPr>
          <a:xfrm>
            <a:off x="430370" y="6350169"/>
            <a:ext cx="806489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900" dirty="0" err="1">
                <a:solidFill>
                  <a:srgbClr val="7F7F7F"/>
                </a:solidFill>
                <a:latin typeface="Calibri"/>
                <a:ea typeface="Calibri"/>
                <a:cs typeface="Calibri"/>
                <a:sym typeface="Calibri"/>
              </a:rPr>
              <a:t>Öztek</a:t>
            </a:r>
            <a:r>
              <a:rPr lang="tr-TR" sz="900" dirty="0">
                <a:solidFill>
                  <a:srgbClr val="7F7F7F"/>
                </a:solidFill>
                <a:latin typeface="Calibri"/>
                <a:ea typeface="Calibri"/>
                <a:cs typeface="Calibri"/>
                <a:sym typeface="Calibri"/>
              </a:rPr>
              <a:t>, Z. (2020). Halk Sağlığı Kuramlar ve Uygulamalar. Ankara: Sağlık ve Sosyal Yardım Vakfı</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r>
              <a:rPr lang="tr-TR" dirty="0"/>
              <a:t>TEŞEKKÜRLER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467544" y="26064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tr-TR" sz="3600"/>
              <a:t>Epidemiyolojinin Tarihsel Gelişimi</a:t>
            </a:r>
            <a:endParaRPr/>
          </a:p>
        </p:txBody>
      </p:sp>
      <p:sp>
        <p:nvSpPr>
          <p:cNvPr id="177" name="Google Shape;177;p12"/>
          <p:cNvSpPr txBox="1">
            <a:spLocks noGrp="1"/>
          </p:cNvSpPr>
          <p:nvPr>
            <p:ph type="body" idx="1"/>
          </p:nvPr>
        </p:nvSpPr>
        <p:spPr>
          <a:xfrm>
            <a:off x="457200" y="1772816"/>
            <a:ext cx="2746648" cy="4353347"/>
          </a:xfrm>
          <a:prstGeom prst="rect">
            <a:avLst/>
          </a:prstGeom>
          <a:noFill/>
          <a:ln>
            <a:noFill/>
          </a:ln>
        </p:spPr>
        <p:txBody>
          <a:bodyPr spcFirstLastPara="1" wrap="square" lIns="91425" tIns="45700" rIns="91425" bIns="45700" anchor="t" anchorCtr="0">
            <a:normAutofit/>
          </a:bodyPr>
          <a:lstStyle/>
          <a:p>
            <a:pPr marL="342900" lvl="0" indent="-190500" algn="just" rtl="0">
              <a:spcBef>
                <a:spcPts val="0"/>
              </a:spcBef>
              <a:spcAft>
                <a:spcPts val="0"/>
              </a:spcAft>
              <a:buClr>
                <a:schemeClr val="dk1"/>
              </a:buClr>
              <a:buSzPts val="2400"/>
              <a:buNone/>
            </a:pPr>
            <a:endParaRPr sz="2400" b="1" u="sng"/>
          </a:p>
          <a:p>
            <a:pPr marL="342900" lvl="0" indent="-342900" algn="l" rtl="0">
              <a:spcBef>
                <a:spcPts val="440"/>
              </a:spcBef>
              <a:spcAft>
                <a:spcPts val="0"/>
              </a:spcAft>
              <a:buClr>
                <a:schemeClr val="dk1"/>
              </a:buClr>
              <a:buSzPts val="2200"/>
              <a:buChar char="•"/>
            </a:pPr>
            <a:r>
              <a:rPr lang="tr-TR" sz="2200" b="1" u="sng"/>
              <a:t>JOHN SNOW</a:t>
            </a:r>
            <a:endParaRPr/>
          </a:p>
          <a:p>
            <a:pPr marL="342900" lvl="0" indent="-342900" algn="l" rtl="0">
              <a:spcBef>
                <a:spcPts val="360"/>
              </a:spcBef>
              <a:spcAft>
                <a:spcPts val="0"/>
              </a:spcAft>
              <a:buClr>
                <a:schemeClr val="dk1"/>
              </a:buClr>
              <a:buSzPts val="1800"/>
              <a:buChar char="•"/>
            </a:pPr>
            <a:r>
              <a:rPr lang="tr-TR" sz="1800"/>
              <a:t>İngiliz hekim, 1813-1858 </a:t>
            </a:r>
            <a:endParaRPr sz="1800"/>
          </a:p>
          <a:p>
            <a:pPr marL="342900" lvl="0" indent="-342900" algn="l" rtl="0">
              <a:spcBef>
                <a:spcPts val="360"/>
              </a:spcBef>
              <a:spcAft>
                <a:spcPts val="0"/>
              </a:spcAft>
              <a:buClr>
                <a:schemeClr val="dk1"/>
              </a:buClr>
              <a:buSzPts val="1800"/>
              <a:buChar char="•"/>
            </a:pPr>
            <a:r>
              <a:rPr lang="tr-TR" sz="1800"/>
              <a:t>1848-49 ve 1853-54 yılları arasında Londra’da koleradan ölenlerin ev adresini tespit etmiş ve içme suyu kaynağı ile ölümler arasında anlamlı bir ilişki saptamıştır.</a:t>
            </a:r>
            <a:endParaRPr/>
          </a:p>
          <a:p>
            <a:pPr marL="342900" lvl="0" indent="-139700" algn="l" rtl="0">
              <a:spcBef>
                <a:spcPts val="640"/>
              </a:spcBef>
              <a:spcAft>
                <a:spcPts val="0"/>
              </a:spcAft>
              <a:buClr>
                <a:schemeClr val="dk1"/>
              </a:buClr>
              <a:buSzPts val="3200"/>
              <a:buNone/>
            </a:pPr>
            <a:endParaRPr/>
          </a:p>
        </p:txBody>
      </p:sp>
      <p:sp>
        <p:nvSpPr>
          <p:cNvPr id="178" name="Google Shape;178;p12"/>
          <p:cNvSpPr txBox="1"/>
          <p:nvPr/>
        </p:nvSpPr>
        <p:spPr>
          <a:xfrm>
            <a:off x="163773" y="6211669"/>
            <a:ext cx="877551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900" dirty="0" err="1">
                <a:solidFill>
                  <a:srgbClr val="A5A5A5"/>
                </a:solidFill>
                <a:latin typeface="Calibri"/>
                <a:ea typeface="Calibri"/>
                <a:cs typeface="Calibri"/>
                <a:sym typeface="Calibri"/>
              </a:rPr>
              <a:t>Basic</a:t>
            </a:r>
            <a:r>
              <a:rPr lang="tr-TR" sz="900" dirty="0">
                <a:solidFill>
                  <a:srgbClr val="A5A5A5"/>
                </a:solidFill>
                <a:latin typeface="Calibri"/>
                <a:ea typeface="Calibri"/>
                <a:cs typeface="Calibri"/>
                <a:sym typeface="Calibri"/>
              </a:rPr>
              <a:t> </a:t>
            </a:r>
            <a:r>
              <a:rPr lang="tr-TR" sz="900" dirty="0" err="1">
                <a:solidFill>
                  <a:srgbClr val="A5A5A5"/>
                </a:solidFill>
                <a:latin typeface="Calibri"/>
                <a:ea typeface="Calibri"/>
                <a:cs typeface="Calibri"/>
                <a:sym typeface="Calibri"/>
              </a:rPr>
              <a:t>Epidemiology</a:t>
            </a:r>
            <a:r>
              <a:rPr lang="tr-TR" sz="900" dirty="0">
                <a:solidFill>
                  <a:srgbClr val="A5A5A5"/>
                </a:solidFill>
                <a:latin typeface="Calibri"/>
                <a:ea typeface="Calibri"/>
                <a:cs typeface="Calibri"/>
                <a:sym typeface="Calibri"/>
              </a:rPr>
              <a:t>, R.</a:t>
            </a:r>
            <a:r>
              <a:rPr lang="tr-TR" sz="900" dirty="0" err="1">
                <a:solidFill>
                  <a:srgbClr val="A5A5A5"/>
                </a:solidFill>
                <a:latin typeface="Calibri"/>
                <a:ea typeface="Calibri"/>
                <a:cs typeface="Calibri"/>
                <a:sym typeface="Calibri"/>
              </a:rPr>
              <a:t>Beaglehole</a:t>
            </a:r>
            <a:r>
              <a:rPr lang="tr-TR" sz="900" dirty="0">
                <a:solidFill>
                  <a:srgbClr val="A5A5A5"/>
                </a:solidFill>
                <a:latin typeface="Calibri"/>
                <a:ea typeface="Calibri"/>
                <a:cs typeface="Calibri"/>
                <a:sym typeface="Calibri"/>
              </a:rPr>
              <a:t>, R.</a:t>
            </a:r>
            <a:r>
              <a:rPr lang="tr-TR" sz="900" dirty="0" err="1">
                <a:solidFill>
                  <a:srgbClr val="A5A5A5"/>
                </a:solidFill>
                <a:latin typeface="Calibri"/>
                <a:ea typeface="Calibri"/>
                <a:cs typeface="Calibri"/>
                <a:sym typeface="Calibri"/>
              </a:rPr>
              <a:t>Bonita</a:t>
            </a:r>
            <a:r>
              <a:rPr lang="tr-TR" sz="900" dirty="0">
                <a:solidFill>
                  <a:srgbClr val="A5A5A5"/>
                </a:solidFill>
                <a:latin typeface="Calibri"/>
                <a:ea typeface="Calibri"/>
                <a:cs typeface="Calibri"/>
                <a:sym typeface="Calibri"/>
              </a:rPr>
              <a:t>, T.</a:t>
            </a:r>
            <a:r>
              <a:rPr lang="tr-TR" sz="900" dirty="0" err="1">
                <a:solidFill>
                  <a:srgbClr val="A5A5A5"/>
                </a:solidFill>
                <a:latin typeface="Calibri"/>
                <a:ea typeface="Calibri"/>
                <a:cs typeface="Calibri"/>
                <a:sym typeface="Calibri"/>
              </a:rPr>
              <a:t>Kjellstrom</a:t>
            </a:r>
            <a:r>
              <a:rPr lang="tr-TR" sz="900" dirty="0">
                <a:solidFill>
                  <a:srgbClr val="A5A5A5"/>
                </a:solidFill>
                <a:latin typeface="Calibri"/>
                <a:ea typeface="Calibri"/>
                <a:cs typeface="Calibri"/>
                <a:sym typeface="Calibri"/>
              </a:rPr>
              <a:t>, </a:t>
            </a:r>
            <a:r>
              <a:rPr lang="tr-TR" sz="900" dirty="0" err="1">
                <a:solidFill>
                  <a:srgbClr val="A5A5A5"/>
                </a:solidFill>
                <a:latin typeface="Calibri"/>
                <a:ea typeface="Calibri"/>
                <a:cs typeface="Calibri"/>
                <a:sym typeface="Calibri"/>
              </a:rPr>
              <a:t>World</a:t>
            </a:r>
            <a:r>
              <a:rPr lang="tr-TR" sz="900" dirty="0">
                <a:solidFill>
                  <a:srgbClr val="A5A5A5"/>
                </a:solidFill>
                <a:latin typeface="Calibri"/>
                <a:ea typeface="Calibri"/>
                <a:cs typeface="Calibri"/>
                <a:sym typeface="Calibri"/>
              </a:rPr>
              <a:t> </a:t>
            </a:r>
            <a:r>
              <a:rPr lang="tr-TR" sz="900" dirty="0" err="1">
                <a:solidFill>
                  <a:srgbClr val="A5A5A5"/>
                </a:solidFill>
                <a:latin typeface="Calibri"/>
                <a:ea typeface="Calibri"/>
                <a:cs typeface="Calibri"/>
                <a:sym typeface="Calibri"/>
              </a:rPr>
              <a:t>Health</a:t>
            </a:r>
            <a:r>
              <a:rPr lang="tr-TR" sz="900" dirty="0">
                <a:solidFill>
                  <a:srgbClr val="A5A5A5"/>
                </a:solidFill>
                <a:latin typeface="Calibri"/>
                <a:ea typeface="Calibri"/>
                <a:cs typeface="Calibri"/>
                <a:sym typeface="Calibri"/>
              </a:rPr>
              <a:t> </a:t>
            </a:r>
            <a:r>
              <a:rPr lang="tr-TR" sz="900" dirty="0" err="1">
                <a:solidFill>
                  <a:srgbClr val="A5A5A5"/>
                </a:solidFill>
                <a:latin typeface="Calibri"/>
                <a:ea typeface="Calibri"/>
                <a:cs typeface="Calibri"/>
                <a:sym typeface="Calibri"/>
              </a:rPr>
              <a:t>Organization</a:t>
            </a:r>
            <a:r>
              <a:rPr lang="tr-TR" sz="900" dirty="0">
                <a:solidFill>
                  <a:srgbClr val="A5A5A5"/>
                </a:solidFill>
                <a:latin typeface="Calibri"/>
                <a:ea typeface="Calibri"/>
                <a:cs typeface="Calibri"/>
                <a:sym typeface="Calibri"/>
              </a:rPr>
              <a:t>, </a:t>
            </a:r>
            <a:r>
              <a:rPr lang="tr-TR" sz="900" dirty="0" err="1">
                <a:solidFill>
                  <a:srgbClr val="A5A5A5"/>
                </a:solidFill>
                <a:latin typeface="Calibri"/>
                <a:ea typeface="Calibri"/>
                <a:cs typeface="Calibri"/>
                <a:sym typeface="Calibri"/>
              </a:rPr>
              <a:t>Geneva</a:t>
            </a:r>
            <a:r>
              <a:rPr lang="tr-TR" sz="900" dirty="0">
                <a:solidFill>
                  <a:srgbClr val="A5A5A5"/>
                </a:solidFill>
                <a:latin typeface="Calibri"/>
                <a:ea typeface="Calibri"/>
                <a:cs typeface="Calibri"/>
                <a:sym typeface="Calibri"/>
              </a:rPr>
              <a:t>, 2006 </a:t>
            </a:r>
            <a:r>
              <a:rPr lang="tr-TR" sz="900" u="sng" dirty="0">
                <a:solidFill>
                  <a:srgbClr val="A5A5A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https://sbu.saglik.gov.tr/Ekutuphane/kitaplar/epidemiyoloji.pdf</a:t>
            </a:r>
            <a:r>
              <a:rPr lang="tr-TR" sz="900" dirty="0">
                <a:solidFill>
                  <a:srgbClr val="A5A5A5"/>
                </a:solidFill>
                <a:latin typeface="Calibri"/>
                <a:ea typeface="Calibri"/>
                <a:cs typeface="Calibri"/>
                <a:sym typeface="Calibri"/>
              </a:rPr>
              <a:t> (Erişim Tarihi:10.09.2022)</a:t>
            </a:r>
            <a:endParaRPr sz="900">
              <a:solidFill>
                <a:srgbClr val="A5A5A5"/>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9" name="Google Shape;179;p12"/>
          <p:cNvPicPr preferRelativeResize="0"/>
          <p:nvPr/>
        </p:nvPicPr>
        <p:blipFill rotWithShape="1">
          <a:blip r:embed="rId4">
            <a:alphaModFix/>
          </a:blip>
          <a:srcRect/>
          <a:stretch/>
        </p:blipFill>
        <p:spPr>
          <a:xfrm>
            <a:off x="1100690" y="1196752"/>
            <a:ext cx="893948" cy="982955"/>
          </a:xfrm>
          <a:prstGeom prst="rect">
            <a:avLst/>
          </a:prstGeom>
          <a:noFill/>
          <a:ln>
            <a:noFill/>
          </a:ln>
        </p:spPr>
      </p:pic>
      <p:pic>
        <p:nvPicPr>
          <p:cNvPr id="180" name="Google Shape;180;p12" descr="https://www.webtekno.com/images/editor/default/0001/53/105a4c226a97735a1638572d5da0eff5081fb6d0.jpeg"/>
          <p:cNvPicPr preferRelativeResize="0"/>
          <p:nvPr/>
        </p:nvPicPr>
        <p:blipFill rotWithShape="1">
          <a:blip r:embed="rId5">
            <a:alphaModFix/>
          </a:blip>
          <a:srcRect/>
          <a:stretch/>
        </p:blipFill>
        <p:spPr>
          <a:xfrm>
            <a:off x="3563888" y="1941989"/>
            <a:ext cx="5347970" cy="36366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a:t>Modern epidemiyoloji</a:t>
            </a:r>
            <a:endParaRPr/>
          </a:p>
        </p:txBody>
      </p:sp>
      <p:sp>
        <p:nvSpPr>
          <p:cNvPr id="187" name="Google Shape;18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tr-TR" sz="2800" dirty="0"/>
              <a:t>Epidemiyolojideki son gelişmelerin örneği ise 1950 li yıllarda sigara içme ile akciğer kanseri arasındaki ilişkiyi gösteren </a:t>
            </a:r>
            <a:r>
              <a:rPr lang="tr-TR" sz="2800" dirty="0" err="1"/>
              <a:t>Doll</a:t>
            </a:r>
            <a:r>
              <a:rPr lang="tr-TR" sz="2800" dirty="0"/>
              <a:t>, </a:t>
            </a:r>
            <a:r>
              <a:rPr lang="tr-TR" sz="2800" dirty="0" err="1"/>
              <a:t>Hill</a:t>
            </a:r>
            <a:r>
              <a:rPr lang="tr-TR" sz="2800" dirty="0"/>
              <a:t> ve diğerlerine ait olan çalışmadır.</a:t>
            </a:r>
          </a:p>
          <a:p>
            <a:pPr marL="0" lvl="0" indent="0" algn="l" rtl="0">
              <a:spcBef>
                <a:spcPts val="0"/>
              </a:spcBef>
              <a:spcAft>
                <a:spcPts val="0"/>
              </a:spcAft>
              <a:buClr>
                <a:schemeClr val="dk1"/>
              </a:buClr>
              <a:buSzPts val="2400"/>
              <a:buNone/>
            </a:pPr>
            <a:r>
              <a:rPr lang="tr-TR" sz="2800" dirty="0"/>
              <a:t> Klinik gözlemlerle ortaya konulan sigara içme ile akciğer kanseri arasındaki ilişki, kronik hastalıklara karşı epidemiyolojik ilgiyi arttırmıştır. </a:t>
            </a:r>
            <a:endParaRPr sz="2800" dirty="0"/>
          </a:p>
        </p:txBody>
      </p:sp>
      <p:sp>
        <p:nvSpPr>
          <p:cNvPr id="2" name="Metin kutusu 1">
            <a:extLst>
              <a:ext uri="{FF2B5EF4-FFF2-40B4-BE49-F238E27FC236}">
                <a16:creationId xmlns:a16="http://schemas.microsoft.com/office/drawing/2014/main" id="{57DC7F5D-7768-6264-09A7-9E6CE338F6A1}"/>
              </a:ext>
            </a:extLst>
          </p:cNvPr>
          <p:cNvSpPr txBox="1"/>
          <p:nvPr/>
        </p:nvSpPr>
        <p:spPr>
          <a:xfrm>
            <a:off x="478570" y="6519446"/>
            <a:ext cx="8132268" cy="338554"/>
          </a:xfrm>
          <a:prstGeom prst="rect">
            <a:avLst/>
          </a:prstGeom>
          <a:noFill/>
        </p:spPr>
        <p:txBody>
          <a:bodyPr wrap="square" rtlCol="0">
            <a:spAutoFit/>
          </a:bodyPr>
          <a:lstStyle/>
          <a:p>
            <a:pPr algn="l"/>
            <a:r>
              <a:rPr lang="tr-TR" sz="800" dirty="0"/>
              <a:t>Erişim adresi: </a:t>
            </a:r>
            <a:r>
              <a:rPr lang="tr-TR" sz="800" dirty="0">
                <a:hlinkClick r:id="rId3"/>
              </a:rPr>
              <a:t>http://apps.who.int/iris/bitstream/handle/10665/36838/9241544465_tur.pdf;jsessionid=B6E91890500E5FA35C6035EFB3DB7EB0?sequence=7</a:t>
            </a:r>
            <a:r>
              <a:rPr lang="tr-TR" sz="800" dirty="0"/>
              <a:t> Erişim tarihi:15.09.2023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6"/>
          <p:cNvSpPr txBox="1">
            <a:spLocks noGrp="1"/>
          </p:cNvSpPr>
          <p:nvPr>
            <p:ph type="title"/>
          </p:nvPr>
        </p:nvSpPr>
        <p:spPr>
          <a:xfrm>
            <a:off x="457200" y="274638"/>
            <a:ext cx="8229600" cy="1143000"/>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dirty="0"/>
              <a:t>Epidemiyolojide Prensipler</a:t>
            </a:r>
            <a:endParaRPr/>
          </a:p>
        </p:txBody>
      </p:sp>
      <p:sp>
        <p:nvSpPr>
          <p:cNvPr id="210" name="Google Shape;210;p16"/>
          <p:cNvSpPr/>
          <p:nvPr/>
        </p:nvSpPr>
        <p:spPr>
          <a:xfrm>
            <a:off x="683568" y="1484784"/>
            <a:ext cx="3888432" cy="39703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tr-TR" sz="2800" b="1">
                <a:solidFill>
                  <a:schemeClr val="dk1"/>
                </a:solidFill>
                <a:latin typeface="Calibri"/>
                <a:ea typeface="Calibri"/>
                <a:cs typeface="Calibri"/>
                <a:sym typeface="Calibri"/>
              </a:rPr>
              <a:t>Buzdağı Olgusu: </a:t>
            </a:r>
            <a:endParaRPr sz="2800" b="1">
              <a:solidFill>
                <a:schemeClr val="dk1"/>
              </a:solidFill>
              <a:latin typeface="Calibri"/>
              <a:ea typeface="Calibri"/>
              <a:cs typeface="Calibri"/>
              <a:sym typeface="Calibri"/>
            </a:endParaRPr>
          </a:p>
          <a:p>
            <a:pPr marL="0" marR="0" lvl="0" indent="0" algn="just" rtl="0">
              <a:spcBef>
                <a:spcPts val="0"/>
              </a:spcBef>
              <a:spcAft>
                <a:spcPts val="0"/>
              </a:spcAft>
              <a:buNone/>
            </a:pPr>
            <a:endParaRPr sz="2400" b="1">
              <a:solidFill>
                <a:srgbClr val="C00000"/>
              </a:solidFill>
              <a:latin typeface="Calibri"/>
              <a:ea typeface="Calibri"/>
              <a:cs typeface="Calibri"/>
              <a:sym typeface="Calibri"/>
            </a:endParaRPr>
          </a:p>
          <a:p>
            <a:pPr marL="0" marR="0" lvl="0" indent="0" algn="just" rtl="0">
              <a:spcBef>
                <a:spcPts val="0"/>
              </a:spcBef>
              <a:spcAft>
                <a:spcPts val="0"/>
              </a:spcAft>
              <a:buNone/>
            </a:pPr>
            <a:r>
              <a:rPr lang="tr-TR" sz="2000">
                <a:solidFill>
                  <a:schemeClr val="dk1"/>
                </a:solidFill>
                <a:latin typeface="Calibri"/>
                <a:ea typeface="Calibri"/>
                <a:cs typeface="Calibri"/>
                <a:sym typeface="Calibri"/>
              </a:rPr>
              <a:t>Toplumda bir hastalığa ilişkin bilinen vakaların, bilinmeyenlerden az olmasıdır.</a:t>
            </a:r>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0" marR="0" lvl="0" indent="0" algn="just" rtl="0">
              <a:spcBef>
                <a:spcPts val="0"/>
              </a:spcBef>
              <a:spcAft>
                <a:spcPts val="0"/>
              </a:spcAft>
              <a:buNone/>
            </a:pPr>
            <a:r>
              <a:rPr lang="tr-TR" sz="2000">
                <a:solidFill>
                  <a:schemeClr val="dk1"/>
                </a:solidFill>
                <a:latin typeface="Calibri"/>
                <a:ea typeface="Calibri"/>
                <a:cs typeface="Calibri"/>
                <a:sym typeface="Calibri"/>
              </a:rPr>
              <a:t>Toplumda bir hastalığa yakalanmış bireylerin tümü (hasta evreni) okyanustaki bir buz dağına benzetilirse, </a:t>
            </a:r>
            <a:r>
              <a:rPr lang="tr-TR" sz="2000" b="1">
                <a:solidFill>
                  <a:schemeClr val="dk1"/>
                </a:solidFill>
                <a:latin typeface="Calibri"/>
                <a:ea typeface="Calibri"/>
                <a:cs typeface="Calibri"/>
                <a:sym typeface="Calibri"/>
              </a:rPr>
              <a:t>belirti veren ve tanı konulanlar bu dağın su üzerindeki küçük bir kısmıdır.</a:t>
            </a:r>
            <a:endParaRPr/>
          </a:p>
        </p:txBody>
      </p:sp>
      <p:sp>
        <p:nvSpPr>
          <p:cNvPr id="211" name="Google Shape;211;p16"/>
          <p:cNvSpPr txBox="1"/>
          <p:nvPr/>
        </p:nvSpPr>
        <p:spPr>
          <a:xfrm>
            <a:off x="519795" y="6365557"/>
            <a:ext cx="7956376"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800" dirty="0">
                <a:solidFill>
                  <a:srgbClr val="A5A5A5"/>
                </a:solidFill>
                <a:latin typeface="Calibri"/>
                <a:ea typeface="Calibri"/>
                <a:cs typeface="Calibri"/>
                <a:sym typeface="Calibri"/>
              </a:rPr>
              <a:t>Çakır, B.,  (2015-2016), Epidemiyolojik Konferans Serisi </a:t>
            </a:r>
            <a:r>
              <a:rPr lang="tr-TR" sz="800" u="sng" dirty="0">
                <a:solidFill>
                  <a:srgbClr val="A5A5A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a:t>
            </a:r>
            <a:r>
              <a:rPr lang="tr-TR" sz="800" u="sng" dirty="0" err="1">
                <a:solidFill>
                  <a:srgbClr val="A5A5A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halksagligi</a:t>
            </a:r>
            <a:r>
              <a:rPr lang="tr-TR" sz="800" u="sng" dirty="0">
                <a:solidFill>
                  <a:srgbClr val="A5A5A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tr-TR" sz="800" u="sng" dirty="0" err="1">
                <a:solidFill>
                  <a:srgbClr val="A5A5A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hacettepe</a:t>
            </a:r>
            <a:r>
              <a:rPr lang="tr-TR" sz="800" u="sng" dirty="0">
                <a:solidFill>
                  <a:srgbClr val="A5A5A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.edu.tr/sunumlar_ve_seminerler/epidemiyoloji/</a:t>
            </a:r>
            <a:r>
              <a:rPr lang="tr-TR" sz="800" u="sng" dirty="0" err="1">
                <a:solidFill>
                  <a:srgbClr val="A5A5A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EpiKonferans</a:t>
            </a:r>
            <a:r>
              <a:rPr lang="tr-TR" sz="800" u="sng" dirty="0">
                <a:solidFill>
                  <a:srgbClr val="A5A5A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_16.</a:t>
            </a:r>
            <a:r>
              <a:rPr lang="tr-TR" sz="800" u="sng" dirty="0" err="1">
                <a:solidFill>
                  <a:srgbClr val="A5A5A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pdf</a:t>
            </a:r>
            <a:r>
              <a:rPr lang="tr-TR" sz="800" dirty="0">
                <a:solidFill>
                  <a:srgbClr val="A5A5A5"/>
                </a:solidFill>
                <a:latin typeface="Calibri"/>
                <a:ea typeface="Calibri"/>
                <a:cs typeface="Calibri"/>
                <a:sym typeface="Calibri"/>
              </a:rPr>
              <a:t> (Erişim Tarihi:10.09.2022)</a:t>
            </a:r>
            <a:endParaRPr sz="800">
              <a:solidFill>
                <a:srgbClr val="A5A5A5"/>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12" name="Google Shape;212;p16"/>
          <p:cNvPicPr preferRelativeResize="0"/>
          <p:nvPr/>
        </p:nvPicPr>
        <p:blipFill rotWithShape="1">
          <a:blip r:embed="rId4">
            <a:alphaModFix/>
          </a:blip>
          <a:srcRect/>
          <a:stretch/>
        </p:blipFill>
        <p:spPr>
          <a:xfrm>
            <a:off x="5167415" y="2485391"/>
            <a:ext cx="3735143" cy="20916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a:t>Epidemiyolojide Prensipler</a:t>
            </a:r>
            <a:endParaRPr/>
          </a:p>
        </p:txBody>
      </p:sp>
      <p:sp>
        <p:nvSpPr>
          <p:cNvPr id="219" name="Google Shape;219;p17"/>
          <p:cNvSpPr txBox="1">
            <a:spLocks noGrp="1"/>
          </p:cNvSpPr>
          <p:nvPr>
            <p:ph type="body" idx="1"/>
          </p:nvPr>
        </p:nvSpPr>
        <p:spPr>
          <a:xfrm>
            <a:off x="676399" y="1855365"/>
            <a:ext cx="3823593" cy="3877891"/>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2800"/>
              <a:buNone/>
            </a:pPr>
            <a:r>
              <a:rPr lang="tr-TR" sz="2800" b="1"/>
              <a:t>Soğan Kabuğu Prensibi</a:t>
            </a:r>
            <a:endParaRPr/>
          </a:p>
          <a:p>
            <a:pPr marL="342900" lvl="0" indent="-165100" algn="just" rtl="0">
              <a:spcBef>
                <a:spcPts val="560"/>
              </a:spcBef>
              <a:spcAft>
                <a:spcPts val="0"/>
              </a:spcAft>
              <a:buClr>
                <a:schemeClr val="dk1"/>
              </a:buClr>
              <a:buSzPts val="2800"/>
              <a:buNone/>
            </a:pPr>
            <a:endParaRPr sz="2800"/>
          </a:p>
          <a:p>
            <a:pPr marL="0" lvl="0" indent="0" algn="just" rtl="0">
              <a:spcBef>
                <a:spcPts val="400"/>
              </a:spcBef>
              <a:spcAft>
                <a:spcPts val="0"/>
              </a:spcAft>
              <a:buClr>
                <a:schemeClr val="dk1"/>
              </a:buClr>
              <a:buSzPts val="2000"/>
              <a:buNone/>
            </a:pPr>
            <a:r>
              <a:rPr lang="tr-TR" sz="2000"/>
              <a:t>Bazı durumlar önemini kaybederken, bazılarının daha yaygınlaşması, </a:t>
            </a:r>
            <a:r>
              <a:rPr lang="tr-TR" sz="2000" b="1"/>
              <a:t>toplumun sağlık sorunlarının değişmesi;</a:t>
            </a:r>
            <a:r>
              <a:rPr lang="tr-TR" sz="2000"/>
              <a:t> </a:t>
            </a:r>
            <a:r>
              <a:rPr lang="tr-TR" sz="2000" i="1"/>
              <a:t>“yeni” sorunlar </a:t>
            </a:r>
            <a:r>
              <a:rPr lang="tr-TR" sz="2000"/>
              <a:t>ortaya çıkmasına yol açar. </a:t>
            </a:r>
            <a:endParaRPr/>
          </a:p>
          <a:p>
            <a:pPr marL="342900" lvl="0" indent="-139700" algn="l" rtl="0">
              <a:spcBef>
                <a:spcPts val="640"/>
              </a:spcBef>
              <a:spcAft>
                <a:spcPts val="0"/>
              </a:spcAft>
              <a:buClr>
                <a:schemeClr val="dk1"/>
              </a:buClr>
              <a:buSzPts val="3200"/>
              <a:buNone/>
            </a:pPr>
            <a:endParaRPr/>
          </a:p>
        </p:txBody>
      </p:sp>
      <p:sp>
        <p:nvSpPr>
          <p:cNvPr id="220" name="Google Shape;220;p17"/>
          <p:cNvSpPr txBox="1"/>
          <p:nvPr/>
        </p:nvSpPr>
        <p:spPr>
          <a:xfrm>
            <a:off x="0" y="6381328"/>
            <a:ext cx="9144000" cy="5077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900">
                <a:solidFill>
                  <a:srgbClr val="A5A5A5"/>
                </a:solidFill>
                <a:latin typeface="Calibri"/>
                <a:ea typeface="Calibri"/>
                <a:cs typeface="Calibri"/>
                <a:sym typeface="Calibri"/>
              </a:rPr>
              <a:t>Çakır, B.,  (2015-2016), Epidemiyolojik Konferans Serisi </a:t>
            </a:r>
            <a:r>
              <a:rPr lang="tr-TR" sz="900" u="sng">
                <a:solidFill>
                  <a:srgbClr val="A5A5A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http://www.halksagligi.hacettepe.edu.tr/sunumlar_ve_seminerler/epidemiyoloji/EpiKonferans_16.pdf</a:t>
            </a:r>
            <a:r>
              <a:rPr lang="tr-TR" sz="900">
                <a:solidFill>
                  <a:srgbClr val="A5A5A5"/>
                </a:solidFill>
                <a:latin typeface="Calibri"/>
                <a:ea typeface="Calibri"/>
                <a:cs typeface="Calibri"/>
                <a:sym typeface="Calibri"/>
              </a:rPr>
              <a:t> (Erişim Tarihi:10.09.2022)</a:t>
            </a:r>
            <a:endParaRPr sz="900">
              <a:solidFill>
                <a:srgbClr val="A5A5A5"/>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17" descr="data:image/jpeg;base64,/9j/4AAQSkZJRgABAQAAAQABAAD/2wCEAAkGBw0KCAkHBwgGCgkIBwoHBwcHBxAICQgNIBEWFiAdHx8YHCggJBolGx8TITEhJSk3LjouFx8zODMsNyg5LisBCgoKDg0ODg8PDiseFRkrKysrNysrLSs3LSstLSs3Ky03KysrKystKysrKzctKysrNystNy03KysrNysrKysrLf/AABEIAL4A5QMBIgACEQEDEQH/xAAbAAABBQEBAAAAAAAAAAAAAAAAAQIDBAUGB//EAEYQAAEDAgEHBgkLAgYDAAAAAAIAAQMEEiIFERMyQlJiFCNBYXKCBiExUXGBkZKiM0NTY6GxssHR4fAkk1Rzg8LS8gcVNP/EABkBAAMBAQEAAAAAAAAAAAAAAAABAgMEBf/EACQRAAICAgICAgMBAQAAAAAAAAABAhEDEgQhEzEiQTJSYVFC/9oADAMBAAIRAxEAPwD3DMhCEACVJnQzoAVIjOhAAhCMyAFSIQgBEqR0IAVIjOhADc6HdK6R0AJnTXT3dRu6AB0O6RDoAEjEhGZACOkckrpjoAUnTUqR0wEd0iV0jp2AiEIRYGihCFIBmRmQhAAhIlQAIQhAAhIkYkAK7JEudJnQAZkjOi5DugAd01GdJcgBXTXS3JjoAEOhGdADUudGdIgBHdGdI7pM6AB3SOhCAEQkd0mdMBc6ElyEAaSEiglqQiOOKUwEpNTPtZlN0BOlVOrrghtEiByIxG27ELP0q2hNMGCVCExAh0Z03OgAd0jJSdNSGK5IZNzoYkAKmklzrnPCioyiBxjkiO6LRXSyDE0pX3eTy+JsymctVZUY26Ogd0AWfi+Jec1HhHXxXRVTnHs87BbpG9bKnR5QkpxLk800e1zU9v2PnZcr5iT/ABNlx21+R6mmuvMA8Lq+ErwqIZButOGpiuuHzs7LUpP/ACGJYKqngu2xGdoy9jrSPJhL+EywSR3LpFj5O8JKSrtAJNGRdEua0vQ7eJbC3U0/Rm4tewQ7pLkKiRHSJU13QArpHdCHQAia6M6M6YBnQhCANJcr4STX1kVOJW6OK7OOt436PYupZ1xGU6yOorSlg3Sjx4bnbxOuXkSqBtxo7SG6QrRMyMy1TlLEXjFdbkqo01OJ7Q83J6WXICFwkG4Il8KvUVQcOOIrRO28fzXPiy6y7NckNl0dbnSqvST6WO+0x2cX3qbOvQTtWcjVCodJnQ7pgIkdGdI6QCIQ7qCae3UxKJ5YwXyGlZM5W6+EVEdSA680I/6rLJrdLLguPFsismqpMw49bvSF6GXM+YvqJtHFfuR0c1VSTDoqiahkHdltK72rzjwzyVHFMR5Lj5ghGS6GUpNCfT4s/iZXJ6CUiwCYl8X7KlUU9WOpIBcMsVw+h3WE+RGapxo6YYtHakcs3KTu5LHpBjHnW0ujG7qz9PUpqKkKfR8tGyS644YrdTrd28Tp+U6GrMsEcIkWzCJR4vO6rZJyRlEJJLqicA+c1S9TZ+lZpp+jajTnjipZBip+ckkLZESt63zLpcnZYnpyprCOaKG7S07ldpBfzP526FkUNAFLGIBDNdJiOYiuufrdXI6kYi2Na3x7PU/mTU3F2ivHGS7O5osuU1QQxBIYSyfMyiUZZ/MtJeftWE5DYIBaXytpEI+voVyOuqBx8ou7xD9uddUeX/pyz4f6yO0SLlQy/NF8qJ9osQ+1aVLl0D+VjMOscQreOeEjCXHkjXzpHUcNQEuOKQC7P6J7stk0zBqgSIQmAISIQBfm+TPx24Xxbvi8q8/ClEJBlAjwxScV2fpddjl8yajIBK3SEMd3V0rnmC4rN2Jefy3coxOzjKoykPiH4olYyfTaXCHvcL9KMnMJSx3aol5O6pnMtMRRFo7sPi2W8yyil7YSb9I2HkjpYRAi1R1dovUqcOV75cQgMRaj7XrWZKJHztxkQlbd6FUNyCSzZLFatpZ3fXoiOJfZ2TFhSLJyNUEXNHq23Bw9S1V1QnsrMJR1dC50jujMjMpy5NV17EiO3OV/8H0KMorlO6F50/l7LsrvFaP8xKEobcesRbW6redRk+2sXEezM2oC0cA6ypyU+qC0pRuLsqvIywlEpTaM2OnEyI7QwFaoIqbFPhDBL/tZacQ297Eq8erOZ6xSl9iqPRXlZWCnuh0VtthFGY/aqUtJeRBKIaWPh+UHodatM5cokv1TiEretFVaM0ZnZddoz9D+R/atFJtDWVoyAgIbTiw78Oz6vM6cVOJDfFgk290vS3nWlUQWY9nSjfw+Z1Vmi0RFKN9pFzo7vWnF/RflbKrDaQRHeBFqNrCXof8AJSRhvlbi1h1fWyfUgJjyeW8hLp3S6HZ+h1FTiTDyeUr5I8QTEPy4dD+lvI61X8H5Gy1EZDr4S+lElrUeUdiXFxbSxGw4A1fetUsMluA9X8P7LbHlaIklI6q67U2k1ZdJVWWgfyZfD1rTZehCeyOaUaFQkQrJIculigDZxF61mRjik4hWrlwLhgPdIh+xZrnhs4l52ZfOR045fCiCmLFeGtsK9nEpCPve1ZkY+7+6c5EEmAtYdVZX0XRYmqLRHZ0n3qNmuH4lFWteI4tXF2lPTHdGNgpLtj9KzQyOXOd0lsrn6STk9RfrCX5steOsA8AFi6/uXbiklGmc0027LIunO6jjdIZLnySvsVCu6aZJl9yikPEsLGPI013UDn8KGkQFCk1qquKsSFcKrzHaKiUQIB1rNlVzDD2iIviUkZ4k2QsSyoBoYZg/ykhMJiQGOIh93zIdriE91GbFgQhkovfGN+1Fj7SrjiuA/wDLMd7xfmpYmtjs3CJRC3OEH0giXrZVX4gVhh5sgPEUZW93ys6gkEiHAVssJXB+bP1OyvSNzgfWDoz7TeNlCQFd/PKrXQ4yK8R3CMurfs9fSymFu8Ox+ihcbZC3ZsXZlby+1lIw7B/9SVxfZrZZgLDYersfotXJ0939OesGIOIVks9w37SWKeySOXdLH+a68U9WS1sjos6ExC7jmEy1Jmjj7RF/PasNyuk7Cp0da5/0spXaG6QCIrsL+VvsZSxnznvLyJ5VOVo7XhcNoskF+c7ymkt0g94VXJ+cvDhJPnPDfrW4kL1IQ2c+cENlTwnaNgbJfYqpvznxIcsQns6ppJ12VVouFJf/AMvQrOTCvLS+/wAOZRRiIipaA+eLZw6qp9E/UjYvUUkiiKVQFIpbMdS7dzZH3VEIkSrFPhs4rlYhq8JDvbSFTE0OCHDemzw2xie8n8otHhUEtXdbZsp9BQyUCGNVJDK0uBWZ6rDZtbyz5ZsPaJRIaQgkkc7i/wBqiEsOsoTkxLNjot3YcCjY7U2MsPdUMr4v5hTqhUXonuuUZnYQ371vtUVPU2EW1cJCo5jOXABW4hLs4lVdCo0RgGXAe8Ml3oUdTDaWDENySnqyiKyXHhtSNXiVmG7Zu2ldKhENTDhwDiErgUR6onvKaSbt4cKqs+KQLsN1wetKioi0x2kQY7SxB6+hPJ9ZQEdvdJOMsS1i+jWJ0mS5RkpYz8zaP2IVbIR5opB80qRdyZDgcXLUaIhqh+buvEdpulaVNVicccoFcJFrelU8vUxU08kBDtYPrGfyOufirSopLwEzgIrpYR2etl5FaSpnrTipx2R3ZFq2dlOB1Soa6Kqh0tLMEg62HZ6n8ytC+H4v2W559fQ9/iHaQR7KacvYxKJ3t7Wt2lDZUYl6ll+HCrAPbJeG1hWTFVCMnbwmrB1A3a2qntcQcGamkUZGq7SphGsrMaJ5DQxqsZoY00DRa0uFMvVZzTXO1MVE00iqzEkM7lBOeJSxpE4HhVa7Em6XCoQPWUjovwyc2SrSypgzYVSnmVIVFyKVNlqSDUI1UGbCo5JFSDU0BqSLGZXF50gS27W0s6CbDrJzTYi7Qqhams8+t3UrS4iv3VmPKnjN+H9EUKicpMJJ7y4R7KzCnxF2UHVWx/6SpM0SO18HmzwyF55UJfB8M+T4SZszndJ3X8iF6UF8UYuRB4cUGlpRrYhxwYT4gf8AReZSnrAa9vlAZYyilxDIJCfZdeQ+E2SDoqwg+bLFEX0gZ/E/pXFy8feyO3hZetGZtFKdFUcqpy5u66WEdWQen1rsKXKMVQN9PIBxn8PU64iI8Wt3d5SC9haWKQwL6rCPrZcSk4nXPGp9nbCRbZYdgkks1433YhXOw5eiKP8AqiMZBwnaJEJdanhymJleGqm5Gccbvs0WnIi3iU0NUV1h/wAFZz1A7Fna4U5phIb7g7v3JKynE24akdS7VU7yrmBqSAuE1oU9bcg5cmPVmq8mFAyKi0yBmTM6L2lUUsqp6ZRzTKgotafFrKKaXEqLzJs0qQ6LLyKGSfMq4T4lXqJtZOgo0GnwkqMk2JRNUc2SqSSppBRoDMlKZZwz2ppVCpIVGjGdoo0uIu0s9qhK04phRpPKk06znnUZTJhRbObESkpIyqZoKWLEUxCPZHpdZemu72Jdr4Gx01LHy+tqqUZ5htiieUboQ/V1eOG0qFJ0jtIIwijCLDbGAxx5vMyFR/8AdUn+Oov7rIXpUkclM87fKM3+IqP7pKvPUnL8qUx27xEVvoULn+JNchXnt2qPSqu0VKgLS1revZUZyYbP4StmY248Q7qzKkBHHEXdJYSx/wCGsclCSDbte7iUbTlFjiLu7KpSSFvGKhknLtcQrNYzXyI3qfKwnglw/hVuKqsxxFdGeyuXpb55NFTiZl5rdX0v0Lo6OgGC06ojKQvmorrR9iJY6DezVinvHduSO5w49aP8PWqtZlOmp7uUTBePzI4i9jLCm8J6gyIKXQQxlqO46QhHrVRxSZM5wqmdlBXiW0pmqsS4SlylohxzaS4rrrbVqw5UEh1lcsbRx9HSlUYlGdTcsjll20mcqxaymgNF6jEklqMIrIOpHeSPVYU6A0RqMSgnqFQap4lBLUIoDQ5RhUL1Ko8owqF58SdAabyphTqg8/EoiqFSRJp6dLp7Vj8pQ9VxJ0BsPUqI6lZJVS3MhUdOVtVX1VKW1yMZcXr/AEVKIWaeRKApbaqUbYgxAJfOfstmfJsMt3MgBHtRYVNFlWDCASAAiNuq9qk5bT/TB7pJ1XoWxz0mRpgJxEYzHoJkq0K7LAhJbC4OObWzO+dCNmPZmOUo7pqucwqycW4KieDhWVnVRQmmHjVOU1sPRFugoyoC3Q91VsLU56Zrt9VShPfNdKVAW6HupHyeXAnsTqYeTwmiK8KmeK/X0WYbloveQ45pj7U7/crHISTXpDHiQ3YU0ZMuTALFjuLX51yUL5Ozaq3Spi/hKE6YlXkJcTG5GQ/9k4BINq1aR0pKtJRkntZGo0a8w2rhTxypxKtLSFumqslEXGPoSUYkuzUOvz40xq3iWMVFMOqc3upmhnbau7q08S/YnZ/qbjVvEmlVXLE5/aEyTjObZim91HhDZmu9Rh1lEU6zBKXbhnL0CmEU2zFN3keF/sTuaRVPEoTq+JZzwzlsmlGjk2wP3lfiivchbN/8mkFSO8rACJ7QD2VUpYyEedhO71K9cOjsCExku2tn0KWkmWrJwjBhwe9tJ4w3ahAPeVeNj3VK0RFrjclSGXKajlIrIqyEC3dOtOOmKL/6soTnwxEI/usNqS75va7Ke2T7vpv7pJUOmdRE1DbzkgZ/ragnJC5qPJI4tfW3kJUKmdhmHdUZdky7yt2MxKOfPGNzWv2mWB2Nld+z8SaYcPxJYappBu0bNmK3yqbP1N4muToLKrgSjICVx2zoYX4PYpoZTeIt1RlTktPQP9X7XURC/B7E6AoFAXeScnV63D0KMmRRJT5Mm8k4lZJn3k0xdh8RJ0TRWei7aa9AKskxb6Zoy+kP2osKKz0Q7qjeiFWiB7rb3StHxmnYtUUXoeEE16Ed38S0dC++ncmbfNVYtTLagFD0AcC0Tp+JDQsnYaGY9CO6nNRBugtFox3U5qdkbC1M4aUN1LyUOpWyiZiSiLeZFj1K2gHgStGKsvEydyYbbkWFEAiO6pBt41IFNxJ40463j9qdjoaAhnLtIUjRDupUhUf/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7" descr="https://www.worldkidneyday.org/wp-content/uploads/2015/11/hypertension-624x677.jpg"/>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3" name="Google Shape;223;p17"/>
          <p:cNvPicPr preferRelativeResize="0"/>
          <p:nvPr/>
        </p:nvPicPr>
        <p:blipFill rotWithShape="1">
          <a:blip r:embed="rId4">
            <a:alphaModFix/>
          </a:blip>
          <a:srcRect/>
          <a:stretch/>
        </p:blipFill>
        <p:spPr>
          <a:xfrm>
            <a:off x="5436096" y="1974531"/>
            <a:ext cx="3187824" cy="34585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a:t>Epidemiyolojinin Kapsamı</a:t>
            </a:r>
            <a:endParaRPr/>
          </a:p>
        </p:txBody>
      </p:sp>
      <p:sp>
        <p:nvSpPr>
          <p:cNvPr id="229" name="Google Shape;229;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600"/>
              <a:buChar char="•"/>
            </a:pPr>
            <a:r>
              <a:rPr lang="tr-TR" sz="2600"/>
              <a:t>Epidemiyolojik çalışmanın odağında, </a:t>
            </a:r>
            <a:r>
              <a:rPr lang="tr-TR" sz="2600" b="1"/>
              <a:t>coğrafi yönden ya da başka yönlerden tanımlanmış bir topluluk </a:t>
            </a:r>
            <a:r>
              <a:rPr lang="tr-TR" sz="2600"/>
              <a:t>bulunmaktadır.</a:t>
            </a:r>
            <a:endParaRPr/>
          </a:p>
          <a:p>
            <a:pPr marL="0" lvl="0" indent="0" algn="l" rtl="0">
              <a:spcBef>
                <a:spcPts val="520"/>
              </a:spcBef>
              <a:spcAft>
                <a:spcPts val="0"/>
              </a:spcAft>
              <a:buClr>
                <a:schemeClr val="dk1"/>
              </a:buClr>
              <a:buSzPts val="2600"/>
              <a:buNone/>
            </a:pPr>
            <a:endParaRPr sz="2600"/>
          </a:p>
          <a:p>
            <a:pPr marL="342900" lvl="0" indent="-342900" algn="l" rtl="0">
              <a:spcBef>
                <a:spcPts val="520"/>
              </a:spcBef>
              <a:spcAft>
                <a:spcPts val="0"/>
              </a:spcAft>
              <a:buClr>
                <a:schemeClr val="dk1"/>
              </a:buClr>
              <a:buSzPts val="2600"/>
              <a:buChar char="•"/>
            </a:pPr>
            <a:r>
              <a:rPr lang="tr-TR" sz="2600"/>
              <a:t>Örneğin, belirli bir hastanedeki belirli bir grup hasta ya da belirli bir fabrikadaki belirli bir grup işçi…</a:t>
            </a:r>
            <a:endParaRPr/>
          </a:p>
          <a:p>
            <a:pPr marL="342900" lvl="0" indent="-177800" algn="l" rtl="0">
              <a:spcBef>
                <a:spcPts val="520"/>
              </a:spcBef>
              <a:spcAft>
                <a:spcPts val="0"/>
              </a:spcAft>
              <a:buClr>
                <a:schemeClr val="dk1"/>
              </a:buClr>
              <a:buSzPts val="2600"/>
              <a:buNone/>
            </a:pPr>
            <a:endParaRPr sz="2600"/>
          </a:p>
          <a:p>
            <a:pPr marL="342900" lvl="0" indent="-342900" algn="l" rtl="0">
              <a:spcBef>
                <a:spcPts val="520"/>
              </a:spcBef>
              <a:spcAft>
                <a:spcPts val="0"/>
              </a:spcAft>
              <a:buClr>
                <a:schemeClr val="dk1"/>
              </a:buClr>
              <a:buSzPts val="2600"/>
              <a:buChar char="•"/>
            </a:pPr>
            <a:r>
              <a:rPr lang="tr-TR" sz="2600"/>
              <a:t>Bu, alt grupların, cinsiyet, yaş grubu ya da etnisite bakımından tanımlanmasına temel teşkil etmektedir.</a:t>
            </a:r>
            <a:endParaRPr/>
          </a:p>
          <a:p>
            <a:pPr marL="342900" lvl="0" indent="-139700" algn="l" rtl="0">
              <a:spcBef>
                <a:spcPts val="640"/>
              </a:spcBef>
              <a:spcAft>
                <a:spcPts val="0"/>
              </a:spcAft>
              <a:buClr>
                <a:schemeClr val="dk1"/>
              </a:buClr>
              <a:buSzPts val="3200"/>
              <a:buNone/>
            </a:pPr>
            <a:endParaRPr/>
          </a:p>
        </p:txBody>
      </p:sp>
      <p:sp>
        <p:nvSpPr>
          <p:cNvPr id="230" name="Google Shape;230;p18"/>
          <p:cNvSpPr txBox="1"/>
          <p:nvPr/>
        </p:nvSpPr>
        <p:spPr>
          <a:xfrm>
            <a:off x="286603" y="6381328"/>
            <a:ext cx="867997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900" dirty="0" err="1">
                <a:solidFill>
                  <a:srgbClr val="A5A5A5"/>
                </a:solidFill>
                <a:latin typeface="Calibri"/>
                <a:ea typeface="Calibri"/>
                <a:cs typeface="Calibri"/>
                <a:sym typeface="Calibri"/>
              </a:rPr>
              <a:t>Basic</a:t>
            </a:r>
            <a:r>
              <a:rPr lang="tr-TR" sz="900" dirty="0">
                <a:solidFill>
                  <a:srgbClr val="A5A5A5"/>
                </a:solidFill>
                <a:latin typeface="Calibri"/>
                <a:ea typeface="Calibri"/>
                <a:cs typeface="Calibri"/>
                <a:sym typeface="Calibri"/>
              </a:rPr>
              <a:t> </a:t>
            </a:r>
            <a:r>
              <a:rPr lang="tr-TR" sz="900" dirty="0" err="1">
                <a:solidFill>
                  <a:srgbClr val="A5A5A5"/>
                </a:solidFill>
                <a:latin typeface="Calibri"/>
                <a:ea typeface="Calibri"/>
                <a:cs typeface="Calibri"/>
                <a:sym typeface="Calibri"/>
              </a:rPr>
              <a:t>Epidemiology</a:t>
            </a:r>
            <a:r>
              <a:rPr lang="tr-TR" sz="900" dirty="0">
                <a:solidFill>
                  <a:srgbClr val="A5A5A5"/>
                </a:solidFill>
                <a:latin typeface="Calibri"/>
                <a:ea typeface="Calibri"/>
                <a:cs typeface="Calibri"/>
                <a:sym typeface="Calibri"/>
              </a:rPr>
              <a:t>, R.</a:t>
            </a:r>
            <a:r>
              <a:rPr lang="tr-TR" sz="900" dirty="0" err="1">
                <a:solidFill>
                  <a:srgbClr val="A5A5A5"/>
                </a:solidFill>
                <a:latin typeface="Calibri"/>
                <a:ea typeface="Calibri"/>
                <a:cs typeface="Calibri"/>
                <a:sym typeface="Calibri"/>
              </a:rPr>
              <a:t>Beaglehole</a:t>
            </a:r>
            <a:r>
              <a:rPr lang="tr-TR" sz="900" dirty="0">
                <a:solidFill>
                  <a:srgbClr val="A5A5A5"/>
                </a:solidFill>
                <a:latin typeface="Calibri"/>
                <a:ea typeface="Calibri"/>
                <a:cs typeface="Calibri"/>
                <a:sym typeface="Calibri"/>
              </a:rPr>
              <a:t>, R.</a:t>
            </a:r>
            <a:r>
              <a:rPr lang="tr-TR" sz="900" dirty="0" err="1">
                <a:solidFill>
                  <a:srgbClr val="A5A5A5"/>
                </a:solidFill>
                <a:latin typeface="Calibri"/>
                <a:ea typeface="Calibri"/>
                <a:cs typeface="Calibri"/>
                <a:sym typeface="Calibri"/>
              </a:rPr>
              <a:t>Bonita</a:t>
            </a:r>
            <a:r>
              <a:rPr lang="tr-TR" sz="900" dirty="0">
                <a:solidFill>
                  <a:srgbClr val="A5A5A5"/>
                </a:solidFill>
                <a:latin typeface="Calibri"/>
                <a:ea typeface="Calibri"/>
                <a:cs typeface="Calibri"/>
                <a:sym typeface="Calibri"/>
              </a:rPr>
              <a:t>, T.</a:t>
            </a:r>
            <a:r>
              <a:rPr lang="tr-TR" sz="900" dirty="0" err="1">
                <a:solidFill>
                  <a:srgbClr val="A5A5A5"/>
                </a:solidFill>
                <a:latin typeface="Calibri"/>
                <a:ea typeface="Calibri"/>
                <a:cs typeface="Calibri"/>
                <a:sym typeface="Calibri"/>
              </a:rPr>
              <a:t>Kjellstrom</a:t>
            </a:r>
            <a:r>
              <a:rPr lang="tr-TR" sz="900" dirty="0">
                <a:solidFill>
                  <a:srgbClr val="A5A5A5"/>
                </a:solidFill>
                <a:latin typeface="Calibri"/>
                <a:ea typeface="Calibri"/>
                <a:cs typeface="Calibri"/>
                <a:sym typeface="Calibri"/>
              </a:rPr>
              <a:t>, </a:t>
            </a:r>
            <a:r>
              <a:rPr lang="tr-TR" sz="900" dirty="0" err="1">
                <a:solidFill>
                  <a:srgbClr val="A5A5A5"/>
                </a:solidFill>
                <a:latin typeface="Calibri"/>
                <a:ea typeface="Calibri"/>
                <a:cs typeface="Calibri"/>
                <a:sym typeface="Calibri"/>
              </a:rPr>
              <a:t>World</a:t>
            </a:r>
            <a:r>
              <a:rPr lang="tr-TR" sz="900" dirty="0">
                <a:solidFill>
                  <a:srgbClr val="A5A5A5"/>
                </a:solidFill>
                <a:latin typeface="Calibri"/>
                <a:ea typeface="Calibri"/>
                <a:cs typeface="Calibri"/>
                <a:sym typeface="Calibri"/>
              </a:rPr>
              <a:t> </a:t>
            </a:r>
            <a:r>
              <a:rPr lang="tr-TR" sz="900" dirty="0" err="1">
                <a:solidFill>
                  <a:srgbClr val="A5A5A5"/>
                </a:solidFill>
                <a:latin typeface="Calibri"/>
                <a:ea typeface="Calibri"/>
                <a:cs typeface="Calibri"/>
                <a:sym typeface="Calibri"/>
              </a:rPr>
              <a:t>Health</a:t>
            </a:r>
            <a:r>
              <a:rPr lang="tr-TR" sz="900" dirty="0">
                <a:solidFill>
                  <a:srgbClr val="A5A5A5"/>
                </a:solidFill>
                <a:latin typeface="Calibri"/>
                <a:ea typeface="Calibri"/>
                <a:cs typeface="Calibri"/>
                <a:sym typeface="Calibri"/>
              </a:rPr>
              <a:t> </a:t>
            </a:r>
            <a:r>
              <a:rPr lang="tr-TR" sz="900" dirty="0" err="1">
                <a:solidFill>
                  <a:srgbClr val="A5A5A5"/>
                </a:solidFill>
                <a:latin typeface="Calibri"/>
                <a:ea typeface="Calibri"/>
                <a:cs typeface="Calibri"/>
                <a:sym typeface="Calibri"/>
              </a:rPr>
              <a:t>Organization</a:t>
            </a:r>
            <a:r>
              <a:rPr lang="tr-TR" sz="900" dirty="0">
                <a:solidFill>
                  <a:srgbClr val="A5A5A5"/>
                </a:solidFill>
                <a:latin typeface="Calibri"/>
                <a:ea typeface="Calibri"/>
                <a:cs typeface="Calibri"/>
                <a:sym typeface="Calibri"/>
              </a:rPr>
              <a:t>, </a:t>
            </a:r>
            <a:r>
              <a:rPr lang="tr-TR" sz="900" dirty="0" err="1">
                <a:solidFill>
                  <a:srgbClr val="A5A5A5"/>
                </a:solidFill>
                <a:latin typeface="Calibri"/>
                <a:ea typeface="Calibri"/>
                <a:cs typeface="Calibri"/>
                <a:sym typeface="Calibri"/>
              </a:rPr>
              <a:t>Geneva</a:t>
            </a:r>
            <a:r>
              <a:rPr lang="tr-TR" sz="900" dirty="0">
                <a:solidFill>
                  <a:srgbClr val="A5A5A5"/>
                </a:solidFill>
                <a:latin typeface="Calibri"/>
                <a:ea typeface="Calibri"/>
                <a:cs typeface="Calibri"/>
                <a:sym typeface="Calibri"/>
              </a:rPr>
              <a:t>, 2006 </a:t>
            </a:r>
            <a:r>
              <a:rPr lang="tr-TR" sz="900" u="sng" dirty="0">
                <a:solidFill>
                  <a:srgbClr val="A5A5A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https://sbu.saglik.gov.tr/Ekutuphane/kitaplar/epidemiyoloji.pdf</a:t>
            </a:r>
            <a:r>
              <a:rPr lang="tr-TR" sz="900" dirty="0">
                <a:solidFill>
                  <a:srgbClr val="A5A5A5"/>
                </a:solidFill>
                <a:latin typeface="Calibri"/>
                <a:ea typeface="Calibri"/>
                <a:cs typeface="Calibri"/>
                <a:sym typeface="Calibri"/>
              </a:rPr>
              <a:t> (Erişim Tarihi:10.09.2022)</a:t>
            </a:r>
            <a:endParaRPr sz="900">
              <a:solidFill>
                <a:srgbClr val="A5A5A5"/>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7"/>
          <p:cNvSpPr txBox="1">
            <a:spLocks noGrp="1"/>
          </p:cNvSpPr>
          <p:nvPr>
            <p:ph type="title"/>
          </p:nvPr>
        </p:nvSpPr>
        <p:spPr>
          <a:xfrm>
            <a:off x="467544" y="404664"/>
            <a:ext cx="8229600" cy="1143000"/>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tr-TR" sz="3600" dirty="0"/>
              <a:t>Epidemiyolojik Araştırmaların Sınıflandırılması</a:t>
            </a:r>
            <a:endParaRPr/>
          </a:p>
        </p:txBody>
      </p:sp>
      <p:sp>
        <p:nvSpPr>
          <p:cNvPr id="297" name="Google Shape;297;p27"/>
          <p:cNvSpPr txBox="1"/>
          <p:nvPr/>
        </p:nvSpPr>
        <p:spPr>
          <a:xfrm>
            <a:off x="221104" y="2204864"/>
            <a:ext cx="4494911" cy="435133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C00000"/>
              </a:buClr>
              <a:buSzPts val="1600"/>
              <a:buFont typeface="Arial"/>
              <a:buNone/>
            </a:pPr>
            <a:r>
              <a:rPr lang="tr-TR" sz="1600" dirty="0">
                <a:solidFill>
                  <a:srgbClr val="C00000"/>
                </a:solidFill>
                <a:latin typeface="Calibri"/>
                <a:ea typeface="Calibri"/>
                <a:cs typeface="Calibri"/>
                <a:sym typeface="Calibri"/>
              </a:rPr>
              <a:t>I. GÖZLEMSEL ARAŞTIRMALAR</a:t>
            </a:r>
            <a:endParaRPr/>
          </a:p>
          <a:p>
            <a:pPr marL="342900" marR="0" lvl="0" indent="-342900" algn="l" rtl="0">
              <a:spcBef>
                <a:spcPts val="1000"/>
              </a:spcBef>
              <a:spcAft>
                <a:spcPts val="0"/>
              </a:spcAft>
              <a:buClr>
                <a:srgbClr val="000000"/>
              </a:buClr>
              <a:buSzPts val="1600"/>
              <a:buFont typeface="Arial"/>
              <a:buChar char="•"/>
            </a:pPr>
            <a:r>
              <a:rPr lang="tr-TR" sz="1600" dirty="0">
                <a:solidFill>
                  <a:srgbClr val="000000"/>
                </a:solidFill>
                <a:latin typeface="Calibri"/>
                <a:ea typeface="Calibri"/>
                <a:cs typeface="Calibri"/>
                <a:sym typeface="Calibri"/>
              </a:rPr>
              <a:t>1</a:t>
            </a:r>
            <a:r>
              <a:rPr lang="tr-TR" sz="1600" u="sng" dirty="0">
                <a:solidFill>
                  <a:srgbClr val="000000"/>
                </a:solidFill>
                <a:latin typeface="Calibri"/>
                <a:ea typeface="Calibri"/>
                <a:cs typeface="Calibri"/>
                <a:sym typeface="Calibri"/>
              </a:rPr>
              <a:t>. </a:t>
            </a:r>
            <a:r>
              <a:rPr lang="tr-TR" sz="1600" i="1" u="sng" dirty="0">
                <a:solidFill>
                  <a:srgbClr val="000000"/>
                </a:solidFill>
                <a:latin typeface="Calibri"/>
                <a:ea typeface="Calibri"/>
                <a:cs typeface="Calibri"/>
                <a:sym typeface="Calibri"/>
              </a:rPr>
              <a:t>Tanımlayıcı (Deskriptif) Çalışmalar</a:t>
            </a:r>
            <a:endParaRPr sz="1600" i="1" u="sng">
              <a:solidFill>
                <a:schemeClr val="dk1"/>
              </a:solidFill>
              <a:latin typeface="Calibri"/>
              <a:ea typeface="Calibri"/>
              <a:cs typeface="Calibri"/>
              <a:sym typeface="Calibri"/>
            </a:endParaRPr>
          </a:p>
          <a:p>
            <a:pPr marL="342900" marR="0" lvl="0" indent="-342900" algn="l" rtl="0">
              <a:spcBef>
                <a:spcPts val="1000"/>
              </a:spcBef>
              <a:spcAft>
                <a:spcPts val="0"/>
              </a:spcAft>
              <a:buClr>
                <a:srgbClr val="000000"/>
              </a:buClr>
              <a:buSzPts val="1600"/>
              <a:buFont typeface="Arial"/>
              <a:buChar char="•"/>
            </a:pPr>
            <a:r>
              <a:rPr lang="tr-TR" sz="1600" dirty="0">
                <a:solidFill>
                  <a:srgbClr val="000000"/>
                </a:solidFill>
                <a:latin typeface="Calibri"/>
                <a:ea typeface="Calibri"/>
                <a:cs typeface="Calibri"/>
                <a:sym typeface="Calibri"/>
              </a:rPr>
              <a:t>a) Olgu sunumları ve olgu serileri</a:t>
            </a:r>
            <a:endParaRPr/>
          </a:p>
          <a:p>
            <a:pPr marL="342900" marR="0" lvl="0" indent="-342900" algn="l" rtl="0">
              <a:spcBef>
                <a:spcPts val="1000"/>
              </a:spcBef>
              <a:spcAft>
                <a:spcPts val="0"/>
              </a:spcAft>
              <a:buClr>
                <a:srgbClr val="000000"/>
              </a:buClr>
              <a:buSzPts val="1600"/>
              <a:buFont typeface="Arial"/>
              <a:buChar char="•"/>
            </a:pPr>
            <a:r>
              <a:rPr lang="tr-TR" sz="1600" dirty="0">
                <a:solidFill>
                  <a:srgbClr val="000000"/>
                </a:solidFill>
                <a:latin typeface="Calibri"/>
                <a:ea typeface="Calibri"/>
                <a:cs typeface="Calibri"/>
                <a:sym typeface="Calibri"/>
              </a:rPr>
              <a:t>b) Toplumsal düzeyde korelasyon (ekolojik) çalışmaları</a:t>
            </a:r>
            <a:endParaRPr/>
          </a:p>
          <a:p>
            <a:pPr marL="342900" marR="0" lvl="0" indent="-342900" algn="l" rtl="0">
              <a:spcBef>
                <a:spcPts val="1000"/>
              </a:spcBef>
              <a:spcAft>
                <a:spcPts val="0"/>
              </a:spcAft>
              <a:buClr>
                <a:srgbClr val="000000"/>
              </a:buClr>
              <a:buSzPts val="1600"/>
              <a:buFont typeface="Arial"/>
              <a:buChar char="•"/>
            </a:pPr>
            <a:r>
              <a:rPr lang="tr-TR" sz="1600" dirty="0">
                <a:solidFill>
                  <a:srgbClr val="000000"/>
                </a:solidFill>
                <a:latin typeface="Calibri"/>
                <a:ea typeface="Calibri"/>
                <a:cs typeface="Calibri"/>
                <a:sym typeface="Calibri"/>
              </a:rPr>
              <a:t>2</a:t>
            </a:r>
            <a:r>
              <a:rPr lang="tr-TR" sz="1600" i="1" dirty="0">
                <a:solidFill>
                  <a:srgbClr val="000000"/>
                </a:solidFill>
                <a:latin typeface="Calibri"/>
                <a:ea typeface="Calibri"/>
                <a:cs typeface="Calibri"/>
                <a:sym typeface="Calibri"/>
              </a:rPr>
              <a:t>. </a:t>
            </a:r>
            <a:r>
              <a:rPr lang="tr-TR" sz="1600" i="1" u="sng" dirty="0">
                <a:solidFill>
                  <a:srgbClr val="000000"/>
                </a:solidFill>
                <a:latin typeface="Calibri"/>
                <a:ea typeface="Calibri"/>
                <a:cs typeface="Calibri"/>
                <a:sym typeface="Calibri"/>
              </a:rPr>
              <a:t>Analitik(Çözümleyici) Çalışmalar</a:t>
            </a:r>
            <a:endParaRPr sz="1600" i="1" u="sng">
              <a:solidFill>
                <a:schemeClr val="dk1"/>
              </a:solidFill>
              <a:latin typeface="Calibri"/>
              <a:ea typeface="Calibri"/>
              <a:cs typeface="Calibri"/>
              <a:sym typeface="Calibri"/>
            </a:endParaRPr>
          </a:p>
          <a:p>
            <a:pPr marL="342900" marR="0" lvl="0" indent="-342900" algn="l" rtl="0">
              <a:spcBef>
                <a:spcPts val="1000"/>
              </a:spcBef>
              <a:spcAft>
                <a:spcPts val="0"/>
              </a:spcAft>
              <a:buClr>
                <a:srgbClr val="000000"/>
              </a:buClr>
              <a:buSzPts val="1600"/>
              <a:buFont typeface="Arial"/>
              <a:buChar char="•"/>
            </a:pPr>
            <a:r>
              <a:rPr lang="tr-TR" sz="1600" dirty="0">
                <a:solidFill>
                  <a:srgbClr val="000000"/>
                </a:solidFill>
                <a:latin typeface="Calibri"/>
                <a:ea typeface="Calibri"/>
                <a:cs typeface="Calibri"/>
                <a:sym typeface="Calibri"/>
              </a:rPr>
              <a:t>a) Olgu-kontrol çalışmaları</a:t>
            </a:r>
            <a:endParaRPr/>
          </a:p>
          <a:p>
            <a:pPr marL="342900" marR="0" lvl="0" indent="-342900" algn="l" rtl="0">
              <a:spcBef>
                <a:spcPts val="1000"/>
              </a:spcBef>
              <a:spcAft>
                <a:spcPts val="0"/>
              </a:spcAft>
              <a:buClr>
                <a:srgbClr val="000000"/>
              </a:buClr>
              <a:buSzPts val="1600"/>
              <a:buFont typeface="Arial"/>
              <a:buChar char="•"/>
            </a:pPr>
            <a:r>
              <a:rPr lang="tr-TR" sz="1600" dirty="0">
                <a:solidFill>
                  <a:srgbClr val="000000"/>
                </a:solidFill>
                <a:latin typeface="Calibri"/>
                <a:ea typeface="Calibri"/>
                <a:cs typeface="Calibri"/>
                <a:sym typeface="Calibri"/>
              </a:rPr>
              <a:t>b) Kesitsel Araştırmalar</a:t>
            </a:r>
            <a:endParaRPr sz="1600">
              <a:solidFill>
                <a:schemeClr val="dk1"/>
              </a:solidFill>
              <a:latin typeface="Calibri"/>
              <a:ea typeface="Calibri"/>
              <a:cs typeface="Calibri"/>
              <a:sym typeface="Calibri"/>
            </a:endParaRPr>
          </a:p>
          <a:p>
            <a:pPr marL="342900" marR="0" lvl="0" indent="-342900" algn="l" rtl="0">
              <a:spcBef>
                <a:spcPts val="1000"/>
              </a:spcBef>
              <a:spcAft>
                <a:spcPts val="0"/>
              </a:spcAft>
              <a:buClr>
                <a:srgbClr val="000000"/>
              </a:buClr>
              <a:buSzPts val="1600"/>
              <a:buFont typeface="Arial"/>
              <a:buChar char="•"/>
            </a:pPr>
            <a:r>
              <a:rPr lang="tr-TR" sz="1600" dirty="0">
                <a:solidFill>
                  <a:srgbClr val="000000"/>
                </a:solidFill>
                <a:latin typeface="Calibri"/>
                <a:ea typeface="Calibri"/>
                <a:cs typeface="Calibri"/>
                <a:sym typeface="Calibri"/>
              </a:rPr>
              <a:t>c) </a:t>
            </a:r>
            <a:r>
              <a:rPr lang="tr-TR" sz="1600" dirty="0" err="1">
                <a:solidFill>
                  <a:srgbClr val="000000"/>
                </a:solidFill>
                <a:latin typeface="Calibri"/>
                <a:ea typeface="Calibri"/>
                <a:cs typeface="Calibri"/>
                <a:sym typeface="Calibri"/>
              </a:rPr>
              <a:t>Kohort</a:t>
            </a:r>
            <a:r>
              <a:rPr lang="tr-TR" sz="1600" dirty="0">
                <a:solidFill>
                  <a:srgbClr val="000000"/>
                </a:solidFill>
                <a:latin typeface="Calibri"/>
                <a:ea typeface="Calibri"/>
                <a:cs typeface="Calibri"/>
                <a:sym typeface="Calibri"/>
              </a:rPr>
              <a:t> Araştırmaları</a:t>
            </a:r>
            <a:br>
              <a:rPr lang="tr-TR" sz="3200" dirty="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p:txBody>
      </p:sp>
      <p:sp>
        <p:nvSpPr>
          <p:cNvPr id="298" name="Google Shape;298;p27"/>
          <p:cNvSpPr txBox="1">
            <a:spLocks noGrp="1"/>
          </p:cNvSpPr>
          <p:nvPr>
            <p:ph type="body" idx="4294967295"/>
          </p:nvPr>
        </p:nvSpPr>
        <p:spPr>
          <a:xfrm>
            <a:off x="4716016" y="2348880"/>
            <a:ext cx="4427984" cy="4381407"/>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C00000"/>
              </a:buClr>
              <a:buSzPts val="1600"/>
              <a:buNone/>
            </a:pPr>
            <a:r>
              <a:rPr lang="tr-TR" sz="1600" b="0" i="0" u="none" strike="noStrike" dirty="0">
                <a:solidFill>
                  <a:srgbClr val="C00000"/>
                </a:solidFill>
              </a:rPr>
              <a:t>II. DENEYSEL ARAŞTIRMALAR</a:t>
            </a:r>
            <a:endParaRPr sz="1600" b="0">
              <a:solidFill>
                <a:srgbClr val="C00000"/>
              </a:solidFill>
            </a:endParaRPr>
          </a:p>
          <a:p>
            <a:pPr marL="342900" lvl="0" indent="-342900" algn="l" rtl="0">
              <a:lnSpc>
                <a:spcPct val="70000"/>
              </a:lnSpc>
              <a:spcBef>
                <a:spcPts val="1000"/>
              </a:spcBef>
              <a:spcAft>
                <a:spcPts val="0"/>
              </a:spcAft>
              <a:buClr>
                <a:srgbClr val="000000"/>
              </a:buClr>
              <a:buSzPts val="1600"/>
              <a:buChar char="•"/>
            </a:pPr>
            <a:r>
              <a:rPr lang="tr-TR" sz="1600" b="0" i="0" u="none" strike="noStrike" dirty="0">
                <a:solidFill>
                  <a:srgbClr val="000000"/>
                </a:solidFill>
              </a:rPr>
              <a:t>Müdahale (girişim) Araştırmaları</a:t>
            </a:r>
            <a:endParaRPr sz="1600" b="0"/>
          </a:p>
          <a:p>
            <a:pPr marL="342900" lvl="0" indent="-342900" algn="l" rtl="0">
              <a:lnSpc>
                <a:spcPct val="70000"/>
              </a:lnSpc>
              <a:spcBef>
                <a:spcPts val="1000"/>
              </a:spcBef>
              <a:spcAft>
                <a:spcPts val="0"/>
              </a:spcAft>
              <a:buClr>
                <a:srgbClr val="000000"/>
              </a:buClr>
              <a:buSzPts val="1600"/>
              <a:buFont typeface="Noto Sans Symbols"/>
              <a:buChar char="✔"/>
            </a:pPr>
            <a:r>
              <a:rPr lang="tr-TR" sz="1600" b="0" i="0" u="none" strike="noStrike" dirty="0">
                <a:solidFill>
                  <a:srgbClr val="000000"/>
                </a:solidFill>
              </a:rPr>
              <a:t>Klinik Müdahale Araştırmaları</a:t>
            </a:r>
            <a:endParaRPr/>
          </a:p>
          <a:p>
            <a:pPr marL="342900" lvl="0" indent="-342900" algn="l" rtl="0">
              <a:lnSpc>
                <a:spcPct val="70000"/>
              </a:lnSpc>
              <a:spcBef>
                <a:spcPts val="1000"/>
              </a:spcBef>
              <a:spcAft>
                <a:spcPts val="0"/>
              </a:spcAft>
              <a:buClr>
                <a:srgbClr val="000000"/>
              </a:buClr>
              <a:buSzPts val="1600"/>
              <a:buFont typeface="Noto Sans Symbols"/>
              <a:buChar char="✔"/>
            </a:pPr>
            <a:r>
              <a:rPr lang="tr-TR" sz="1600" b="0" i="0" u="none" strike="noStrike" dirty="0">
                <a:solidFill>
                  <a:srgbClr val="000000"/>
                </a:solidFill>
              </a:rPr>
              <a:t>Toplumsal Müdahale Araştırmaları </a:t>
            </a:r>
            <a:r>
              <a:rPr lang="tr-TR" sz="1000" b="0" i="0" u="none" strike="noStrike" dirty="0">
                <a:solidFill>
                  <a:srgbClr val="000000"/>
                </a:solidFill>
              </a:rPr>
              <a:t>(Saha)</a:t>
            </a:r>
            <a:endParaRPr sz="1000">
              <a:solidFill>
                <a:srgbClr val="000000"/>
              </a:solidFill>
            </a:endParaRPr>
          </a:p>
          <a:p>
            <a:pPr marL="0" lvl="0" indent="0" algn="l" rtl="0">
              <a:lnSpc>
                <a:spcPct val="70000"/>
              </a:lnSpc>
              <a:spcBef>
                <a:spcPts val="1000"/>
              </a:spcBef>
              <a:spcAft>
                <a:spcPts val="0"/>
              </a:spcAft>
              <a:buClr>
                <a:srgbClr val="C00000"/>
              </a:buClr>
              <a:buSzPts val="1600"/>
              <a:buNone/>
            </a:pPr>
            <a:r>
              <a:rPr lang="tr-TR" sz="1600" b="0" i="0" u="none" strike="noStrike" dirty="0">
                <a:solidFill>
                  <a:srgbClr val="C00000"/>
                </a:solidFill>
              </a:rPr>
              <a:t>III. METODOLOJİK ARAŞTIRMALAR</a:t>
            </a:r>
            <a:endParaRPr sz="1600" b="0">
              <a:solidFill>
                <a:srgbClr val="C00000"/>
              </a:solidFill>
            </a:endParaRPr>
          </a:p>
          <a:p>
            <a:pPr marL="342900" lvl="0" indent="-342900" algn="l" rtl="0">
              <a:lnSpc>
                <a:spcPct val="70000"/>
              </a:lnSpc>
              <a:spcBef>
                <a:spcPts val="1000"/>
              </a:spcBef>
              <a:spcAft>
                <a:spcPts val="0"/>
              </a:spcAft>
              <a:buClr>
                <a:srgbClr val="000000"/>
              </a:buClr>
              <a:buSzPts val="1600"/>
              <a:buChar char="•"/>
            </a:pPr>
            <a:r>
              <a:rPr lang="tr-TR" sz="1600" b="0" i="0" u="none" strike="noStrike" dirty="0">
                <a:solidFill>
                  <a:srgbClr val="000000"/>
                </a:solidFill>
              </a:rPr>
              <a:t>Hizmet kalitesini iyileştirme araştırmaları</a:t>
            </a:r>
            <a:endParaRPr sz="1600" b="0"/>
          </a:p>
          <a:p>
            <a:pPr marL="342900" lvl="0" indent="-342900" algn="l" rtl="0">
              <a:lnSpc>
                <a:spcPct val="70000"/>
              </a:lnSpc>
              <a:spcBef>
                <a:spcPts val="1000"/>
              </a:spcBef>
              <a:spcAft>
                <a:spcPts val="0"/>
              </a:spcAft>
              <a:buClr>
                <a:srgbClr val="000000"/>
              </a:buClr>
              <a:buSzPts val="1600"/>
              <a:buFont typeface="Arial"/>
              <a:buChar char="•"/>
            </a:pPr>
            <a:r>
              <a:rPr lang="tr-TR" sz="1600" b="0" i="0" u="none" strike="noStrike" dirty="0" err="1">
                <a:solidFill>
                  <a:srgbClr val="000000"/>
                </a:solidFill>
              </a:rPr>
              <a:t>Validite</a:t>
            </a:r>
            <a:r>
              <a:rPr lang="tr-TR" sz="1600" b="0" i="0" u="none" strike="noStrike" dirty="0">
                <a:solidFill>
                  <a:srgbClr val="000000"/>
                </a:solidFill>
              </a:rPr>
              <a:t> Araştırmaları </a:t>
            </a:r>
            <a:r>
              <a:rPr lang="tr-TR" sz="1000" b="0" i="0" u="none" strike="noStrike" dirty="0">
                <a:solidFill>
                  <a:srgbClr val="000000"/>
                </a:solidFill>
              </a:rPr>
              <a:t>(Tanı yöntemlerini değerlendirme)</a:t>
            </a:r>
            <a:endParaRPr/>
          </a:p>
          <a:p>
            <a:pPr marL="342900" lvl="0" indent="-342900" algn="l" rtl="0">
              <a:lnSpc>
                <a:spcPct val="70000"/>
              </a:lnSpc>
              <a:spcBef>
                <a:spcPts val="1000"/>
              </a:spcBef>
              <a:spcAft>
                <a:spcPts val="0"/>
              </a:spcAft>
              <a:buClr>
                <a:srgbClr val="000000"/>
              </a:buClr>
              <a:buSzPts val="1600"/>
              <a:buFont typeface="Arial"/>
              <a:buChar char="•"/>
            </a:pPr>
            <a:r>
              <a:rPr lang="tr-TR" sz="1600" b="0" i="0" u="none" strike="noStrike" dirty="0">
                <a:solidFill>
                  <a:srgbClr val="000000"/>
                </a:solidFill>
              </a:rPr>
              <a:t>Tutarlılık Araştırmaları </a:t>
            </a:r>
            <a:r>
              <a:rPr lang="tr-TR" sz="900" b="0" i="0" u="none" strike="noStrike" dirty="0">
                <a:solidFill>
                  <a:srgbClr val="000000"/>
                </a:solidFill>
              </a:rPr>
              <a:t>(Gözlemci </a:t>
            </a:r>
            <a:r>
              <a:rPr lang="tr-TR" sz="900" dirty="0">
                <a:solidFill>
                  <a:srgbClr val="000000"/>
                </a:solidFill>
              </a:rPr>
              <a:t> </a:t>
            </a:r>
            <a:r>
              <a:rPr lang="tr-TR" sz="900" b="0" i="0" u="none" strike="noStrike" dirty="0">
                <a:solidFill>
                  <a:srgbClr val="000000"/>
                </a:solidFill>
              </a:rPr>
              <a:t>varyasyonunu değerlendirme)</a:t>
            </a:r>
            <a:endParaRPr/>
          </a:p>
          <a:p>
            <a:pPr marL="342900" lvl="0" indent="-342900" algn="l" rtl="0">
              <a:lnSpc>
                <a:spcPct val="70000"/>
              </a:lnSpc>
              <a:spcBef>
                <a:spcPts val="1000"/>
              </a:spcBef>
              <a:spcAft>
                <a:spcPts val="0"/>
              </a:spcAft>
              <a:buClr>
                <a:srgbClr val="000000"/>
              </a:buClr>
              <a:buSzPts val="1600"/>
              <a:buFont typeface="Arial"/>
              <a:buChar char="•"/>
            </a:pPr>
            <a:r>
              <a:rPr lang="tr-TR" sz="1600" b="0" i="0" u="none" strike="noStrike" dirty="0">
                <a:solidFill>
                  <a:srgbClr val="000000"/>
                </a:solidFill>
              </a:rPr>
              <a:t>Diğer araştırmalar </a:t>
            </a:r>
            <a:endParaRPr/>
          </a:p>
          <a:p>
            <a:pPr marL="342900" lvl="0" indent="-342900" algn="l" rtl="0">
              <a:lnSpc>
                <a:spcPct val="70000"/>
              </a:lnSpc>
              <a:spcBef>
                <a:spcPts val="1000"/>
              </a:spcBef>
              <a:spcAft>
                <a:spcPts val="0"/>
              </a:spcAft>
              <a:buClr>
                <a:srgbClr val="000000"/>
              </a:buClr>
              <a:buSzPts val="1600"/>
              <a:buChar char="•"/>
            </a:pPr>
            <a:r>
              <a:rPr lang="tr-TR" sz="1600" b="0" i="0" u="none" strike="noStrike" dirty="0" err="1">
                <a:solidFill>
                  <a:srgbClr val="000000"/>
                </a:solidFill>
              </a:rPr>
              <a:t>Simulasyon</a:t>
            </a:r>
            <a:r>
              <a:rPr lang="tr-TR" sz="1600" b="0" i="0" u="none" strike="noStrike" dirty="0">
                <a:solidFill>
                  <a:srgbClr val="000000"/>
                </a:solidFill>
              </a:rPr>
              <a:t> Çalışmaları </a:t>
            </a:r>
            <a:r>
              <a:rPr lang="tr-TR" sz="1000" b="0" i="0" u="none" strike="noStrike" dirty="0">
                <a:solidFill>
                  <a:srgbClr val="000000"/>
                </a:solidFill>
              </a:rPr>
              <a:t>(Matematik Modellemeler)</a:t>
            </a:r>
            <a:endParaRPr sz="1000" b="0"/>
          </a:p>
        </p:txBody>
      </p:sp>
      <p:sp>
        <p:nvSpPr>
          <p:cNvPr id="299" name="Google Shape;299;p27"/>
          <p:cNvSpPr txBox="1">
            <a:spLocks noGrp="1"/>
          </p:cNvSpPr>
          <p:nvPr>
            <p:ph type="ftr" idx="11"/>
          </p:nvPr>
        </p:nvSpPr>
        <p:spPr>
          <a:xfrm>
            <a:off x="2326105" y="6492875"/>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800" dirty="0"/>
              <a:t>Güven </a:t>
            </a:r>
            <a:r>
              <a:rPr lang="tr-TR" sz="800" dirty="0" err="1"/>
              <a:t>Tezcan</a:t>
            </a:r>
            <a:r>
              <a:rPr lang="tr-TR" sz="800" dirty="0"/>
              <a:t> S, Temel Epidemiyoloji, Hipokrat </a:t>
            </a:r>
            <a:r>
              <a:rPr lang="tr-TR" sz="800" dirty="0" err="1"/>
              <a:t>Kitabevi</a:t>
            </a:r>
            <a:r>
              <a:rPr lang="tr-TR" sz="800" dirty="0"/>
              <a:t>, 2017</a:t>
            </a:r>
            <a:endParaRPr sz="800"/>
          </a:p>
          <a:p>
            <a:pPr marL="0" lvl="0" indent="0" algn="ctr" rtl="0">
              <a:spcBef>
                <a:spcPts val="0"/>
              </a:spcBef>
              <a:spcAft>
                <a:spcPts val="0"/>
              </a:spcAft>
              <a:buNone/>
            </a:pPr>
            <a:endParaRPr sz="800"/>
          </a:p>
        </p:txBody>
      </p:sp>
      <p:cxnSp>
        <p:nvCxnSpPr>
          <p:cNvPr id="300" name="Google Shape;300;p27"/>
          <p:cNvCxnSpPr/>
          <p:nvPr/>
        </p:nvCxnSpPr>
        <p:spPr>
          <a:xfrm>
            <a:off x="4427984" y="1809003"/>
            <a:ext cx="0" cy="3852245"/>
          </a:xfrm>
          <a:prstGeom prst="straightConnector1">
            <a:avLst/>
          </a:prstGeom>
          <a:noFill/>
          <a:ln w="9525" cap="flat" cmpd="sng">
            <a:solidFill>
              <a:srgbClr val="953734"/>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7"/>
            <a:ext cx="8229600" cy="3804993"/>
          </a:xfrm>
        </p:spPr>
        <p:style>
          <a:lnRef idx="1">
            <a:schemeClr val="accent2"/>
          </a:lnRef>
          <a:fillRef idx="2">
            <a:schemeClr val="accent2"/>
          </a:fillRef>
          <a:effectRef idx="1">
            <a:schemeClr val="accent2"/>
          </a:effectRef>
          <a:fontRef idx="minor">
            <a:schemeClr val="dk1"/>
          </a:fontRef>
        </p:style>
        <p:txBody>
          <a:bodyPr/>
          <a:lstStyle/>
          <a:p>
            <a:r>
              <a:rPr lang="tr-TR" dirty="0">
                <a:solidFill>
                  <a:srgbClr val="C00000"/>
                </a:solidFill>
              </a:rPr>
              <a:t>I. GÖZLEMSEL ARAŞTIRMALAR</a:t>
            </a:r>
            <a:endParaRPr lang="tr-TR" dirty="0"/>
          </a:p>
        </p:txBody>
      </p:sp>
      <p:sp>
        <p:nvSpPr>
          <p:cNvPr id="3" name="2 Metin Yer Tutucusu"/>
          <p:cNvSpPr>
            <a:spLocks noGrp="1"/>
          </p:cNvSpPr>
          <p:nvPr>
            <p:ph type="body" idx="1"/>
          </p:nvPr>
        </p:nvSpPr>
        <p:spPr>
          <a:xfrm>
            <a:off x="2750233" y="4135901"/>
            <a:ext cx="3172265" cy="2250830"/>
          </a:xfrm>
        </p:spPr>
        <p:txBody>
          <a:bodyPr>
            <a:normAutofit fontScale="25000" lnSpcReduction="20000"/>
          </a:bodyPr>
          <a:lstStyle/>
          <a:p>
            <a:pPr marL="0" lvl="0" indent="0">
              <a:spcBef>
                <a:spcPts val="0"/>
              </a:spcBef>
              <a:buClr>
                <a:srgbClr val="C00000"/>
              </a:buClr>
              <a:buSzPts val="1600"/>
              <a:buNone/>
            </a:pPr>
            <a:r>
              <a:rPr lang="tr-TR" sz="4800" dirty="0">
                <a:solidFill>
                  <a:srgbClr val="C00000"/>
                </a:solidFill>
              </a:rPr>
              <a:t>I. GÖZLEMSEL ARAŞTIRMALAR</a:t>
            </a:r>
            <a:endParaRPr lang="tr-TR" sz="4800" dirty="0"/>
          </a:p>
          <a:p>
            <a:pPr marL="342900" lvl="0">
              <a:spcBef>
                <a:spcPts val="1000"/>
              </a:spcBef>
              <a:buClr>
                <a:srgbClr val="000000"/>
              </a:buClr>
              <a:buSzPts val="1600"/>
            </a:pPr>
            <a:r>
              <a:rPr lang="tr-TR" sz="4800" dirty="0">
                <a:solidFill>
                  <a:srgbClr val="000000"/>
                </a:solidFill>
              </a:rPr>
              <a:t>1</a:t>
            </a:r>
            <a:r>
              <a:rPr lang="tr-TR" sz="4800" u="sng" dirty="0">
                <a:solidFill>
                  <a:srgbClr val="000000"/>
                </a:solidFill>
              </a:rPr>
              <a:t>. </a:t>
            </a:r>
            <a:r>
              <a:rPr lang="tr-TR" sz="4800" i="1" u="sng" dirty="0">
                <a:solidFill>
                  <a:srgbClr val="000000"/>
                </a:solidFill>
              </a:rPr>
              <a:t>Tanımlayıcı (Deskriptif) Çalışmalar</a:t>
            </a:r>
            <a:endParaRPr lang="tr-TR" sz="4800" i="1" u="sng" dirty="0"/>
          </a:p>
          <a:p>
            <a:pPr marL="342900" lvl="0">
              <a:spcBef>
                <a:spcPts val="1000"/>
              </a:spcBef>
              <a:buClr>
                <a:srgbClr val="000000"/>
              </a:buClr>
              <a:buSzPts val="1600"/>
            </a:pPr>
            <a:r>
              <a:rPr lang="tr-TR" sz="4800" dirty="0">
                <a:solidFill>
                  <a:srgbClr val="000000"/>
                </a:solidFill>
              </a:rPr>
              <a:t>a) Olgu sunumları ve olgu serileri</a:t>
            </a:r>
            <a:endParaRPr lang="tr-TR" sz="4800" dirty="0"/>
          </a:p>
          <a:p>
            <a:pPr marL="342900" lvl="0">
              <a:spcBef>
                <a:spcPts val="1000"/>
              </a:spcBef>
              <a:buClr>
                <a:srgbClr val="000000"/>
              </a:buClr>
              <a:buSzPts val="1600"/>
            </a:pPr>
            <a:r>
              <a:rPr lang="tr-TR" sz="4800" dirty="0">
                <a:solidFill>
                  <a:srgbClr val="000000"/>
                </a:solidFill>
              </a:rPr>
              <a:t>b) Toplumsal düzeyde korelasyon (ekolojik) çalışmaları</a:t>
            </a:r>
            <a:endParaRPr lang="tr-TR" sz="4800" dirty="0"/>
          </a:p>
          <a:p>
            <a:pPr marL="342900" lvl="0">
              <a:spcBef>
                <a:spcPts val="1000"/>
              </a:spcBef>
              <a:buClr>
                <a:srgbClr val="000000"/>
              </a:buClr>
              <a:buSzPts val="1600"/>
            </a:pPr>
            <a:r>
              <a:rPr lang="tr-TR" sz="4800" dirty="0">
                <a:solidFill>
                  <a:srgbClr val="000000"/>
                </a:solidFill>
              </a:rPr>
              <a:t>2</a:t>
            </a:r>
            <a:r>
              <a:rPr lang="tr-TR" sz="4800" i="1" dirty="0">
                <a:solidFill>
                  <a:srgbClr val="000000"/>
                </a:solidFill>
              </a:rPr>
              <a:t>. </a:t>
            </a:r>
            <a:r>
              <a:rPr lang="tr-TR" sz="4800" i="1" u="sng" dirty="0">
                <a:solidFill>
                  <a:srgbClr val="000000"/>
                </a:solidFill>
              </a:rPr>
              <a:t>Analitik(Çözümleyici) Çalışmalar</a:t>
            </a:r>
            <a:endParaRPr lang="tr-TR" sz="4800" i="1" u="sng" dirty="0"/>
          </a:p>
          <a:p>
            <a:pPr marL="342900" lvl="0">
              <a:spcBef>
                <a:spcPts val="1000"/>
              </a:spcBef>
              <a:buClr>
                <a:srgbClr val="000000"/>
              </a:buClr>
              <a:buSzPts val="1600"/>
            </a:pPr>
            <a:r>
              <a:rPr lang="tr-TR" sz="4800" dirty="0">
                <a:solidFill>
                  <a:srgbClr val="000000"/>
                </a:solidFill>
              </a:rPr>
              <a:t>a) Olgu-kontrol çalışmaları</a:t>
            </a:r>
            <a:endParaRPr lang="tr-TR" sz="4800" dirty="0"/>
          </a:p>
          <a:p>
            <a:pPr marL="342900" lvl="0">
              <a:spcBef>
                <a:spcPts val="1000"/>
              </a:spcBef>
              <a:buClr>
                <a:srgbClr val="000000"/>
              </a:buClr>
              <a:buSzPts val="1600"/>
            </a:pPr>
            <a:r>
              <a:rPr lang="tr-TR" sz="4800" dirty="0">
                <a:solidFill>
                  <a:srgbClr val="000000"/>
                </a:solidFill>
              </a:rPr>
              <a:t>b) Kesitsel Araştırmalar</a:t>
            </a:r>
            <a:endParaRPr lang="tr-TR" sz="4800" dirty="0"/>
          </a:p>
          <a:p>
            <a:pPr marL="342900" lvl="0">
              <a:spcBef>
                <a:spcPts val="1000"/>
              </a:spcBef>
              <a:buClr>
                <a:srgbClr val="000000"/>
              </a:buClr>
              <a:buSzPts val="1600"/>
            </a:pPr>
            <a:r>
              <a:rPr lang="tr-TR" sz="4800" dirty="0">
                <a:solidFill>
                  <a:srgbClr val="000000"/>
                </a:solidFill>
              </a:rPr>
              <a:t>c) </a:t>
            </a:r>
            <a:r>
              <a:rPr lang="tr-TR" sz="4800" dirty="0" err="1">
                <a:solidFill>
                  <a:srgbClr val="000000"/>
                </a:solidFill>
              </a:rPr>
              <a:t>Kohort</a:t>
            </a:r>
            <a:r>
              <a:rPr lang="tr-TR" sz="4800" dirty="0">
                <a:solidFill>
                  <a:srgbClr val="000000"/>
                </a:solidFill>
              </a:rPr>
              <a:t> Araştırmaları</a:t>
            </a:r>
            <a:br>
              <a:rPr lang="tr-TR" sz="4000" dirty="0"/>
            </a:br>
            <a:endParaRPr lang="tr-TR" sz="4000" dirty="0"/>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9"/>
          <p:cNvSpPr txBox="1">
            <a:spLocks noGrp="1"/>
          </p:cNvSpPr>
          <p:nvPr>
            <p:ph type="title"/>
          </p:nvPr>
        </p:nvSpPr>
        <p:spPr>
          <a:xfrm>
            <a:off x="467544" y="404664"/>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600"/>
              <a:buFont typeface="Calibri"/>
              <a:buNone/>
            </a:pPr>
            <a:r>
              <a:rPr lang="tr-TR" sz="3600"/>
              <a:t>Tanımlayıcı Araştırmalar</a:t>
            </a:r>
            <a:endParaRPr/>
          </a:p>
        </p:txBody>
      </p:sp>
      <p:sp>
        <p:nvSpPr>
          <p:cNvPr id="312" name="Google Shape;312;p29"/>
          <p:cNvSpPr txBox="1">
            <a:spLocks noGrp="1"/>
          </p:cNvSpPr>
          <p:nvPr>
            <p:ph type="body" idx="1"/>
          </p:nvPr>
        </p:nvSpPr>
        <p:spPr>
          <a:xfrm>
            <a:off x="457200" y="1600200"/>
            <a:ext cx="8229600" cy="4173583"/>
          </a:xfrm>
          <a:prstGeom prst="rect">
            <a:avLst/>
          </a:prstGeom>
          <a:noFill/>
          <a:ln>
            <a:noFill/>
          </a:ln>
        </p:spPr>
        <p:txBody>
          <a:bodyPr spcFirstLastPara="1" wrap="square" lIns="91425" tIns="45700" rIns="91425" bIns="45700" anchor="t" anchorCtr="0">
            <a:normAutofit fontScale="92500" lnSpcReduction="20000"/>
          </a:bodyPr>
          <a:lstStyle/>
          <a:p>
            <a:pPr marL="342900" lvl="0" indent="-200215" algn="l" rtl="0">
              <a:spcBef>
                <a:spcPts val="0"/>
              </a:spcBef>
              <a:spcAft>
                <a:spcPts val="0"/>
              </a:spcAft>
              <a:buClr>
                <a:schemeClr val="dk1"/>
              </a:buClr>
              <a:buSzPct val="100000"/>
              <a:buNone/>
            </a:pPr>
            <a:endParaRPr sz="2900">
              <a:solidFill>
                <a:srgbClr val="000000"/>
              </a:solidFill>
              <a:latin typeface="Calibri"/>
              <a:ea typeface="Calibri"/>
              <a:cs typeface="Calibri"/>
              <a:sym typeface="Calibri"/>
            </a:endParaRPr>
          </a:p>
          <a:p>
            <a:pPr marL="342900" lvl="0" indent="-342931" algn="l" rtl="0">
              <a:spcBef>
                <a:spcPts val="1000"/>
              </a:spcBef>
              <a:spcAft>
                <a:spcPts val="0"/>
              </a:spcAft>
              <a:buClr>
                <a:srgbClr val="000000"/>
              </a:buClr>
              <a:buSzPct val="100000"/>
              <a:buChar char="•"/>
            </a:pPr>
            <a:r>
              <a:rPr lang="tr-TR" sz="2900" dirty="0">
                <a:solidFill>
                  <a:srgbClr val="000000"/>
                </a:solidFill>
                <a:latin typeface="Calibri"/>
                <a:ea typeface="Calibri"/>
                <a:cs typeface="Calibri"/>
                <a:sym typeface="Calibri"/>
              </a:rPr>
              <a:t>Toplumun sağlık sorunlarının </a:t>
            </a:r>
            <a:r>
              <a:rPr lang="tr-TR" sz="2900" b="1" dirty="0">
                <a:solidFill>
                  <a:srgbClr val="000000"/>
                </a:solidFill>
                <a:latin typeface="Calibri"/>
                <a:ea typeface="Calibri"/>
                <a:cs typeface="Calibri"/>
                <a:sym typeface="Calibri"/>
              </a:rPr>
              <a:t>ne</a:t>
            </a:r>
            <a:r>
              <a:rPr lang="tr-TR" sz="2900" dirty="0">
                <a:solidFill>
                  <a:srgbClr val="000000"/>
                </a:solidFill>
                <a:latin typeface="Calibri"/>
                <a:ea typeface="Calibri"/>
                <a:cs typeface="Calibri"/>
                <a:sym typeface="Calibri"/>
              </a:rPr>
              <a:t> olduğunun saptanması, bunların </a:t>
            </a:r>
            <a:r>
              <a:rPr lang="tr-TR" sz="2900" b="1" dirty="0">
                <a:solidFill>
                  <a:srgbClr val="000000"/>
                </a:solidFill>
                <a:latin typeface="Calibri"/>
                <a:ea typeface="Calibri"/>
                <a:cs typeface="Calibri"/>
                <a:sym typeface="Calibri"/>
              </a:rPr>
              <a:t>kişi-yer-zaman</a:t>
            </a:r>
            <a:r>
              <a:rPr lang="tr-TR" sz="2900" dirty="0">
                <a:solidFill>
                  <a:srgbClr val="000000"/>
                </a:solidFill>
                <a:latin typeface="Calibri"/>
                <a:ea typeface="Calibri"/>
                <a:cs typeface="Calibri"/>
                <a:sym typeface="Calibri"/>
              </a:rPr>
              <a:t> özellikleri bakımından </a:t>
            </a:r>
            <a:r>
              <a:rPr lang="tr-TR" sz="2900" b="1" dirty="0">
                <a:latin typeface="Calibri"/>
                <a:ea typeface="Calibri"/>
                <a:cs typeface="Calibri"/>
                <a:sym typeface="Calibri"/>
              </a:rPr>
              <a:t>incelenmesi tanımlayıcı-deskriptif epidemiyolojinin alanı içindedir.</a:t>
            </a:r>
            <a:endParaRPr/>
          </a:p>
          <a:p>
            <a:pPr marL="342900" lvl="0" indent="-200215" algn="l" rtl="0">
              <a:spcBef>
                <a:spcPts val="1000"/>
              </a:spcBef>
              <a:spcAft>
                <a:spcPts val="0"/>
              </a:spcAft>
              <a:buClr>
                <a:schemeClr val="dk1"/>
              </a:buClr>
              <a:buSzPct val="100000"/>
              <a:buNone/>
            </a:pPr>
            <a:endParaRPr sz="2900" b="1"/>
          </a:p>
          <a:p>
            <a:pPr marL="342900" lvl="0" indent="-342931" algn="l" rtl="0">
              <a:spcBef>
                <a:spcPts val="1000"/>
              </a:spcBef>
              <a:spcAft>
                <a:spcPts val="0"/>
              </a:spcAft>
              <a:buClr>
                <a:srgbClr val="000000"/>
              </a:buClr>
              <a:buSzPct val="100000"/>
              <a:buChar char="•"/>
            </a:pPr>
            <a:r>
              <a:rPr lang="tr-TR" sz="2900" b="1" dirty="0">
                <a:solidFill>
                  <a:srgbClr val="000000"/>
                </a:solidFill>
                <a:latin typeface="Calibri"/>
                <a:ea typeface="Calibri"/>
                <a:cs typeface="Calibri"/>
                <a:sym typeface="Calibri"/>
              </a:rPr>
              <a:t>Ne? Kim? Nerede? Ne Zaman?</a:t>
            </a:r>
            <a:endParaRPr/>
          </a:p>
          <a:p>
            <a:pPr marL="342900" lvl="0" indent="-200215" algn="l" rtl="0">
              <a:spcBef>
                <a:spcPts val="1000"/>
              </a:spcBef>
              <a:spcAft>
                <a:spcPts val="0"/>
              </a:spcAft>
              <a:buClr>
                <a:schemeClr val="dk1"/>
              </a:buClr>
              <a:buSzPct val="100000"/>
              <a:buNone/>
            </a:pPr>
            <a:endParaRPr sz="2900"/>
          </a:p>
          <a:p>
            <a:pPr marL="342900" lvl="0" indent="-342931" algn="l" rtl="0">
              <a:spcBef>
                <a:spcPts val="449"/>
              </a:spcBef>
              <a:spcAft>
                <a:spcPts val="0"/>
              </a:spcAft>
              <a:buClr>
                <a:schemeClr val="dk1"/>
              </a:buClr>
              <a:buSzPct val="100000"/>
              <a:buNone/>
            </a:pPr>
            <a:br>
              <a:rPr lang="tr-TR" dirty="0"/>
            </a:br>
            <a:endParaRPr/>
          </a:p>
          <a:p>
            <a:pPr marL="342900" lvl="0" indent="-185420" algn="l" rtl="0">
              <a:spcBef>
                <a:spcPts val="496"/>
              </a:spcBef>
              <a:spcAft>
                <a:spcPts val="0"/>
              </a:spcAft>
              <a:buClr>
                <a:schemeClr val="dk1"/>
              </a:buClr>
              <a:buSzPct val="100000"/>
              <a:buNone/>
            </a:pPr>
            <a:endParaRPr/>
          </a:p>
        </p:txBody>
      </p:sp>
      <p:sp>
        <p:nvSpPr>
          <p:cNvPr id="313" name="Google Shape;313;p29"/>
          <p:cNvSpPr txBox="1">
            <a:spLocks noGrp="1"/>
          </p:cNvSpPr>
          <p:nvPr>
            <p:ph type="ftr" idx="11"/>
          </p:nvPr>
        </p:nvSpPr>
        <p:spPr>
          <a:xfrm>
            <a:off x="2549667" y="6492875"/>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800" dirty="0"/>
              <a:t>Güven </a:t>
            </a:r>
            <a:r>
              <a:rPr lang="tr-TR" sz="800" dirty="0" err="1"/>
              <a:t>Tezcan</a:t>
            </a:r>
            <a:r>
              <a:rPr lang="tr-TR" sz="800" dirty="0"/>
              <a:t> S, Temel Epidemiyoloji, Hipokrat </a:t>
            </a:r>
            <a:r>
              <a:rPr lang="tr-TR" sz="800" dirty="0" err="1"/>
              <a:t>Kitabevi</a:t>
            </a:r>
            <a:r>
              <a:rPr lang="tr-TR" sz="800" dirty="0"/>
              <a:t>, 2017</a:t>
            </a:r>
            <a:endParaRPr sz="800"/>
          </a:p>
          <a:p>
            <a:pPr marL="0" lvl="0" indent="0" algn="ctr" rtl="0">
              <a:spcBef>
                <a:spcPts val="0"/>
              </a:spcBef>
              <a:spcAft>
                <a:spcPts val="0"/>
              </a:spcAft>
              <a:buNone/>
            </a:pPr>
            <a:endParaRPr/>
          </a:p>
        </p:txBody>
      </p:sp>
      <p:pic>
        <p:nvPicPr>
          <p:cNvPr id="314" name="Google Shape;314;p29"/>
          <p:cNvPicPr preferRelativeResize="0"/>
          <p:nvPr/>
        </p:nvPicPr>
        <p:blipFill rotWithShape="1">
          <a:blip r:embed="rId3">
            <a:alphaModFix/>
          </a:blip>
          <a:srcRect/>
          <a:stretch/>
        </p:blipFill>
        <p:spPr>
          <a:xfrm>
            <a:off x="6876256" y="188640"/>
            <a:ext cx="2109273" cy="93610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200"/>
              <a:buFont typeface="Calibri"/>
              <a:buNone/>
            </a:pPr>
            <a:r>
              <a:rPr lang="tr-TR" sz="3200"/>
              <a:t>Tanımlayıcı Araştırmalar</a:t>
            </a:r>
            <a:endParaRPr/>
          </a:p>
        </p:txBody>
      </p:sp>
      <p:sp>
        <p:nvSpPr>
          <p:cNvPr id="320" name="Google Shape;320;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2400"/>
              <a:buChar char="•"/>
            </a:pPr>
            <a:r>
              <a:rPr lang="tr-TR" sz="2400" b="1" dirty="0"/>
              <a:t>Sonuçlar bütün topluma genellenemez.</a:t>
            </a:r>
            <a:endParaRPr/>
          </a:p>
          <a:p>
            <a:pPr marL="342900" lvl="0" indent="-190500" algn="just" rtl="0">
              <a:spcBef>
                <a:spcPts val="480"/>
              </a:spcBef>
              <a:spcAft>
                <a:spcPts val="0"/>
              </a:spcAft>
              <a:buClr>
                <a:schemeClr val="dk1"/>
              </a:buClr>
              <a:buSzPts val="2400"/>
              <a:buNone/>
            </a:pPr>
            <a:endParaRPr sz="2400"/>
          </a:p>
          <a:p>
            <a:pPr marL="342900" lvl="0" indent="-342900" algn="just" rtl="0">
              <a:spcBef>
                <a:spcPts val="480"/>
              </a:spcBef>
              <a:spcAft>
                <a:spcPts val="0"/>
              </a:spcAft>
              <a:buClr>
                <a:schemeClr val="dk1"/>
              </a:buClr>
              <a:buSzPts val="2400"/>
              <a:buChar char="•"/>
            </a:pPr>
            <a:r>
              <a:rPr lang="tr-TR" sz="2400" b="1" dirty="0"/>
              <a:t>Ana amaç, tanımlamak</a:t>
            </a:r>
            <a:r>
              <a:rPr lang="tr-TR" sz="2400" dirty="0"/>
              <a:t> olduğu için herhangi bir hipotez kurulamaz ve sınanamaz. </a:t>
            </a:r>
            <a:endParaRPr sz="2400"/>
          </a:p>
          <a:p>
            <a:pPr marL="342900" lvl="0" indent="-342900" algn="just" rtl="0">
              <a:spcBef>
                <a:spcPts val="480"/>
              </a:spcBef>
              <a:spcAft>
                <a:spcPts val="0"/>
              </a:spcAft>
              <a:buClr>
                <a:schemeClr val="dk1"/>
              </a:buClr>
              <a:buSzPts val="2400"/>
              <a:buChar char="•"/>
            </a:pPr>
            <a:r>
              <a:rPr lang="tr-TR" sz="2400" dirty="0"/>
              <a:t>Genellikle risk altındaki grubun tümü incelenmez. </a:t>
            </a:r>
            <a:endParaRPr sz="2400"/>
          </a:p>
          <a:p>
            <a:pPr marL="342900" lvl="0" indent="-342900" algn="just" rtl="0">
              <a:spcBef>
                <a:spcPts val="480"/>
              </a:spcBef>
              <a:spcAft>
                <a:spcPts val="0"/>
              </a:spcAft>
              <a:buClr>
                <a:schemeClr val="dk1"/>
              </a:buClr>
              <a:buSzPts val="2400"/>
              <a:buChar char="•"/>
            </a:pPr>
            <a:r>
              <a:rPr lang="tr-TR" sz="2400" dirty="0"/>
              <a:t>Sadece belli bir durumla karşılaşmış veya herhangi bir hastalığa yakalanmış olanlar kişi-yer-zaman yönünden tanımlanır.</a:t>
            </a:r>
            <a:endParaRPr/>
          </a:p>
          <a:p>
            <a:pPr marL="342900" lvl="0" indent="-139700" algn="l" rtl="0">
              <a:spcBef>
                <a:spcPts val="640"/>
              </a:spcBef>
              <a:spcAft>
                <a:spcPts val="0"/>
              </a:spcAft>
              <a:buClr>
                <a:schemeClr val="dk1"/>
              </a:buClr>
              <a:buSzPts val="3200"/>
              <a:buNone/>
            </a:pPr>
            <a:endParaRPr/>
          </a:p>
        </p:txBody>
      </p:sp>
      <p:sp>
        <p:nvSpPr>
          <p:cNvPr id="321" name="Google Shape;321;p30"/>
          <p:cNvSpPr txBox="1">
            <a:spLocks noGrp="1"/>
          </p:cNvSpPr>
          <p:nvPr>
            <p:ph type="ftr" idx="11"/>
          </p:nvPr>
        </p:nvSpPr>
        <p:spPr>
          <a:xfrm>
            <a:off x="2339752" y="6492875"/>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800" dirty="0"/>
              <a:t>Güven </a:t>
            </a:r>
            <a:r>
              <a:rPr lang="tr-TR" sz="800" dirty="0" err="1"/>
              <a:t>Tezcan</a:t>
            </a:r>
            <a:r>
              <a:rPr lang="tr-TR" sz="800" dirty="0"/>
              <a:t> S, Temel Epidemiyoloji, Hipokrat </a:t>
            </a:r>
            <a:r>
              <a:rPr lang="tr-TR" sz="800" dirty="0" err="1"/>
              <a:t>Kitabevi</a:t>
            </a:r>
            <a:r>
              <a:rPr lang="tr-TR" sz="800" dirty="0"/>
              <a:t>, 2017</a:t>
            </a:r>
            <a:endParaRPr sz="800"/>
          </a:p>
          <a:p>
            <a:pPr marL="0" lvl="0" indent="0" algn="ctr" rtl="0">
              <a:spcBef>
                <a:spcPts val="0"/>
              </a:spcBef>
              <a:spcAft>
                <a:spcPts val="0"/>
              </a:spcAft>
              <a:buNone/>
            </a:pPr>
            <a:endParaRPr/>
          </a:p>
        </p:txBody>
      </p:sp>
      <p:pic>
        <p:nvPicPr>
          <p:cNvPr id="322" name="Google Shape;322;p30"/>
          <p:cNvPicPr preferRelativeResize="0"/>
          <p:nvPr/>
        </p:nvPicPr>
        <p:blipFill rotWithShape="1">
          <a:blip r:embed="rId3">
            <a:alphaModFix/>
          </a:blip>
          <a:srcRect/>
          <a:stretch/>
        </p:blipFill>
        <p:spPr>
          <a:xfrm>
            <a:off x="6876256" y="188640"/>
            <a:ext cx="2109273" cy="9361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a:t>SUNUM PLANI</a:t>
            </a:r>
            <a:endParaRPr/>
          </a:p>
        </p:txBody>
      </p:sp>
      <p:sp>
        <p:nvSpPr>
          <p:cNvPr id="97" name="Google Shape;9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a:spcBef>
                <a:spcPts val="0"/>
              </a:spcBef>
              <a:buSzPts val="3200"/>
            </a:pPr>
            <a:r>
              <a:rPr lang="tr-TR" dirty="0">
                <a:latin typeface="Calibri" pitchFamily="34" charset="0"/>
              </a:rPr>
              <a:t>Epidemiyoloji Tanımı- Kullanım Alanları</a:t>
            </a:r>
            <a:endParaRPr>
              <a:latin typeface="Calibri" pitchFamily="34" charset="0"/>
            </a:endParaRPr>
          </a:p>
          <a:p>
            <a:pPr marL="342900">
              <a:spcBef>
                <a:spcPts val="640"/>
              </a:spcBef>
              <a:buSzPts val="3200"/>
            </a:pPr>
            <a:r>
              <a:rPr lang="tr-TR" dirty="0">
                <a:latin typeface="Calibri" pitchFamily="34" charset="0"/>
              </a:rPr>
              <a:t>Epidemiyolojinin Tarihsel Gelişim Süreci</a:t>
            </a:r>
            <a:endParaRPr>
              <a:latin typeface="Calibri" pitchFamily="34" charset="0"/>
            </a:endParaRPr>
          </a:p>
          <a:p>
            <a:pPr marL="342900">
              <a:spcBef>
                <a:spcPts val="640"/>
              </a:spcBef>
              <a:buSzPts val="3200"/>
            </a:pPr>
            <a:r>
              <a:rPr lang="tr-TR" dirty="0">
                <a:latin typeface="Calibri" pitchFamily="34" charset="0"/>
              </a:rPr>
              <a:t>Epidemiyolojik Araştırma Yöntemleri </a:t>
            </a:r>
          </a:p>
          <a:p>
            <a:pPr marL="342900">
              <a:spcBef>
                <a:spcPts val="640"/>
              </a:spcBef>
              <a:buSzPts val="3200"/>
            </a:pPr>
            <a:r>
              <a:rPr lang="tr-TR" dirty="0">
                <a:solidFill>
                  <a:srgbClr val="C00000"/>
                </a:solidFill>
                <a:latin typeface="Calibri" pitchFamily="34" charset="0"/>
              </a:rPr>
              <a:t>Sağlık düzeyi ölçütleri</a:t>
            </a:r>
          </a:p>
          <a:p>
            <a:pPr marL="342900">
              <a:spcBef>
                <a:spcPts val="640"/>
              </a:spcBef>
              <a:buSzPts val="3200"/>
            </a:pPr>
            <a:r>
              <a:rPr lang="tr-TR" dirty="0">
                <a:solidFill>
                  <a:srgbClr val="C00000"/>
                </a:solidFill>
                <a:latin typeface="Calibri" pitchFamily="34" charset="0"/>
              </a:rPr>
              <a:t>Hastalık Yükü Kavramı</a:t>
            </a:r>
          </a:p>
          <a:p>
            <a:pPr marL="342900" lvl="0" indent="-342900" algn="just" rtl="0">
              <a:spcBef>
                <a:spcPts val="640"/>
              </a:spcBef>
              <a:spcAft>
                <a:spcPts val="0"/>
              </a:spcAft>
              <a:buClr>
                <a:schemeClr val="dk1"/>
              </a:buClr>
              <a:buSzPts val="3200"/>
              <a:buChar char="•"/>
            </a:pP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8"/>
          <p:cNvSpPr txBox="1">
            <a:spLocks noGrp="1"/>
          </p:cNvSpPr>
          <p:nvPr>
            <p:ph type="title"/>
          </p:nvPr>
        </p:nvSpPr>
        <p:spPr>
          <a:xfrm>
            <a:off x="429065" y="450165"/>
            <a:ext cx="8229600" cy="196627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rmAutofit fontScale="90000"/>
          </a:bodyPr>
          <a:lstStyle/>
          <a:p>
            <a:pPr marL="342900" indent="-342900">
              <a:spcBef>
                <a:spcPts val="1000"/>
              </a:spcBef>
            </a:pPr>
            <a:r>
              <a:rPr lang="tr-TR" dirty="0">
                <a:solidFill>
                  <a:srgbClr val="C00000"/>
                </a:solidFill>
              </a:rPr>
              <a:t>GÖZLEMSEL ARAŞTIRMALAR</a:t>
            </a:r>
            <a:br>
              <a:rPr lang="tr-TR" dirty="0">
                <a:solidFill>
                  <a:srgbClr val="C00000"/>
                </a:solidFill>
              </a:rPr>
            </a:br>
            <a:br>
              <a:rPr lang="tr-TR" dirty="0">
                <a:solidFill>
                  <a:srgbClr val="000000"/>
                </a:solidFill>
              </a:rPr>
            </a:br>
            <a:r>
              <a:rPr lang="tr-TR" dirty="0">
                <a:solidFill>
                  <a:srgbClr val="000000"/>
                </a:solidFill>
              </a:rPr>
              <a:t>1</a:t>
            </a:r>
            <a:r>
              <a:rPr lang="tr-TR" u="sng" dirty="0">
                <a:solidFill>
                  <a:srgbClr val="000000"/>
                </a:solidFill>
              </a:rPr>
              <a:t>. </a:t>
            </a:r>
            <a:r>
              <a:rPr lang="tr-TR" i="1" u="sng" dirty="0">
                <a:solidFill>
                  <a:srgbClr val="000000"/>
                </a:solidFill>
              </a:rPr>
              <a:t>Tanımlayıcı (Deskriptif) Çalışmalar</a:t>
            </a:r>
            <a:br>
              <a:rPr lang="tr-TR" b="1" i="1" u="sng" dirty="0"/>
            </a:br>
            <a:endParaRPr/>
          </a:p>
        </p:txBody>
      </p:sp>
      <p:sp>
        <p:nvSpPr>
          <p:cNvPr id="306" name="Google Shape;306;p28"/>
          <p:cNvSpPr txBox="1">
            <a:spLocks noGrp="1"/>
          </p:cNvSpPr>
          <p:nvPr>
            <p:ph type="body" idx="1"/>
          </p:nvPr>
        </p:nvSpPr>
        <p:spPr>
          <a:xfrm>
            <a:off x="457200" y="2504049"/>
            <a:ext cx="8229600" cy="3622114"/>
          </a:xfrm>
          <a:prstGeom prst="rect">
            <a:avLst/>
          </a:prstGeom>
          <a:noFill/>
          <a:ln>
            <a:noFill/>
          </a:ln>
        </p:spPr>
        <p:txBody>
          <a:bodyPr spcFirstLastPara="1" wrap="square" lIns="91425" tIns="45700" rIns="91425" bIns="45700" anchor="t" anchorCtr="0">
            <a:normAutofit/>
          </a:bodyPr>
          <a:lstStyle/>
          <a:p>
            <a:pPr marL="342900" lvl="0" indent="-342900" algn="l" rtl="0">
              <a:spcBef>
                <a:spcPts val="1000"/>
              </a:spcBef>
              <a:spcAft>
                <a:spcPts val="0"/>
              </a:spcAft>
              <a:buClr>
                <a:srgbClr val="000000"/>
              </a:buClr>
              <a:buSzPts val="3200"/>
              <a:buChar char="•"/>
            </a:pPr>
            <a:r>
              <a:rPr lang="tr-TR" dirty="0">
                <a:solidFill>
                  <a:srgbClr val="000000"/>
                </a:solidFill>
              </a:rPr>
              <a:t>a) Olgu sunumları ve olgu serileri</a:t>
            </a:r>
            <a:endParaRPr/>
          </a:p>
          <a:p>
            <a:pPr marL="342900" lvl="0" indent="-342900" algn="l" rtl="0">
              <a:spcBef>
                <a:spcPts val="1000"/>
              </a:spcBef>
              <a:spcAft>
                <a:spcPts val="0"/>
              </a:spcAft>
              <a:buClr>
                <a:srgbClr val="000000"/>
              </a:buClr>
              <a:buSzPts val="3200"/>
              <a:buChar char="•"/>
            </a:pPr>
            <a:r>
              <a:rPr lang="tr-TR" dirty="0">
                <a:solidFill>
                  <a:srgbClr val="000000"/>
                </a:solidFill>
              </a:rPr>
              <a:t>b) Toplumsal düzeyde korelasyon (ekolojik) çalışmaları</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a) Olgu sunumları</a:t>
            </a:r>
            <a:r>
              <a:rPr lang="tr-TR" b="1" i="1" dirty="0"/>
              <a:t>;</a:t>
            </a:r>
            <a:endParaRPr lang="tr-TR" dirty="0"/>
          </a:p>
        </p:txBody>
      </p:sp>
      <p:sp>
        <p:nvSpPr>
          <p:cNvPr id="3" name="2 Metin Yer Tutucusu"/>
          <p:cNvSpPr>
            <a:spLocks noGrp="1"/>
          </p:cNvSpPr>
          <p:nvPr>
            <p:ph type="body" idx="1"/>
          </p:nvPr>
        </p:nvSpPr>
        <p:spPr/>
        <p:txBody>
          <a:bodyPr/>
          <a:lstStyle/>
          <a:p>
            <a:pPr marL="342900" lvl="0" indent="-342931">
              <a:spcBef>
                <a:spcPts val="449"/>
              </a:spcBef>
              <a:buSzPct val="100000"/>
            </a:pPr>
            <a:r>
              <a:rPr lang="tr-TR" dirty="0"/>
              <a:t>seyrek görülen bir hastalığın tanısını alan vakanın yakınma, muayene ve </a:t>
            </a:r>
            <a:r>
              <a:rPr lang="tr-TR" dirty="0" err="1"/>
              <a:t>laboratuvar</a:t>
            </a:r>
            <a:r>
              <a:rPr lang="tr-TR" dirty="0"/>
              <a:t> bulgularının sunulması</a:t>
            </a:r>
          </a:p>
          <a:p>
            <a:pPr marL="342900" lvl="0" indent="-342931">
              <a:spcBef>
                <a:spcPts val="496"/>
              </a:spcBef>
              <a:buSzPct val="100000"/>
            </a:pPr>
            <a:r>
              <a:rPr lang="tr-TR" b="1" dirty="0"/>
              <a:t>Olgu serileri; </a:t>
            </a:r>
            <a:r>
              <a:rPr lang="tr-TR" dirty="0"/>
              <a:t>yine az görülen bir hastalık tanısı alanların belli bir sayıya ulaştıktan sonra sunulmasıdır.</a:t>
            </a:r>
          </a:p>
        </p:txBody>
      </p:sp>
      <p:sp>
        <p:nvSpPr>
          <p:cNvPr id="4" name="Metin kutusu 3">
            <a:extLst>
              <a:ext uri="{FF2B5EF4-FFF2-40B4-BE49-F238E27FC236}">
                <a16:creationId xmlns:a16="http://schemas.microsoft.com/office/drawing/2014/main" id="{10C2A6A4-0234-EF5A-89A9-681E51075464}"/>
              </a:ext>
            </a:extLst>
          </p:cNvPr>
          <p:cNvSpPr txBox="1"/>
          <p:nvPr/>
        </p:nvSpPr>
        <p:spPr>
          <a:xfrm>
            <a:off x="702860" y="6642556"/>
            <a:ext cx="8134832" cy="215444"/>
          </a:xfrm>
          <a:prstGeom prst="rect">
            <a:avLst/>
          </a:prstGeom>
          <a:noFill/>
        </p:spPr>
        <p:txBody>
          <a:bodyPr wrap="square" rtlCol="0">
            <a:spAutoFit/>
          </a:bodyPr>
          <a:lstStyle/>
          <a:p>
            <a:pPr algn="l"/>
            <a:r>
              <a:rPr lang="tr-TR" sz="800" dirty="0"/>
              <a:t>Güven Tezcan S, Temel Epidemiyoloji, Hipokrat Kitabevi, 2017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1"/>
          <p:cNvPicPr preferRelativeResize="0"/>
          <p:nvPr/>
        </p:nvPicPr>
        <p:blipFill rotWithShape="1">
          <a:blip r:embed="rId3">
            <a:alphaModFix/>
          </a:blip>
          <a:srcRect/>
          <a:stretch/>
        </p:blipFill>
        <p:spPr>
          <a:xfrm>
            <a:off x="899592" y="291480"/>
            <a:ext cx="7424264" cy="6336704"/>
          </a:xfrm>
          <a:prstGeom prst="rect">
            <a:avLst/>
          </a:prstGeom>
          <a:noFill/>
          <a:ln>
            <a:noFill/>
          </a:ln>
        </p:spPr>
      </p:pic>
      <p:sp>
        <p:nvSpPr>
          <p:cNvPr id="329" name="Google Shape;329;p31"/>
          <p:cNvSpPr txBox="1"/>
          <p:nvPr/>
        </p:nvSpPr>
        <p:spPr>
          <a:xfrm rot="-5400000">
            <a:off x="6984630" y="3480973"/>
            <a:ext cx="367240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000">
                <a:solidFill>
                  <a:srgbClr val="7F7F7F"/>
                </a:solidFill>
                <a:latin typeface="Calibri"/>
                <a:ea typeface="Calibri"/>
                <a:cs typeface="Calibri"/>
                <a:sym typeface="Calibri"/>
              </a:rPr>
              <a:t>DOI: 10.5152/kd.2015.16</a:t>
            </a:r>
            <a:endParaRPr/>
          </a:p>
          <a:p>
            <a:pPr marL="0" marR="0" lvl="0" indent="0" algn="l" rtl="0">
              <a:spcBef>
                <a:spcPts val="0"/>
              </a:spcBef>
              <a:spcAft>
                <a:spcPts val="0"/>
              </a:spcAft>
              <a:buNone/>
            </a:pPr>
            <a:endParaRPr sz="1000">
              <a:solidFill>
                <a:srgbClr val="7F7F7F"/>
              </a:solidFill>
              <a:latin typeface="Calibri"/>
              <a:ea typeface="Calibri"/>
              <a:cs typeface="Calibri"/>
              <a:sym typeface="Calibri"/>
            </a:endParaRPr>
          </a:p>
        </p:txBody>
      </p:sp>
      <p:pic>
        <p:nvPicPr>
          <p:cNvPr id="330" name="Google Shape;330;p31"/>
          <p:cNvPicPr preferRelativeResize="0"/>
          <p:nvPr/>
        </p:nvPicPr>
        <p:blipFill rotWithShape="1">
          <a:blip r:embed="rId4">
            <a:alphaModFix/>
          </a:blip>
          <a:srcRect/>
          <a:stretch/>
        </p:blipFill>
        <p:spPr>
          <a:xfrm>
            <a:off x="6876256" y="238396"/>
            <a:ext cx="2109273" cy="936104"/>
          </a:xfrm>
          <a:prstGeom prst="rect">
            <a:avLst/>
          </a:prstGeom>
          <a:noFill/>
          <a:ln>
            <a:noFill/>
          </a:ln>
        </p:spPr>
      </p:pic>
      <p:cxnSp>
        <p:nvCxnSpPr>
          <p:cNvPr id="331" name="Google Shape;331;p31"/>
          <p:cNvCxnSpPr/>
          <p:nvPr/>
        </p:nvCxnSpPr>
        <p:spPr>
          <a:xfrm rot="10800000">
            <a:off x="8554760" y="764704"/>
            <a:ext cx="364749" cy="0"/>
          </a:xfrm>
          <a:prstGeom prst="straightConnector1">
            <a:avLst/>
          </a:prstGeom>
          <a:noFill/>
          <a:ln w="9525" cap="flat" cmpd="sng">
            <a:solidFill>
              <a:srgbClr val="953734"/>
            </a:solidFill>
            <a:prstDash val="solid"/>
            <a:round/>
            <a:headEnd type="none" w="sm" len="sm"/>
            <a:tailEnd type="stealth"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2800"/>
              <a:buFont typeface="Calibri"/>
              <a:buNone/>
            </a:pPr>
            <a:r>
              <a:rPr lang="tr-TR" sz="2800" dirty="0"/>
              <a:t>b) Ekolojik(</a:t>
            </a:r>
            <a:r>
              <a:rPr lang="tr-TR" sz="2800" dirty="0" err="1"/>
              <a:t>Korelasyonel</a:t>
            </a:r>
            <a:r>
              <a:rPr lang="tr-TR" sz="2800" dirty="0"/>
              <a:t>) Araştırmalar</a:t>
            </a:r>
            <a:endParaRPr/>
          </a:p>
        </p:txBody>
      </p:sp>
      <p:sp>
        <p:nvSpPr>
          <p:cNvPr id="338" name="Google Shape;338;p32"/>
          <p:cNvSpPr txBox="1">
            <a:spLocks noGrp="1"/>
          </p:cNvSpPr>
          <p:nvPr>
            <p:ph type="body" idx="1"/>
          </p:nvPr>
        </p:nvSpPr>
        <p:spPr>
          <a:xfrm>
            <a:off x="467544" y="1844824"/>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tr-TR" sz="2000" dirty="0"/>
              <a:t>Epidemiyolojik çalışmaların ilk adımı gibidir.</a:t>
            </a:r>
            <a:endParaRPr dirty="0"/>
          </a:p>
          <a:p>
            <a:pPr marL="342900" lvl="0" indent="-215900" algn="l" rtl="0">
              <a:spcBef>
                <a:spcPts val="400"/>
              </a:spcBef>
              <a:spcAft>
                <a:spcPts val="0"/>
              </a:spcAft>
              <a:buClr>
                <a:schemeClr val="dk1"/>
              </a:buClr>
              <a:buSzPts val="2000"/>
              <a:buNone/>
            </a:pPr>
            <a:endParaRPr sz="2000" dirty="0"/>
          </a:p>
          <a:p>
            <a:pPr marL="342900" lvl="0" indent="-342900" algn="l" rtl="0">
              <a:spcBef>
                <a:spcPts val="400"/>
              </a:spcBef>
              <a:spcAft>
                <a:spcPts val="0"/>
              </a:spcAft>
              <a:buClr>
                <a:schemeClr val="dk1"/>
              </a:buClr>
              <a:buSzPts val="2000"/>
              <a:buChar char="•"/>
            </a:pPr>
            <a:r>
              <a:rPr lang="tr-TR" sz="2000" dirty="0"/>
              <a:t>Hipotez oluşturulmasında fayda sağlamaktadır. </a:t>
            </a:r>
            <a:endParaRPr dirty="0"/>
          </a:p>
          <a:p>
            <a:pPr marL="342900" lvl="0" indent="-215900" algn="l" rtl="0">
              <a:spcBef>
                <a:spcPts val="400"/>
              </a:spcBef>
              <a:spcAft>
                <a:spcPts val="0"/>
              </a:spcAft>
              <a:buClr>
                <a:schemeClr val="dk1"/>
              </a:buClr>
              <a:buSzPts val="2000"/>
              <a:buNone/>
            </a:pPr>
            <a:endParaRPr sz="2000" dirty="0"/>
          </a:p>
          <a:p>
            <a:pPr marL="342900" lvl="0" indent="-342900" algn="l" rtl="0">
              <a:spcBef>
                <a:spcPts val="400"/>
              </a:spcBef>
              <a:spcAft>
                <a:spcPts val="0"/>
              </a:spcAft>
              <a:buClr>
                <a:schemeClr val="dk1"/>
              </a:buClr>
              <a:buSzPts val="2000"/>
              <a:buChar char="•"/>
            </a:pPr>
            <a:r>
              <a:rPr lang="tr-TR" sz="2000" dirty="0"/>
              <a:t>Tek tek kişiler incelenmeyip toplumun verilerinden yola çıkılır. </a:t>
            </a:r>
            <a:endParaRPr sz="2000" dirty="0"/>
          </a:p>
          <a:p>
            <a:pPr marL="342900" lvl="0" indent="-215900" algn="l" rtl="0">
              <a:spcBef>
                <a:spcPts val="400"/>
              </a:spcBef>
              <a:spcAft>
                <a:spcPts val="0"/>
              </a:spcAft>
              <a:buClr>
                <a:schemeClr val="dk1"/>
              </a:buClr>
              <a:buSzPts val="2000"/>
              <a:buNone/>
            </a:pPr>
            <a:endParaRPr sz="2000" dirty="0"/>
          </a:p>
          <a:p>
            <a:pPr marL="342900" lvl="0" indent="-342900" algn="l" rtl="0">
              <a:spcBef>
                <a:spcPts val="400"/>
              </a:spcBef>
              <a:spcAft>
                <a:spcPts val="0"/>
              </a:spcAft>
              <a:buClr>
                <a:schemeClr val="dk1"/>
              </a:buClr>
              <a:buSzPts val="2000"/>
              <a:buChar char="•"/>
            </a:pPr>
            <a:r>
              <a:rPr lang="tr-TR" sz="2000" dirty="0"/>
              <a:t>Tüm toplumla ilgili veriler birbiriyle karşılaştırılır, </a:t>
            </a:r>
            <a:r>
              <a:rPr lang="tr-TR" sz="2000" dirty="0" err="1"/>
              <a:t>korele</a:t>
            </a:r>
            <a:r>
              <a:rPr lang="tr-TR" sz="2000" dirty="0"/>
              <a:t> edilir. </a:t>
            </a:r>
            <a:endParaRPr sz="2000" dirty="0"/>
          </a:p>
          <a:p>
            <a:pPr marL="342900" lvl="0" indent="-215900" algn="l" rtl="0">
              <a:spcBef>
                <a:spcPts val="400"/>
              </a:spcBef>
              <a:spcAft>
                <a:spcPts val="0"/>
              </a:spcAft>
              <a:buClr>
                <a:schemeClr val="dk1"/>
              </a:buClr>
              <a:buSzPts val="2000"/>
              <a:buNone/>
            </a:pPr>
            <a:endParaRPr sz="2000" dirty="0"/>
          </a:p>
          <a:p>
            <a:pPr marL="342900" lvl="0" indent="-342900" algn="l" rtl="0">
              <a:spcBef>
                <a:spcPts val="400"/>
              </a:spcBef>
              <a:spcAft>
                <a:spcPts val="0"/>
              </a:spcAft>
              <a:buClr>
                <a:schemeClr val="dk1"/>
              </a:buClr>
              <a:buSzPts val="2000"/>
              <a:buChar char="•"/>
            </a:pPr>
            <a:r>
              <a:rPr lang="tr-TR" sz="2000" dirty="0"/>
              <a:t>Ekolojik çalışmaların en çekici yönü, çok farklı özelliklere sahip olan toplumlardan elde edilen verilerin </a:t>
            </a:r>
            <a:r>
              <a:rPr lang="tr-TR" sz="2000" dirty="0" err="1"/>
              <a:t>kullanıIabilmesinin</a:t>
            </a:r>
            <a:r>
              <a:rPr lang="tr-TR" sz="2000" dirty="0"/>
              <a:t> mümkün oluşudur. </a:t>
            </a:r>
            <a:endParaRPr sz="2000" dirty="0"/>
          </a:p>
          <a:p>
            <a:pPr marL="342900" lvl="0" indent="-215900" algn="just" rtl="0">
              <a:spcBef>
                <a:spcPts val="400"/>
              </a:spcBef>
              <a:spcAft>
                <a:spcPts val="0"/>
              </a:spcAft>
              <a:buClr>
                <a:schemeClr val="dk1"/>
              </a:buClr>
              <a:buSzPts val="2000"/>
              <a:buNone/>
            </a:pPr>
            <a:endParaRPr sz="2000" dirty="0"/>
          </a:p>
        </p:txBody>
      </p:sp>
      <p:pic>
        <p:nvPicPr>
          <p:cNvPr id="339" name="Google Shape;339;p32"/>
          <p:cNvPicPr preferRelativeResize="0"/>
          <p:nvPr/>
        </p:nvPicPr>
        <p:blipFill rotWithShape="1">
          <a:blip r:embed="rId3">
            <a:alphaModFix/>
          </a:blip>
          <a:srcRect/>
          <a:stretch/>
        </p:blipFill>
        <p:spPr>
          <a:xfrm>
            <a:off x="6876256" y="188640"/>
            <a:ext cx="2109273" cy="936104"/>
          </a:xfrm>
          <a:prstGeom prst="rect">
            <a:avLst/>
          </a:prstGeom>
          <a:noFill/>
          <a:ln>
            <a:noFill/>
          </a:ln>
        </p:spPr>
      </p:pic>
      <p:cxnSp>
        <p:nvCxnSpPr>
          <p:cNvPr id="340" name="Google Shape;340;p32"/>
          <p:cNvCxnSpPr/>
          <p:nvPr/>
        </p:nvCxnSpPr>
        <p:spPr>
          <a:xfrm>
            <a:off x="6588224" y="908720"/>
            <a:ext cx="288032" cy="0"/>
          </a:xfrm>
          <a:prstGeom prst="straightConnector1">
            <a:avLst/>
          </a:prstGeom>
          <a:noFill/>
          <a:ln w="9525" cap="flat" cmpd="sng">
            <a:solidFill>
              <a:srgbClr val="953734"/>
            </a:solidFill>
            <a:prstDash val="solid"/>
            <a:round/>
            <a:headEnd type="none" w="sm" len="sm"/>
            <a:tailEnd type="stealth" w="med" len="med"/>
          </a:ln>
        </p:spPr>
      </p:cxnSp>
      <p:sp>
        <p:nvSpPr>
          <p:cNvPr id="2" name="Metin kutusu 1">
            <a:extLst>
              <a:ext uri="{FF2B5EF4-FFF2-40B4-BE49-F238E27FC236}">
                <a16:creationId xmlns:a16="http://schemas.microsoft.com/office/drawing/2014/main" id="{0756FF84-40FE-AD08-D9F6-5BBC8946A3E6}"/>
              </a:ext>
            </a:extLst>
          </p:cNvPr>
          <p:cNvSpPr txBox="1"/>
          <p:nvPr/>
        </p:nvSpPr>
        <p:spPr>
          <a:xfrm>
            <a:off x="464024" y="6180892"/>
            <a:ext cx="7876000" cy="677108"/>
          </a:xfrm>
          <a:prstGeom prst="rect">
            <a:avLst/>
          </a:prstGeom>
          <a:noFill/>
        </p:spPr>
        <p:txBody>
          <a:bodyPr wrap="square" rtlCol="0">
            <a:spAutoFit/>
          </a:bodyPr>
          <a:lstStyle/>
          <a:p>
            <a:r>
              <a:rPr lang="tr-TR" sz="800" dirty="0">
                <a:solidFill>
                  <a:schemeClr val="tx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Erişim adresi</a:t>
            </a:r>
            <a:r>
              <a:rPr lang="tr-TR" sz="800" u="sng" dirty="0">
                <a:solidFill>
                  <a:schemeClr val="tx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https://acikders.ankara.edu.tr/pluginfile.php/149104/mod_resource/content/0/EP%C4%B0DEM%C4%B0YOLOJ%C4%B0DE%20ARA%C5%9ETIRMA%20Y%C3%96NTEMLER%C4%B0.pdf</a:t>
            </a:r>
            <a:r>
              <a:rPr lang="tr-TR" sz="800" dirty="0">
                <a:solidFill>
                  <a:schemeClr val="tx1"/>
                </a:solidFill>
                <a:latin typeface="Calibri"/>
                <a:ea typeface="Calibri"/>
                <a:cs typeface="Calibri"/>
                <a:sym typeface="Calibri"/>
              </a:rPr>
              <a:t> (Erişim Tarihi:10.09.2023)</a:t>
            </a:r>
          </a:p>
          <a:p>
            <a:pPr algn="l"/>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600"/>
              <a:buFont typeface="Calibri"/>
              <a:buNone/>
            </a:pPr>
            <a:r>
              <a:rPr lang="tr-TR" sz="3600"/>
              <a:t>Örneğin,</a:t>
            </a:r>
            <a:endParaRPr/>
          </a:p>
        </p:txBody>
      </p:sp>
      <p:sp>
        <p:nvSpPr>
          <p:cNvPr id="347" name="Google Shape;347;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tr-TR" sz="2000" dirty="0"/>
              <a:t>Çeşitli ülkelerde kişi başına </a:t>
            </a:r>
            <a:r>
              <a:rPr lang="tr-TR" sz="2000" b="1" dirty="0"/>
              <a:t>et tüketimi ile kolon kanseri ilişkisi karşılaştırılmış;</a:t>
            </a:r>
            <a:r>
              <a:rPr lang="tr-TR" sz="2000" dirty="0"/>
              <a:t> et tüketimi arttıkça, kolon kanserinin de arttığı görülmüştür</a:t>
            </a:r>
            <a:endParaRPr/>
          </a:p>
          <a:p>
            <a:pPr marL="342900" lvl="0" indent="-215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tr-TR" sz="2000" dirty="0"/>
              <a:t>Ancak bu tanımlama et tüketiminin fazla olmasının, kolon kanserini artırdığını ispat etmez </a:t>
            </a:r>
            <a:endParaRPr/>
          </a:p>
          <a:p>
            <a:pPr marL="342900" lvl="0" indent="-215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tr-TR" sz="2000" dirty="0"/>
              <a:t>Et tüketiminin fazla olduğu toplumlarda, posalı besinler az tüketiliyor veya hayvansal yağ fazla tüketiliyor olabilir</a:t>
            </a:r>
            <a:endParaRPr/>
          </a:p>
          <a:p>
            <a:pPr marL="342900" lvl="0" indent="-139700" algn="l" rtl="0">
              <a:spcBef>
                <a:spcPts val="640"/>
              </a:spcBef>
              <a:spcAft>
                <a:spcPts val="0"/>
              </a:spcAft>
              <a:buClr>
                <a:schemeClr val="dk1"/>
              </a:buClr>
              <a:buSzPts val="3200"/>
              <a:buNone/>
            </a:pPr>
            <a:endParaRPr/>
          </a:p>
        </p:txBody>
      </p:sp>
      <p:pic>
        <p:nvPicPr>
          <p:cNvPr id="348" name="Google Shape;348;p33"/>
          <p:cNvPicPr preferRelativeResize="0"/>
          <p:nvPr/>
        </p:nvPicPr>
        <p:blipFill rotWithShape="1">
          <a:blip r:embed="rId3">
            <a:alphaModFix/>
          </a:blip>
          <a:srcRect/>
          <a:stretch/>
        </p:blipFill>
        <p:spPr>
          <a:xfrm>
            <a:off x="6876256" y="188640"/>
            <a:ext cx="2109273" cy="936104"/>
          </a:xfrm>
          <a:prstGeom prst="rect">
            <a:avLst/>
          </a:prstGeom>
          <a:noFill/>
          <a:ln>
            <a:noFill/>
          </a:ln>
        </p:spPr>
      </p:pic>
      <p:cxnSp>
        <p:nvCxnSpPr>
          <p:cNvPr id="349" name="Google Shape;349;p33"/>
          <p:cNvCxnSpPr/>
          <p:nvPr/>
        </p:nvCxnSpPr>
        <p:spPr>
          <a:xfrm>
            <a:off x="6588224" y="908720"/>
            <a:ext cx="288032" cy="0"/>
          </a:xfrm>
          <a:prstGeom prst="straightConnector1">
            <a:avLst/>
          </a:prstGeom>
          <a:noFill/>
          <a:ln w="9525" cap="flat" cmpd="sng">
            <a:solidFill>
              <a:srgbClr val="953734"/>
            </a:solidFill>
            <a:prstDash val="solid"/>
            <a:round/>
            <a:headEnd type="none" w="sm" len="sm"/>
            <a:tailEnd type="stealth" w="med" len="med"/>
          </a:ln>
        </p:spPr>
      </p:cxnSp>
      <p:sp>
        <p:nvSpPr>
          <p:cNvPr id="350" name="Google Shape;350;p33"/>
          <p:cNvSpPr txBox="1"/>
          <p:nvPr/>
        </p:nvSpPr>
        <p:spPr>
          <a:xfrm>
            <a:off x="286602" y="6204818"/>
            <a:ext cx="8447965" cy="4770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800" u="sng" dirty="0">
                <a:solidFill>
                  <a:srgbClr val="D8D8D8"/>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Erişim adresi: https://acikders.ankara.edu.tr/pluginfile.php/149104/mod_resource/content/0/EP%C4%B0DEM%C4%B0YOLOJ%C4%B0DE%20ARA%C5%9ETIRMA%20Y%C3%96NTEMLER%C4%B0.pdf</a:t>
            </a:r>
            <a:r>
              <a:rPr lang="tr-TR" sz="800" dirty="0">
                <a:solidFill>
                  <a:srgbClr val="D8D8D8"/>
                </a:solidFill>
                <a:latin typeface="Calibri"/>
                <a:ea typeface="Calibri"/>
                <a:cs typeface="Calibri"/>
                <a:sym typeface="Calibri"/>
              </a:rPr>
              <a:t> </a:t>
            </a:r>
            <a:r>
              <a:rPr lang="tr-TR" sz="800" dirty="0">
                <a:solidFill>
                  <a:schemeClr val="tx1"/>
                </a:solidFill>
                <a:latin typeface="Calibri"/>
                <a:ea typeface="Calibri"/>
                <a:cs typeface="Calibri"/>
                <a:sym typeface="Calibri"/>
              </a:rPr>
              <a:t>(Erişim </a:t>
            </a:r>
            <a:r>
              <a:rPr lang="tr-TR" sz="800" dirty="0" err="1">
                <a:solidFill>
                  <a:schemeClr val="tx1"/>
                </a:solidFill>
                <a:latin typeface="Calibri"/>
                <a:ea typeface="Calibri"/>
                <a:cs typeface="Calibri"/>
                <a:sym typeface="Calibri"/>
              </a:rPr>
              <a:t>Tarrihi</a:t>
            </a:r>
            <a:r>
              <a:rPr lang="tr-TR" sz="800" dirty="0">
                <a:solidFill>
                  <a:schemeClr val="tx1"/>
                </a:solidFill>
                <a:latin typeface="Calibri"/>
                <a:ea typeface="Calibri"/>
                <a:cs typeface="Calibri"/>
                <a:sym typeface="Calibri"/>
              </a:rPr>
              <a:t>:10.09.2023)</a:t>
            </a:r>
            <a:endParaRPr sz="800">
              <a:solidFill>
                <a:schemeClr val="tx1"/>
              </a:solidFill>
              <a:latin typeface="Calibri"/>
              <a:ea typeface="Calibri"/>
              <a:cs typeface="Calibri"/>
              <a:sym typeface="Calibri"/>
            </a:endParaRPr>
          </a:p>
          <a:p>
            <a:pPr marL="0" marR="0" lvl="0" indent="0" algn="ctr" rtl="0">
              <a:spcBef>
                <a:spcPts val="0"/>
              </a:spcBef>
              <a:spcAft>
                <a:spcPts val="0"/>
              </a:spcAft>
              <a:buNone/>
            </a:pPr>
            <a:endParaRPr sz="900">
              <a:solidFill>
                <a:srgbClr val="D8D8D8"/>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tr-TR"/>
              <a:t>Analitik Araştırmalar</a:t>
            </a:r>
            <a:endParaRPr/>
          </a:p>
        </p:txBody>
      </p:sp>
      <p:sp>
        <p:nvSpPr>
          <p:cNvPr id="368" name="Google Shape;368;p36"/>
          <p:cNvSpPr txBox="1">
            <a:spLocks noGrp="1"/>
          </p:cNvSpPr>
          <p:nvPr>
            <p:ph type="body" idx="1"/>
          </p:nvPr>
        </p:nvSpPr>
        <p:spPr>
          <a:xfrm>
            <a:off x="395536" y="1772816"/>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200"/>
              <a:buChar char="•"/>
            </a:pPr>
            <a:r>
              <a:rPr lang="tr-TR" sz="2200"/>
              <a:t>Analitik araştırmalar, hastalıkların veya sağlıkla ilgili durumların görülme sıklığı ile diğer değişkenler (yaş, cinsiyet, belli bir etkene maruz kalma, coğrafik bölge v.b) arasında bir ilişki olup olmadığını </a:t>
            </a:r>
            <a:r>
              <a:rPr lang="tr-TR" sz="2200" b="1"/>
              <a:t>inceler.</a:t>
            </a:r>
            <a:r>
              <a:rPr lang="tr-TR" sz="2200"/>
              <a:t> </a:t>
            </a:r>
            <a:endParaRPr sz="2200"/>
          </a:p>
          <a:p>
            <a:pPr marL="342900" lvl="0" indent="-203200" algn="l" rtl="0">
              <a:spcBef>
                <a:spcPts val="440"/>
              </a:spcBef>
              <a:spcAft>
                <a:spcPts val="0"/>
              </a:spcAft>
              <a:buClr>
                <a:schemeClr val="dk1"/>
              </a:buClr>
              <a:buSzPts val="2200"/>
              <a:buNone/>
            </a:pPr>
            <a:endParaRPr sz="2200"/>
          </a:p>
          <a:p>
            <a:pPr marL="342900" lvl="0" indent="-342900" algn="l" rtl="0">
              <a:spcBef>
                <a:spcPts val="440"/>
              </a:spcBef>
              <a:spcAft>
                <a:spcPts val="0"/>
              </a:spcAft>
              <a:buClr>
                <a:schemeClr val="dk1"/>
              </a:buClr>
              <a:buSzPts val="2200"/>
              <a:buChar char="•"/>
            </a:pPr>
            <a:r>
              <a:rPr lang="tr-TR" sz="2200"/>
              <a:t>Bu tip çalışmalarda amaç; </a:t>
            </a:r>
            <a:r>
              <a:rPr lang="tr-TR" sz="2200" b="1"/>
              <a:t>neden-sonuç</a:t>
            </a:r>
            <a:r>
              <a:rPr lang="tr-TR" sz="2200"/>
              <a:t> arasındaki ilişki hipotezinin ispatlanmasıdır. </a:t>
            </a:r>
            <a:endParaRPr sz="2200"/>
          </a:p>
          <a:p>
            <a:pPr marL="342900" lvl="0" indent="-203200" algn="l" rtl="0">
              <a:spcBef>
                <a:spcPts val="440"/>
              </a:spcBef>
              <a:spcAft>
                <a:spcPts val="0"/>
              </a:spcAft>
              <a:buClr>
                <a:schemeClr val="dk1"/>
              </a:buClr>
              <a:buSzPts val="2200"/>
              <a:buNone/>
            </a:pPr>
            <a:endParaRPr sz="2200"/>
          </a:p>
          <a:p>
            <a:pPr marL="342900" lvl="0" indent="-342900" algn="l" rtl="0">
              <a:spcBef>
                <a:spcPts val="440"/>
              </a:spcBef>
              <a:spcAft>
                <a:spcPts val="0"/>
              </a:spcAft>
              <a:buClr>
                <a:schemeClr val="dk1"/>
              </a:buClr>
              <a:buSzPts val="2200"/>
              <a:buChar char="•"/>
            </a:pPr>
            <a:r>
              <a:rPr lang="tr-TR" sz="2200"/>
              <a:t>Analitik araştırmaların başlangıç noktası, tanımlayıcı (deskriptif) araştırmalardan elde edilmiş olan sonuçlardır. </a:t>
            </a:r>
            <a:endParaRPr/>
          </a:p>
          <a:p>
            <a:pPr marL="342900" lvl="0" indent="-139700" algn="l" rtl="0">
              <a:spcBef>
                <a:spcPts val="640"/>
              </a:spcBef>
              <a:spcAft>
                <a:spcPts val="0"/>
              </a:spcAft>
              <a:buClr>
                <a:schemeClr val="dk1"/>
              </a:buClr>
              <a:buSzPts val="3200"/>
              <a:buNone/>
            </a:pPr>
            <a:endParaRPr/>
          </a:p>
        </p:txBody>
      </p:sp>
      <p:pic>
        <p:nvPicPr>
          <p:cNvPr id="369" name="Google Shape;369;p36"/>
          <p:cNvPicPr preferRelativeResize="0"/>
          <p:nvPr/>
        </p:nvPicPr>
        <p:blipFill rotWithShape="1">
          <a:blip r:embed="rId3">
            <a:alphaModFix/>
          </a:blip>
          <a:srcRect/>
          <a:stretch/>
        </p:blipFill>
        <p:spPr>
          <a:xfrm>
            <a:off x="6588224" y="188640"/>
            <a:ext cx="2438400" cy="228600"/>
          </a:xfrm>
          <a:prstGeom prst="rect">
            <a:avLst/>
          </a:prstGeom>
          <a:noFill/>
          <a:ln>
            <a:noFill/>
          </a:ln>
        </p:spPr>
      </p:pic>
      <p:pic>
        <p:nvPicPr>
          <p:cNvPr id="370" name="Google Shape;370;p36"/>
          <p:cNvPicPr preferRelativeResize="0"/>
          <p:nvPr/>
        </p:nvPicPr>
        <p:blipFill rotWithShape="1">
          <a:blip r:embed="rId4">
            <a:alphaModFix/>
          </a:blip>
          <a:srcRect/>
          <a:stretch/>
        </p:blipFill>
        <p:spPr>
          <a:xfrm>
            <a:off x="6955782" y="417240"/>
            <a:ext cx="1950690" cy="1008690"/>
          </a:xfrm>
          <a:prstGeom prst="rect">
            <a:avLst/>
          </a:prstGeom>
          <a:noFill/>
          <a:ln>
            <a:noFill/>
          </a:ln>
        </p:spPr>
      </p:pic>
      <p:sp>
        <p:nvSpPr>
          <p:cNvPr id="371" name="Google Shape;371;p36"/>
          <p:cNvSpPr txBox="1">
            <a:spLocks noGrp="1"/>
          </p:cNvSpPr>
          <p:nvPr>
            <p:ph type="ftr" idx="11"/>
          </p:nvPr>
        </p:nvSpPr>
        <p:spPr>
          <a:xfrm>
            <a:off x="286603" y="6492875"/>
            <a:ext cx="842066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800" u="sng" dirty="0">
                <a:solidFill>
                  <a:schemeClr val="hlink"/>
                </a:solidFill>
                <a:hlinkClick r:id="rId5"/>
              </a:rPr>
              <a:t>https://</a:t>
            </a:r>
            <a:r>
              <a:rPr lang="tr-TR" sz="800" u="sng" dirty="0">
                <a:solidFill>
                  <a:srgbClr val="7F7F7F"/>
                </a:solidFill>
                <a:hlinkClick r:id="rId5">
                  <a:extLst>
                    <a:ext uri="{A12FA001-AC4F-418D-AE19-62706E023703}">
                      <ahyp:hlinkClr xmlns:ahyp="http://schemas.microsoft.com/office/drawing/2018/hyperlinkcolor" val="tx"/>
                    </a:ext>
                  </a:extLst>
                </a:hlinkClick>
              </a:rPr>
              <a:t>acikders.ankara.edu.tr/pluginfile.php/149104/mod_resource/content/0/EP%C4%B0DEM%C4%B0YOLOJ%C4%B0DE%20ARA%C5%9ETIRMA%20Y%C3%96NTEMLER%C4%B0.pdf</a:t>
            </a:r>
            <a:r>
              <a:rPr lang="tr-TR" sz="800" dirty="0">
                <a:solidFill>
                  <a:srgbClr val="7F7F7F"/>
                </a:solidFill>
              </a:rPr>
              <a:t> </a:t>
            </a:r>
            <a:r>
              <a:rPr lang="tr-TR" sz="800" dirty="0"/>
              <a:t>(Erişim Tarihi:10.09.2023)</a:t>
            </a:r>
            <a:endParaRPr sz="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tr-TR"/>
              <a:t>Analitik Araştırmalar</a:t>
            </a:r>
            <a:endParaRPr/>
          </a:p>
        </p:txBody>
      </p:sp>
      <p:sp>
        <p:nvSpPr>
          <p:cNvPr id="377" name="Google Shape;377;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90500" algn="l" rtl="0">
              <a:spcBef>
                <a:spcPts val="0"/>
              </a:spcBef>
              <a:spcAft>
                <a:spcPts val="0"/>
              </a:spcAft>
              <a:buClr>
                <a:schemeClr val="dk1"/>
              </a:buClr>
              <a:buSzPts val="2400"/>
              <a:buNone/>
            </a:pPr>
            <a:endParaRPr sz="2400"/>
          </a:p>
          <a:p>
            <a:pPr marL="342900" lvl="0" indent="-342900" algn="l" rtl="0">
              <a:spcBef>
                <a:spcPts val="480"/>
              </a:spcBef>
              <a:spcAft>
                <a:spcPts val="0"/>
              </a:spcAft>
              <a:buClr>
                <a:schemeClr val="dk1"/>
              </a:buClr>
              <a:buSzPts val="2400"/>
              <a:buChar char="•"/>
            </a:pPr>
            <a:r>
              <a:rPr lang="tr-TR" sz="2400"/>
              <a:t>Analitik araştırmalarda önce bağımlı ve bağımsız değişkenler arasında bir ilişki olup olmadığına bakılır. </a:t>
            </a:r>
            <a:endParaRPr sz="2400"/>
          </a:p>
          <a:p>
            <a:pPr marL="342900" lvl="0" indent="-190500" algn="l" rtl="0">
              <a:spcBef>
                <a:spcPts val="480"/>
              </a:spcBef>
              <a:spcAft>
                <a:spcPts val="0"/>
              </a:spcAft>
              <a:buClr>
                <a:schemeClr val="dk1"/>
              </a:buClr>
              <a:buSzPts val="2400"/>
              <a:buNone/>
            </a:pPr>
            <a:endParaRPr sz="2400"/>
          </a:p>
          <a:p>
            <a:pPr marL="342900" lvl="0" indent="-342900" algn="l" rtl="0">
              <a:spcBef>
                <a:spcPts val="480"/>
              </a:spcBef>
              <a:spcAft>
                <a:spcPts val="0"/>
              </a:spcAft>
              <a:buClr>
                <a:schemeClr val="dk1"/>
              </a:buClr>
              <a:buSzPts val="2400"/>
              <a:buChar char="•"/>
            </a:pPr>
            <a:r>
              <a:rPr lang="tr-TR" sz="2400"/>
              <a:t>Bağımsız değişkenler arasında hastalık ile birlikte bir değişim (artma-azalma) varsa burada bir ilişkiden bahsedilebilir. </a:t>
            </a:r>
            <a:endParaRPr sz="2400"/>
          </a:p>
          <a:p>
            <a:pPr marL="342900" lvl="0" indent="-190500" algn="l" rtl="0">
              <a:spcBef>
                <a:spcPts val="480"/>
              </a:spcBef>
              <a:spcAft>
                <a:spcPts val="0"/>
              </a:spcAft>
              <a:buClr>
                <a:schemeClr val="dk1"/>
              </a:buClr>
              <a:buSzPts val="2400"/>
              <a:buNone/>
            </a:pPr>
            <a:endParaRPr sz="2400"/>
          </a:p>
          <a:p>
            <a:pPr marL="342900" lvl="0" indent="-342900" algn="l" rtl="0">
              <a:spcBef>
                <a:spcPts val="480"/>
              </a:spcBef>
              <a:spcAft>
                <a:spcPts val="0"/>
              </a:spcAft>
              <a:buClr>
                <a:schemeClr val="dk1"/>
              </a:buClr>
              <a:buSzPts val="2400"/>
              <a:buChar char="•"/>
            </a:pPr>
            <a:r>
              <a:rPr lang="tr-TR" sz="2400"/>
              <a:t>Bundan sonraki aşama </a:t>
            </a:r>
            <a:r>
              <a:rPr lang="tr-TR" sz="2400" b="1" u="sng"/>
              <a:t>nedenselliğinin araştırılmasıdır.</a:t>
            </a:r>
            <a:endParaRPr/>
          </a:p>
          <a:p>
            <a:pPr marL="342900" lvl="0" indent="-139700" algn="l" rtl="0">
              <a:spcBef>
                <a:spcPts val="640"/>
              </a:spcBef>
              <a:spcAft>
                <a:spcPts val="0"/>
              </a:spcAft>
              <a:buClr>
                <a:schemeClr val="dk1"/>
              </a:buClr>
              <a:buSzPts val="3200"/>
              <a:buNone/>
            </a:pPr>
            <a:endParaRPr/>
          </a:p>
        </p:txBody>
      </p:sp>
      <p:sp>
        <p:nvSpPr>
          <p:cNvPr id="378" name="Google Shape;378;p37"/>
          <p:cNvSpPr txBox="1">
            <a:spLocks noGrp="1"/>
          </p:cNvSpPr>
          <p:nvPr>
            <p:ph type="ftr" idx="11"/>
          </p:nvPr>
        </p:nvSpPr>
        <p:spPr>
          <a:xfrm>
            <a:off x="2528480" y="6492875"/>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Güven </a:t>
            </a:r>
            <a:r>
              <a:rPr lang="tr-TR" dirty="0" err="1"/>
              <a:t>Tezcan</a:t>
            </a:r>
            <a:r>
              <a:rPr lang="tr-TR" dirty="0"/>
              <a:t> S, Temel Epidemiyoloji, Hipokrat </a:t>
            </a:r>
            <a:r>
              <a:rPr lang="tr-TR" dirty="0" err="1"/>
              <a:t>Kitabevi</a:t>
            </a:r>
            <a:r>
              <a:rPr lang="tr-TR" dirty="0"/>
              <a:t>, 2017</a:t>
            </a:r>
            <a:endParaRPr/>
          </a:p>
          <a:p>
            <a:pPr marL="0" lvl="0" indent="0" algn="ctr" rtl="0">
              <a:spcBef>
                <a:spcPts val="0"/>
              </a:spcBef>
              <a:spcAft>
                <a:spcPts val="0"/>
              </a:spcAft>
              <a:buNone/>
            </a:pPr>
            <a:endParaRPr/>
          </a:p>
        </p:txBody>
      </p:sp>
      <p:pic>
        <p:nvPicPr>
          <p:cNvPr id="379" name="Google Shape;379;p37"/>
          <p:cNvPicPr preferRelativeResize="0"/>
          <p:nvPr/>
        </p:nvPicPr>
        <p:blipFill rotWithShape="1">
          <a:blip r:embed="rId3">
            <a:alphaModFix/>
          </a:blip>
          <a:srcRect/>
          <a:stretch/>
        </p:blipFill>
        <p:spPr>
          <a:xfrm>
            <a:off x="6588224" y="188640"/>
            <a:ext cx="2438400" cy="228600"/>
          </a:xfrm>
          <a:prstGeom prst="rect">
            <a:avLst/>
          </a:prstGeom>
          <a:noFill/>
          <a:ln>
            <a:noFill/>
          </a:ln>
        </p:spPr>
      </p:pic>
      <p:pic>
        <p:nvPicPr>
          <p:cNvPr id="380" name="Google Shape;380;p37"/>
          <p:cNvPicPr preferRelativeResize="0"/>
          <p:nvPr/>
        </p:nvPicPr>
        <p:blipFill rotWithShape="1">
          <a:blip r:embed="rId4">
            <a:alphaModFix/>
          </a:blip>
          <a:srcRect/>
          <a:stretch/>
        </p:blipFill>
        <p:spPr>
          <a:xfrm>
            <a:off x="7075934" y="417240"/>
            <a:ext cx="1950690" cy="100869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5"/>
          <p:cNvSpPr txBox="1">
            <a:spLocks noGrp="1"/>
          </p:cNvSpPr>
          <p:nvPr>
            <p:ph type="title"/>
          </p:nvPr>
        </p:nvSpPr>
        <p:spPr>
          <a:xfrm>
            <a:off x="288388" y="253218"/>
            <a:ext cx="8229600" cy="2106955"/>
          </a:xfrm>
          <a:prstGeom prst="rect">
            <a:avLst/>
          </a:prstGeom>
          <a:noFill/>
          <a:ln>
            <a:noFill/>
          </a:ln>
        </p:spPr>
        <p:txBody>
          <a:bodyPr spcFirstLastPara="1" wrap="square" lIns="91425" tIns="45700" rIns="91425" bIns="45700" anchor="ctr" anchorCtr="0">
            <a:normAutofit fontScale="90000"/>
          </a:bodyPr>
          <a:lstStyle/>
          <a:p>
            <a:pPr marL="342900" lvl="0" indent="-342900">
              <a:spcBef>
                <a:spcPts val="1000"/>
              </a:spcBef>
            </a:pPr>
            <a:r>
              <a:rPr lang="tr-TR" dirty="0">
                <a:solidFill>
                  <a:srgbClr val="C00000"/>
                </a:solidFill>
              </a:rPr>
              <a:t>GÖZLEMSEL ARAŞTIRMALAR</a:t>
            </a:r>
            <a:br>
              <a:rPr lang="tr-TR" dirty="0">
                <a:solidFill>
                  <a:srgbClr val="C00000"/>
                </a:solidFill>
              </a:rPr>
            </a:br>
            <a:br>
              <a:rPr lang="tr-TR" dirty="0">
                <a:solidFill>
                  <a:srgbClr val="000000"/>
                </a:solidFill>
              </a:rPr>
            </a:br>
            <a:r>
              <a:rPr lang="tr-TR" b="1" dirty="0">
                <a:solidFill>
                  <a:srgbClr val="000000"/>
                </a:solidFill>
              </a:rPr>
              <a:t>2</a:t>
            </a:r>
            <a:r>
              <a:rPr lang="tr-TR" b="1" i="1" dirty="0">
                <a:solidFill>
                  <a:srgbClr val="000000"/>
                </a:solidFill>
              </a:rPr>
              <a:t>. </a:t>
            </a:r>
            <a:r>
              <a:rPr lang="tr-TR" b="1" i="1" u="sng" dirty="0">
                <a:solidFill>
                  <a:srgbClr val="000000"/>
                </a:solidFill>
              </a:rPr>
              <a:t>Analitik(Çözümleyici) Çalışmalar</a:t>
            </a:r>
            <a:br>
              <a:rPr lang="tr-TR" b="1" i="1" u="sng" dirty="0"/>
            </a:br>
            <a:endParaRPr/>
          </a:p>
        </p:txBody>
      </p:sp>
      <p:sp>
        <p:nvSpPr>
          <p:cNvPr id="362" name="Google Shape;362;p35"/>
          <p:cNvSpPr txBox="1">
            <a:spLocks noGrp="1"/>
          </p:cNvSpPr>
          <p:nvPr>
            <p:ph type="body" idx="1"/>
          </p:nvPr>
        </p:nvSpPr>
        <p:spPr>
          <a:xfrm>
            <a:off x="457200" y="2096086"/>
            <a:ext cx="8229600" cy="4030077"/>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solidFill>
                <a:srgbClr val="000000"/>
              </a:solidFill>
            </a:endParaRPr>
          </a:p>
          <a:p>
            <a:pPr marL="342900" lvl="0" indent="-342900" algn="l" rtl="0">
              <a:spcBef>
                <a:spcPts val="1000"/>
              </a:spcBef>
              <a:spcAft>
                <a:spcPts val="0"/>
              </a:spcAft>
              <a:buClr>
                <a:srgbClr val="000000"/>
              </a:buClr>
              <a:buSzPts val="3200"/>
              <a:buChar char="•"/>
            </a:pPr>
            <a:r>
              <a:rPr lang="tr-TR" dirty="0">
                <a:solidFill>
                  <a:srgbClr val="000000"/>
                </a:solidFill>
              </a:rPr>
              <a:t>a) Olgu-kontrol çalışmaları</a:t>
            </a:r>
            <a:endParaRPr/>
          </a:p>
          <a:p>
            <a:pPr marL="342900" lvl="0" indent="-342900" algn="l" rtl="0">
              <a:spcBef>
                <a:spcPts val="1000"/>
              </a:spcBef>
              <a:spcAft>
                <a:spcPts val="0"/>
              </a:spcAft>
              <a:buClr>
                <a:srgbClr val="000000"/>
              </a:buClr>
              <a:buSzPts val="3200"/>
              <a:buChar char="•"/>
            </a:pPr>
            <a:r>
              <a:rPr lang="tr-TR" dirty="0">
                <a:solidFill>
                  <a:srgbClr val="000000"/>
                </a:solidFill>
              </a:rPr>
              <a:t>b) Kesitsel Araştırmalar</a:t>
            </a:r>
            <a:endParaRPr/>
          </a:p>
          <a:p>
            <a:pPr marL="342900" lvl="0" indent="-342900" algn="l" rtl="0">
              <a:spcBef>
                <a:spcPts val="1000"/>
              </a:spcBef>
              <a:spcAft>
                <a:spcPts val="0"/>
              </a:spcAft>
              <a:buClr>
                <a:srgbClr val="000000"/>
              </a:buClr>
              <a:buSzPts val="3200"/>
              <a:buChar char="•"/>
            </a:pPr>
            <a:r>
              <a:rPr lang="tr-TR" dirty="0">
                <a:solidFill>
                  <a:srgbClr val="000000"/>
                </a:solidFill>
              </a:rPr>
              <a:t>c) </a:t>
            </a:r>
            <a:r>
              <a:rPr lang="tr-TR" dirty="0" err="1">
                <a:solidFill>
                  <a:srgbClr val="000000"/>
                </a:solidFill>
              </a:rPr>
              <a:t>Kohort</a:t>
            </a:r>
            <a:r>
              <a:rPr lang="tr-TR" dirty="0">
                <a:solidFill>
                  <a:srgbClr val="000000"/>
                </a:solidFill>
              </a:rPr>
              <a:t> Araştırmaları</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600"/>
              <a:buFont typeface="Calibri"/>
              <a:buNone/>
            </a:pPr>
            <a:r>
              <a:rPr lang="tr-TR" sz="3600"/>
              <a:t>Vaka Kontrol Araştırmaları</a:t>
            </a:r>
            <a:endParaRPr/>
          </a:p>
        </p:txBody>
      </p:sp>
      <p:sp>
        <p:nvSpPr>
          <p:cNvPr id="436" name="Google Shape;436;p44"/>
          <p:cNvSpPr txBox="1">
            <a:spLocks noGrp="1"/>
          </p:cNvSpPr>
          <p:nvPr>
            <p:ph type="body" idx="1"/>
          </p:nvPr>
        </p:nvSpPr>
        <p:spPr>
          <a:xfrm>
            <a:off x="514890" y="1599678"/>
            <a:ext cx="4038600" cy="1740768"/>
          </a:xfrm>
          <a:prstGeom prst="rect">
            <a:avLst/>
          </a:prstGeom>
          <a:noFill/>
          <a:ln>
            <a:noFill/>
          </a:ln>
        </p:spPr>
        <p:txBody>
          <a:bodyPr spcFirstLastPara="1" wrap="square" lIns="91425" tIns="45700" rIns="91425" bIns="45700" anchor="t" anchorCtr="0">
            <a:normAutofit/>
          </a:bodyPr>
          <a:lstStyle/>
          <a:p>
            <a:pPr marL="342900" lvl="0" indent="-342931" algn="just" rtl="0">
              <a:spcBef>
                <a:spcPts val="0"/>
              </a:spcBef>
              <a:spcAft>
                <a:spcPts val="0"/>
              </a:spcAft>
              <a:buClr>
                <a:schemeClr val="dk1"/>
              </a:buClr>
              <a:buSzPct val="100000"/>
              <a:buChar char="•"/>
            </a:pPr>
            <a:r>
              <a:rPr lang="tr-TR" sz="2900" b="1" dirty="0"/>
              <a:t>Sonuçtan</a:t>
            </a:r>
            <a:r>
              <a:rPr lang="tr-TR" sz="2900" dirty="0"/>
              <a:t> (Hastalıktan) </a:t>
            </a:r>
            <a:r>
              <a:rPr lang="tr-TR" sz="2900" b="1" dirty="0"/>
              <a:t>nedene doğru </a:t>
            </a:r>
            <a:r>
              <a:rPr lang="tr-TR" sz="2900" dirty="0"/>
              <a:t>gidilen analitik araştırmalardır.</a:t>
            </a:r>
            <a:endParaRPr dirty="0"/>
          </a:p>
          <a:p>
            <a:pPr marL="342900" lvl="0" indent="-247650" algn="l" rtl="0">
              <a:spcBef>
                <a:spcPts val="300"/>
              </a:spcBef>
              <a:spcAft>
                <a:spcPts val="0"/>
              </a:spcAft>
              <a:buClr>
                <a:schemeClr val="dk1"/>
              </a:buClr>
              <a:buSzPct val="100000"/>
              <a:buNone/>
            </a:pPr>
            <a:endParaRPr sz="2400" dirty="0"/>
          </a:p>
          <a:p>
            <a:pPr marL="342900" lvl="0" indent="-247650" algn="l" rtl="0">
              <a:spcBef>
                <a:spcPts val="300"/>
              </a:spcBef>
              <a:spcAft>
                <a:spcPts val="0"/>
              </a:spcAft>
              <a:buClr>
                <a:schemeClr val="dk1"/>
              </a:buClr>
              <a:buSzPct val="100000"/>
              <a:buNone/>
            </a:pPr>
            <a:endParaRPr sz="2400" dirty="0"/>
          </a:p>
        </p:txBody>
      </p:sp>
      <p:sp>
        <p:nvSpPr>
          <p:cNvPr id="437" name="Google Shape;437;p44"/>
          <p:cNvSpPr txBox="1">
            <a:spLocks noGrp="1"/>
          </p:cNvSpPr>
          <p:nvPr>
            <p:ph type="body" idx="2"/>
          </p:nvPr>
        </p:nvSpPr>
        <p:spPr>
          <a:xfrm>
            <a:off x="5852160" y="1975731"/>
            <a:ext cx="3291840" cy="379202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tr-TR" b="1" dirty="0"/>
              <a:t>Olasılıklar oranı </a:t>
            </a:r>
            <a:r>
              <a:rPr lang="tr-TR" dirty="0"/>
              <a:t>(Tahmini rölatif risk/</a:t>
            </a:r>
            <a:r>
              <a:rPr lang="tr-TR" dirty="0" err="1"/>
              <a:t>Odds</a:t>
            </a:r>
            <a:r>
              <a:rPr lang="tr-TR" dirty="0"/>
              <a:t> </a:t>
            </a:r>
            <a:r>
              <a:rPr lang="tr-TR" dirty="0" err="1"/>
              <a:t>ratio</a:t>
            </a:r>
            <a:r>
              <a:rPr lang="tr-TR" dirty="0"/>
              <a:t>): «Bir risk etkenine sahip olanların, olmayanlara göre hastalık geliştirme (veya bir olayın meydana gelmesi) oranı» hesaplanır</a:t>
            </a:r>
            <a:endParaRPr dirty="0"/>
          </a:p>
          <a:p>
            <a:pPr marL="0" lvl="0" indent="0" algn="l" rtl="0">
              <a:spcBef>
                <a:spcPts val="350"/>
              </a:spcBef>
              <a:spcAft>
                <a:spcPts val="0"/>
              </a:spcAft>
              <a:buClr>
                <a:schemeClr val="dk1"/>
              </a:buClr>
              <a:buSzPct val="100000"/>
              <a:buNone/>
            </a:pPr>
            <a:endParaRPr dirty="0"/>
          </a:p>
        </p:txBody>
      </p:sp>
      <p:sp>
        <p:nvSpPr>
          <p:cNvPr id="438" name="Google Shape;438;p44"/>
          <p:cNvSpPr txBox="1">
            <a:spLocks noGrp="1"/>
          </p:cNvSpPr>
          <p:nvPr>
            <p:ph type="ftr" idx="11"/>
          </p:nvPr>
        </p:nvSpPr>
        <p:spPr>
          <a:xfrm>
            <a:off x="272955" y="6492875"/>
            <a:ext cx="8570793"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800" dirty="0" err="1"/>
              <a:t>Basic</a:t>
            </a:r>
            <a:r>
              <a:rPr lang="tr-TR" sz="800" dirty="0"/>
              <a:t> </a:t>
            </a:r>
            <a:r>
              <a:rPr lang="tr-TR" sz="800" dirty="0" err="1"/>
              <a:t>Epidemiology</a:t>
            </a:r>
            <a:r>
              <a:rPr lang="tr-TR" sz="800" dirty="0"/>
              <a:t>, R.</a:t>
            </a:r>
            <a:r>
              <a:rPr lang="tr-TR" sz="800" dirty="0" err="1"/>
              <a:t>Beaglehole</a:t>
            </a:r>
            <a:r>
              <a:rPr lang="tr-TR" sz="800" dirty="0"/>
              <a:t>, R.</a:t>
            </a:r>
            <a:r>
              <a:rPr lang="tr-TR" sz="800" dirty="0" err="1"/>
              <a:t>Bonita</a:t>
            </a:r>
            <a:r>
              <a:rPr lang="tr-TR" sz="800" dirty="0"/>
              <a:t>, T.</a:t>
            </a:r>
            <a:r>
              <a:rPr lang="tr-TR" sz="800" dirty="0" err="1"/>
              <a:t>Kjellstrom</a:t>
            </a:r>
            <a:r>
              <a:rPr lang="tr-TR" sz="800" dirty="0"/>
              <a:t>, </a:t>
            </a:r>
            <a:r>
              <a:rPr lang="tr-TR" sz="800" dirty="0" err="1"/>
              <a:t>World</a:t>
            </a:r>
            <a:r>
              <a:rPr lang="tr-TR" sz="800" dirty="0"/>
              <a:t> </a:t>
            </a:r>
            <a:r>
              <a:rPr lang="tr-TR" sz="800" dirty="0" err="1"/>
              <a:t>Health</a:t>
            </a:r>
            <a:r>
              <a:rPr lang="tr-TR" sz="800" dirty="0"/>
              <a:t> </a:t>
            </a:r>
            <a:r>
              <a:rPr lang="tr-TR" sz="800" dirty="0" err="1"/>
              <a:t>Organization</a:t>
            </a:r>
            <a:r>
              <a:rPr lang="tr-TR" sz="800" dirty="0"/>
              <a:t>, </a:t>
            </a:r>
            <a:r>
              <a:rPr lang="tr-TR" sz="800" dirty="0" err="1"/>
              <a:t>Geneva</a:t>
            </a:r>
            <a:r>
              <a:rPr lang="tr-TR" sz="800" dirty="0"/>
              <a:t>, 2006 https://sbu.saglik.gov.tr/Ekutuphane/kitaplar/epidemiyoloji.pdf (Erişim Tarihi:10.09.2021)</a:t>
            </a:r>
            <a:endParaRPr/>
          </a:p>
          <a:p>
            <a:pPr marL="0" lvl="0" indent="0" algn="ctr" rtl="0">
              <a:spcBef>
                <a:spcPts val="0"/>
              </a:spcBef>
              <a:spcAft>
                <a:spcPts val="0"/>
              </a:spcAft>
              <a:buNone/>
            </a:pPr>
            <a:endParaRPr sz="800"/>
          </a:p>
        </p:txBody>
      </p:sp>
      <p:pic>
        <p:nvPicPr>
          <p:cNvPr id="439" name="Google Shape;439;p44"/>
          <p:cNvPicPr preferRelativeResize="0"/>
          <p:nvPr/>
        </p:nvPicPr>
        <p:blipFill rotWithShape="1">
          <a:blip r:embed="rId3">
            <a:alphaModFix/>
          </a:blip>
          <a:srcRect/>
          <a:stretch/>
        </p:blipFill>
        <p:spPr>
          <a:xfrm>
            <a:off x="6588224" y="188640"/>
            <a:ext cx="2438400" cy="228600"/>
          </a:xfrm>
          <a:prstGeom prst="rect">
            <a:avLst/>
          </a:prstGeom>
          <a:noFill/>
          <a:ln>
            <a:noFill/>
          </a:ln>
        </p:spPr>
      </p:pic>
      <p:pic>
        <p:nvPicPr>
          <p:cNvPr id="440" name="Google Shape;440;p44"/>
          <p:cNvPicPr preferRelativeResize="0"/>
          <p:nvPr/>
        </p:nvPicPr>
        <p:blipFill rotWithShape="1">
          <a:blip r:embed="rId4">
            <a:alphaModFix/>
          </a:blip>
          <a:srcRect/>
          <a:stretch/>
        </p:blipFill>
        <p:spPr>
          <a:xfrm>
            <a:off x="7075934" y="417240"/>
            <a:ext cx="1950690" cy="1008690"/>
          </a:xfrm>
          <a:prstGeom prst="rect">
            <a:avLst/>
          </a:prstGeom>
          <a:noFill/>
          <a:ln>
            <a:noFill/>
          </a:ln>
        </p:spPr>
      </p:pic>
      <p:cxnSp>
        <p:nvCxnSpPr>
          <p:cNvPr id="441" name="Google Shape;441;p44"/>
          <p:cNvCxnSpPr/>
          <p:nvPr/>
        </p:nvCxnSpPr>
        <p:spPr>
          <a:xfrm>
            <a:off x="6588224" y="764704"/>
            <a:ext cx="487710" cy="0"/>
          </a:xfrm>
          <a:prstGeom prst="straightConnector1">
            <a:avLst/>
          </a:prstGeom>
          <a:noFill/>
          <a:ln w="9525" cap="flat" cmpd="sng">
            <a:solidFill>
              <a:srgbClr val="953734"/>
            </a:solidFill>
            <a:prstDash val="solid"/>
            <a:round/>
            <a:headEnd type="none" w="sm" len="sm"/>
            <a:tailEnd type="stealth" w="med" len="med"/>
          </a:ln>
        </p:spPr>
      </p:cxnSp>
      <p:pic>
        <p:nvPicPr>
          <p:cNvPr id="9" name="8 Resim" descr="EPİ3.JPG"/>
          <p:cNvPicPr>
            <a:picLocks noChangeAspect="1"/>
          </p:cNvPicPr>
          <p:nvPr/>
        </p:nvPicPr>
        <p:blipFill>
          <a:blip r:embed="rId5"/>
          <a:srcRect t="33746" r="3806" b="9598"/>
          <a:stretch>
            <a:fillRect/>
          </a:stretch>
        </p:blipFill>
        <p:spPr>
          <a:xfrm>
            <a:off x="295421" y="3235568"/>
            <a:ext cx="5570806" cy="298235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endParaRPr lang="tr-TR"/>
          </a:p>
        </p:txBody>
      </p:sp>
      <p:sp>
        <p:nvSpPr>
          <p:cNvPr id="4" name="3 Metin Yer Tutucusu"/>
          <p:cNvSpPr>
            <a:spLocks noGrp="1"/>
          </p:cNvSpPr>
          <p:nvPr>
            <p:ph type="body" idx="2"/>
          </p:nvPr>
        </p:nvSpPr>
        <p:spPr/>
        <p:txBody>
          <a:bodyPr/>
          <a:lstStyle/>
          <a:p>
            <a:endParaRPr lang="tr-TR"/>
          </a:p>
        </p:txBody>
      </p:sp>
      <p:pic>
        <p:nvPicPr>
          <p:cNvPr id="5" name="4 Resim" descr="EPİ4.JPG"/>
          <p:cNvPicPr>
            <a:picLocks noChangeAspect="1"/>
          </p:cNvPicPr>
          <p:nvPr/>
        </p:nvPicPr>
        <p:blipFill>
          <a:blip r:embed="rId3"/>
          <a:stretch>
            <a:fillRect/>
          </a:stretch>
        </p:blipFill>
        <p:spPr>
          <a:xfrm>
            <a:off x="0" y="-11526"/>
            <a:ext cx="9144000" cy="6231988"/>
          </a:xfrm>
          <a:prstGeom prst="rect">
            <a:avLst/>
          </a:prstGeom>
        </p:spPr>
      </p:pic>
      <p:sp>
        <p:nvSpPr>
          <p:cNvPr id="6" name="Metin kutusu 5">
            <a:extLst>
              <a:ext uri="{FF2B5EF4-FFF2-40B4-BE49-F238E27FC236}">
                <a16:creationId xmlns:a16="http://schemas.microsoft.com/office/drawing/2014/main" id="{C2853963-D323-E4B4-A62E-2EFA85839A32}"/>
              </a:ext>
            </a:extLst>
          </p:cNvPr>
          <p:cNvSpPr txBox="1"/>
          <p:nvPr/>
        </p:nvSpPr>
        <p:spPr>
          <a:xfrm>
            <a:off x="3657600" y="2514600"/>
            <a:ext cx="1828800" cy="1828800"/>
          </a:xfrm>
          <a:prstGeom prst="rect">
            <a:avLst/>
          </a:prstGeom>
          <a:noFill/>
        </p:spPr>
        <p:txBody>
          <a:bodyPr wrap="square" rtlCol="0">
            <a:spAutoFit/>
          </a:bodyPr>
          <a:lstStyle/>
          <a:p>
            <a:pPr algn="l"/>
            <a:endParaRPr lang="tr-TR" dirty="0"/>
          </a:p>
        </p:txBody>
      </p:sp>
      <p:sp>
        <p:nvSpPr>
          <p:cNvPr id="7" name="Metin kutusu 6">
            <a:extLst>
              <a:ext uri="{FF2B5EF4-FFF2-40B4-BE49-F238E27FC236}">
                <a16:creationId xmlns:a16="http://schemas.microsoft.com/office/drawing/2014/main" id="{D28EAF49-A72E-2CA8-7C67-0A6CB0A5AB2E}"/>
              </a:ext>
            </a:extLst>
          </p:cNvPr>
          <p:cNvSpPr txBox="1"/>
          <p:nvPr/>
        </p:nvSpPr>
        <p:spPr>
          <a:xfrm>
            <a:off x="1258671" y="6627168"/>
            <a:ext cx="6837511" cy="230832"/>
          </a:xfrm>
          <a:prstGeom prst="rect">
            <a:avLst/>
          </a:prstGeom>
          <a:noFill/>
        </p:spPr>
        <p:txBody>
          <a:bodyPr wrap="square" rtlCol="0">
            <a:spAutoFit/>
          </a:bodyPr>
          <a:lstStyle/>
          <a:p>
            <a:pPr algn="l"/>
            <a:r>
              <a:rPr lang="tr-TR" sz="900" dirty="0"/>
              <a:t>Ünal, B., Olgu Kontrol Araştırmaları HASAT 2022 (Erişim Tarihi:10.09.2023)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457200" y="274638"/>
            <a:ext cx="8229600" cy="1143000"/>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dirty="0"/>
              <a:t>Epidemiyoloji Tanımı</a:t>
            </a:r>
            <a:endParaRPr/>
          </a:p>
        </p:txBody>
      </p:sp>
      <p:sp>
        <p:nvSpPr>
          <p:cNvPr id="104" name="Google Shape;104;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ctr" rtl="0">
              <a:spcBef>
                <a:spcPts val="0"/>
              </a:spcBef>
              <a:spcAft>
                <a:spcPts val="0"/>
              </a:spcAft>
              <a:buClr>
                <a:srgbClr val="C00000"/>
              </a:buClr>
              <a:buSzPts val="3200"/>
              <a:buChar char="•"/>
            </a:pPr>
            <a:r>
              <a:rPr lang="tr-TR" b="1">
                <a:solidFill>
                  <a:srgbClr val="C00000"/>
                </a:solidFill>
              </a:rPr>
              <a:t>EPİ – DEMOS – LOGOS</a:t>
            </a:r>
            <a:endParaRPr/>
          </a:p>
          <a:p>
            <a:pPr marL="342900" lvl="0" indent="-342900" algn="ctr" rtl="0">
              <a:spcBef>
                <a:spcPts val="640"/>
              </a:spcBef>
              <a:spcAft>
                <a:spcPts val="0"/>
              </a:spcAft>
              <a:buClr>
                <a:srgbClr val="C00000"/>
              </a:buClr>
              <a:buSzPts val="3200"/>
              <a:buChar char="•"/>
            </a:pPr>
            <a:r>
              <a:rPr lang="tr-TR" b="1">
                <a:solidFill>
                  <a:srgbClr val="C00000"/>
                </a:solidFill>
              </a:rPr>
              <a:t>EPİ: </a:t>
            </a:r>
            <a:r>
              <a:rPr lang="tr-TR" b="1"/>
              <a:t>Üstünde, üzerinde</a:t>
            </a:r>
            <a:endParaRPr b="1">
              <a:solidFill>
                <a:srgbClr val="C00000"/>
              </a:solidFill>
            </a:endParaRPr>
          </a:p>
          <a:p>
            <a:pPr marL="342900" lvl="0" indent="-342900" algn="ctr" rtl="0">
              <a:spcBef>
                <a:spcPts val="640"/>
              </a:spcBef>
              <a:spcAft>
                <a:spcPts val="0"/>
              </a:spcAft>
              <a:buClr>
                <a:srgbClr val="C00000"/>
              </a:buClr>
              <a:buSzPts val="3200"/>
              <a:buChar char="•"/>
            </a:pPr>
            <a:r>
              <a:rPr lang="tr-TR" b="1">
                <a:solidFill>
                  <a:srgbClr val="C00000"/>
                </a:solidFill>
              </a:rPr>
              <a:t>DEMOS: </a:t>
            </a:r>
            <a:r>
              <a:rPr lang="tr-TR" b="1"/>
              <a:t>Kitle, insan toplulukları</a:t>
            </a:r>
            <a:endParaRPr b="1">
              <a:solidFill>
                <a:srgbClr val="C00000"/>
              </a:solidFill>
            </a:endParaRPr>
          </a:p>
          <a:p>
            <a:pPr marL="342900" lvl="0" indent="-342900" algn="ctr" rtl="0">
              <a:spcBef>
                <a:spcPts val="640"/>
              </a:spcBef>
              <a:spcAft>
                <a:spcPts val="0"/>
              </a:spcAft>
              <a:buClr>
                <a:srgbClr val="C00000"/>
              </a:buClr>
              <a:buSzPts val="3200"/>
              <a:buChar char="•"/>
            </a:pPr>
            <a:r>
              <a:rPr lang="tr-TR" b="1">
                <a:solidFill>
                  <a:srgbClr val="C00000"/>
                </a:solidFill>
              </a:rPr>
              <a:t>LOGOS: </a:t>
            </a:r>
            <a:r>
              <a:rPr lang="tr-TR" b="1"/>
              <a:t>Bilim</a:t>
            </a:r>
            <a:endParaRPr b="1">
              <a:solidFill>
                <a:srgbClr val="C00000"/>
              </a:solidFill>
            </a:endParaRPr>
          </a:p>
          <a:p>
            <a:pPr marL="342900" lvl="0" indent="-139700" algn="l" rtl="0">
              <a:spcBef>
                <a:spcPts val="640"/>
              </a:spcBef>
              <a:spcAft>
                <a:spcPts val="0"/>
              </a:spcAft>
              <a:buClr>
                <a:schemeClr val="dk1"/>
              </a:buClr>
              <a:buSzPts val="3200"/>
              <a:buNone/>
            </a:pPr>
            <a:endParaRPr/>
          </a:p>
        </p:txBody>
      </p:sp>
      <p:sp>
        <p:nvSpPr>
          <p:cNvPr id="105" name="Google Shape;105;p3"/>
          <p:cNvSpPr txBox="1"/>
          <p:nvPr/>
        </p:nvSpPr>
        <p:spPr>
          <a:xfrm>
            <a:off x="333281" y="6242487"/>
            <a:ext cx="8136904" cy="6155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800" b="0" i="0" u="none" strike="noStrike" cap="none" dirty="0">
                <a:solidFill>
                  <a:schemeClr val="tx1"/>
                </a:solidFill>
                <a:latin typeface="+mj-lt"/>
                <a:ea typeface="Calibri"/>
                <a:cs typeface="Calibri"/>
                <a:sym typeface="Calibri"/>
              </a:rPr>
              <a:t>Çakır, B.,  (2015-2016), Epidemiyolojik Konferans Serisi </a:t>
            </a:r>
            <a:r>
              <a:rPr lang="tr-TR" sz="800" b="0" i="0" u="sng" strike="noStrike" cap="none" dirty="0">
                <a:solidFill>
                  <a:schemeClr val="tx1"/>
                </a:solidFill>
                <a:latin typeface="+mj-lt"/>
                <a:ea typeface="Calibri"/>
                <a:cs typeface="Calibri"/>
                <a:sym typeface="Calibri"/>
                <a:hlinkClick r:id="rId3">
                  <a:extLst>
                    <a:ext uri="{A12FA001-AC4F-418D-AE19-62706E023703}">
                      <ahyp:hlinkClr xmlns:ahyp="http://schemas.microsoft.com/office/drawing/2018/hyperlinkcolor" val="tx"/>
                    </a:ext>
                  </a:extLst>
                </a:hlinkClick>
              </a:rPr>
              <a:t>http://www.</a:t>
            </a:r>
            <a:r>
              <a:rPr lang="tr-TR" sz="800" b="0" i="0" u="sng" strike="noStrike" cap="none" dirty="0" err="1">
                <a:solidFill>
                  <a:schemeClr val="tx1"/>
                </a:solidFill>
                <a:latin typeface="+mj-lt"/>
                <a:ea typeface="Calibri"/>
                <a:cs typeface="Calibri"/>
                <a:sym typeface="Calibri"/>
                <a:hlinkClick r:id="rId3">
                  <a:extLst>
                    <a:ext uri="{A12FA001-AC4F-418D-AE19-62706E023703}">
                      <ahyp:hlinkClr xmlns:ahyp="http://schemas.microsoft.com/office/drawing/2018/hyperlinkcolor" val="tx"/>
                    </a:ext>
                  </a:extLst>
                </a:hlinkClick>
              </a:rPr>
              <a:t>halksagligi</a:t>
            </a:r>
            <a:r>
              <a:rPr lang="tr-TR" sz="800" b="0" i="0" u="sng" strike="noStrike" cap="none" dirty="0">
                <a:solidFill>
                  <a:schemeClr val="tx1"/>
                </a:solidFill>
                <a:latin typeface="+mj-lt"/>
                <a:ea typeface="Calibri"/>
                <a:cs typeface="Calibri"/>
                <a:sym typeface="Calibri"/>
                <a:hlinkClick r:id="rId3">
                  <a:extLst>
                    <a:ext uri="{A12FA001-AC4F-418D-AE19-62706E023703}">
                      <ahyp:hlinkClr xmlns:ahyp="http://schemas.microsoft.com/office/drawing/2018/hyperlinkcolor" val="tx"/>
                    </a:ext>
                  </a:extLst>
                </a:hlinkClick>
              </a:rPr>
              <a:t>.</a:t>
            </a:r>
            <a:r>
              <a:rPr lang="tr-TR" sz="800" b="0" i="0" u="sng" strike="noStrike" cap="none" dirty="0" err="1">
                <a:solidFill>
                  <a:schemeClr val="tx1"/>
                </a:solidFill>
                <a:latin typeface="+mj-lt"/>
                <a:ea typeface="Calibri"/>
                <a:cs typeface="Calibri"/>
                <a:sym typeface="Calibri"/>
                <a:hlinkClick r:id="rId3">
                  <a:extLst>
                    <a:ext uri="{A12FA001-AC4F-418D-AE19-62706E023703}">
                      <ahyp:hlinkClr xmlns:ahyp="http://schemas.microsoft.com/office/drawing/2018/hyperlinkcolor" val="tx"/>
                    </a:ext>
                  </a:extLst>
                </a:hlinkClick>
              </a:rPr>
              <a:t>hacettepe</a:t>
            </a:r>
            <a:r>
              <a:rPr lang="tr-TR" sz="800" b="0" i="0" u="sng" strike="noStrike" cap="none" dirty="0">
                <a:solidFill>
                  <a:schemeClr val="tx1"/>
                </a:solidFill>
                <a:latin typeface="+mj-lt"/>
                <a:ea typeface="Calibri"/>
                <a:cs typeface="Calibri"/>
                <a:sym typeface="Calibri"/>
                <a:hlinkClick r:id="rId3">
                  <a:extLst>
                    <a:ext uri="{A12FA001-AC4F-418D-AE19-62706E023703}">
                      <ahyp:hlinkClr xmlns:ahyp="http://schemas.microsoft.com/office/drawing/2018/hyperlinkcolor" val="tx"/>
                    </a:ext>
                  </a:extLst>
                </a:hlinkClick>
              </a:rPr>
              <a:t>.edu.tr/sunumlar_ve_seminerler/epidemiyoloji/</a:t>
            </a:r>
            <a:r>
              <a:rPr lang="tr-TR" sz="800" b="0" i="0" u="sng" strike="noStrike" cap="none" dirty="0" err="1">
                <a:solidFill>
                  <a:schemeClr val="tx1"/>
                </a:solidFill>
                <a:latin typeface="+mj-lt"/>
                <a:ea typeface="Calibri"/>
                <a:cs typeface="Calibri"/>
                <a:sym typeface="Calibri"/>
                <a:hlinkClick r:id="rId3">
                  <a:extLst>
                    <a:ext uri="{A12FA001-AC4F-418D-AE19-62706E023703}">
                      <ahyp:hlinkClr xmlns:ahyp="http://schemas.microsoft.com/office/drawing/2018/hyperlinkcolor" val="tx"/>
                    </a:ext>
                  </a:extLst>
                </a:hlinkClick>
              </a:rPr>
              <a:t>EpiKonferans</a:t>
            </a:r>
            <a:r>
              <a:rPr lang="tr-TR" sz="800" b="0" i="0" u="sng" strike="noStrike" cap="none" dirty="0">
                <a:solidFill>
                  <a:schemeClr val="tx1"/>
                </a:solidFill>
                <a:latin typeface="+mj-lt"/>
                <a:ea typeface="Calibri"/>
                <a:cs typeface="Calibri"/>
                <a:sym typeface="Calibri"/>
                <a:hlinkClick r:id="rId3">
                  <a:extLst>
                    <a:ext uri="{A12FA001-AC4F-418D-AE19-62706E023703}">
                      <ahyp:hlinkClr xmlns:ahyp="http://schemas.microsoft.com/office/drawing/2018/hyperlinkcolor" val="tx"/>
                    </a:ext>
                  </a:extLst>
                </a:hlinkClick>
              </a:rPr>
              <a:t>_16.</a:t>
            </a:r>
            <a:r>
              <a:rPr lang="tr-TR" sz="800" b="0" i="0" u="sng" strike="noStrike" cap="none" dirty="0" err="1">
                <a:solidFill>
                  <a:schemeClr val="tx1"/>
                </a:solidFill>
                <a:latin typeface="+mj-lt"/>
                <a:ea typeface="Calibri"/>
                <a:cs typeface="Calibri"/>
                <a:sym typeface="Calibri"/>
                <a:hlinkClick r:id="rId3">
                  <a:extLst>
                    <a:ext uri="{A12FA001-AC4F-418D-AE19-62706E023703}">
                      <ahyp:hlinkClr xmlns:ahyp="http://schemas.microsoft.com/office/drawing/2018/hyperlinkcolor" val="tx"/>
                    </a:ext>
                  </a:extLst>
                </a:hlinkClick>
              </a:rPr>
              <a:t>pdf</a:t>
            </a:r>
            <a:r>
              <a:rPr lang="tr-TR" sz="800" b="0" i="0" u="none" strike="noStrike" cap="none" dirty="0">
                <a:solidFill>
                  <a:schemeClr val="tx1"/>
                </a:solidFill>
                <a:latin typeface="+mj-lt"/>
                <a:ea typeface="Calibri"/>
                <a:cs typeface="Calibri"/>
                <a:sym typeface="Calibri"/>
              </a:rPr>
              <a:t> (Erişim Tarihi:10.09.2022)</a:t>
            </a:r>
            <a:endParaRPr sz="800" b="0" i="0" u="none" strike="noStrike" cap="none">
              <a:solidFill>
                <a:schemeClr val="tx1"/>
              </a:solidFill>
              <a:latin typeface="+mj-lt"/>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6" name="Google Shape;106;p3"/>
          <p:cNvPicPr preferRelativeResize="0"/>
          <p:nvPr/>
        </p:nvPicPr>
        <p:blipFill rotWithShape="1">
          <a:blip r:embed="rId4">
            <a:alphaModFix/>
          </a:blip>
          <a:srcRect/>
          <a:stretch/>
        </p:blipFill>
        <p:spPr>
          <a:xfrm>
            <a:off x="2915816" y="4184791"/>
            <a:ext cx="3528392" cy="169248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endParaRPr lang="tr-TR"/>
          </a:p>
        </p:txBody>
      </p:sp>
      <p:pic>
        <p:nvPicPr>
          <p:cNvPr id="4" name="3 Resim" descr="EPİ6.JPG"/>
          <p:cNvPicPr>
            <a:picLocks noChangeAspect="1"/>
          </p:cNvPicPr>
          <p:nvPr/>
        </p:nvPicPr>
        <p:blipFill>
          <a:blip r:embed="rId3"/>
          <a:stretch>
            <a:fillRect/>
          </a:stretch>
        </p:blipFill>
        <p:spPr>
          <a:xfrm>
            <a:off x="0" y="0"/>
            <a:ext cx="8975188" cy="6371345"/>
          </a:xfrm>
          <a:prstGeom prst="rect">
            <a:avLst/>
          </a:prstGeom>
        </p:spPr>
      </p:pic>
      <p:sp>
        <p:nvSpPr>
          <p:cNvPr id="5" name="Metin kutusu 4">
            <a:extLst>
              <a:ext uri="{FF2B5EF4-FFF2-40B4-BE49-F238E27FC236}">
                <a16:creationId xmlns:a16="http://schemas.microsoft.com/office/drawing/2014/main" id="{E0878F26-E884-CBFD-1B90-411B66756E2B}"/>
              </a:ext>
            </a:extLst>
          </p:cNvPr>
          <p:cNvSpPr txBox="1"/>
          <p:nvPr/>
        </p:nvSpPr>
        <p:spPr>
          <a:xfrm>
            <a:off x="1728411" y="6427113"/>
            <a:ext cx="6512219" cy="430887"/>
          </a:xfrm>
          <a:prstGeom prst="rect">
            <a:avLst/>
          </a:prstGeom>
          <a:noFill/>
        </p:spPr>
        <p:txBody>
          <a:bodyPr wrap="square" rtlCol="0">
            <a:spAutoFit/>
          </a:bodyPr>
          <a:lstStyle/>
          <a:p>
            <a:r>
              <a:rPr lang="tr-TR" sz="800" dirty="0"/>
              <a:t>Ünal, B., Olgu Kontrol Araştırmaları HASAT 2022 (Erişim Tarihi:10.09.2023)</a:t>
            </a:r>
            <a:endParaRPr lang="tr-TR" sz="1400" dirty="0"/>
          </a:p>
          <a:p>
            <a:pPr algn="l"/>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tr-TR"/>
              <a:t>Vaka-kontrol çalışmalarına klasikleşmiş bir örnek,</a:t>
            </a:r>
            <a:endParaRPr/>
          </a:p>
        </p:txBody>
      </p:sp>
      <p:sp>
        <p:nvSpPr>
          <p:cNvPr id="447" name="Google Shape;447;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000"/>
              <a:buChar char="•"/>
            </a:pPr>
            <a:r>
              <a:rPr lang="tr-TR" sz="2000"/>
              <a:t>1959 ve 1960 yıllarında Almanya'da doğan bebeklerin kol ve bacaklarında görülen anomali ile talidomid kullanılması arasındaki ilişkiyi saptayan çalışmadır. </a:t>
            </a:r>
            <a:endParaRPr sz="2000"/>
          </a:p>
          <a:p>
            <a:pPr marL="342900" lvl="0" indent="-215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tr-TR" sz="2000"/>
              <a:t>Bu çalışma 1961 yılında yapılmıştır ve normal çocuklar ile etkilenen çocuklar birbirleriyle karşılaştırılmıştır.</a:t>
            </a:r>
            <a:endParaRPr/>
          </a:p>
          <a:p>
            <a:pPr marL="342900" lvl="0" indent="-215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tr-TR" sz="2000"/>
              <a:t>Bebeklerinde tipik malformasyonların görüldüğü 46 anneden 41’inin gebeliklerinin dördüncü ve dokuzuncu haftaları arasında talidomid adı verilen ilacı kullanmış olduğu, buna karşılık, normal çocuklara sahip olan ve kontrol grubu olarak seçilen 300 annenin bu süre içerisinde bu ilacı kullanmamış oldukları saptanmıştır.</a:t>
            </a:r>
            <a:endParaRPr/>
          </a:p>
        </p:txBody>
      </p:sp>
      <p:sp>
        <p:nvSpPr>
          <p:cNvPr id="448" name="Google Shape;448;p45"/>
          <p:cNvSpPr txBox="1">
            <a:spLocks noGrp="1"/>
          </p:cNvSpPr>
          <p:nvPr>
            <p:ph type="ftr" idx="11"/>
          </p:nvPr>
        </p:nvSpPr>
        <p:spPr>
          <a:xfrm>
            <a:off x="559557" y="6356350"/>
            <a:ext cx="807947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800" dirty="0" err="1"/>
              <a:t>Basic</a:t>
            </a:r>
            <a:r>
              <a:rPr lang="tr-TR" sz="800" dirty="0"/>
              <a:t> </a:t>
            </a:r>
            <a:r>
              <a:rPr lang="tr-TR" sz="800" dirty="0" err="1"/>
              <a:t>Epidemiology</a:t>
            </a:r>
            <a:r>
              <a:rPr lang="tr-TR" sz="800" dirty="0"/>
              <a:t>, R.</a:t>
            </a:r>
            <a:r>
              <a:rPr lang="tr-TR" sz="800" dirty="0" err="1"/>
              <a:t>Beaglehole</a:t>
            </a:r>
            <a:r>
              <a:rPr lang="tr-TR" sz="800" dirty="0"/>
              <a:t>, R.</a:t>
            </a:r>
            <a:r>
              <a:rPr lang="tr-TR" sz="800" dirty="0" err="1"/>
              <a:t>Bonita</a:t>
            </a:r>
            <a:r>
              <a:rPr lang="tr-TR" sz="800" dirty="0"/>
              <a:t>, T.</a:t>
            </a:r>
            <a:r>
              <a:rPr lang="tr-TR" sz="800" dirty="0" err="1"/>
              <a:t>Kjellstrom</a:t>
            </a:r>
            <a:r>
              <a:rPr lang="tr-TR" sz="800" dirty="0"/>
              <a:t>, </a:t>
            </a:r>
            <a:r>
              <a:rPr lang="tr-TR" sz="800" dirty="0" err="1"/>
              <a:t>World</a:t>
            </a:r>
            <a:r>
              <a:rPr lang="tr-TR" sz="800" dirty="0"/>
              <a:t> </a:t>
            </a:r>
            <a:r>
              <a:rPr lang="tr-TR" sz="800" dirty="0" err="1"/>
              <a:t>Health</a:t>
            </a:r>
            <a:r>
              <a:rPr lang="tr-TR" sz="800" dirty="0"/>
              <a:t> </a:t>
            </a:r>
            <a:r>
              <a:rPr lang="tr-TR" sz="800" dirty="0" err="1"/>
              <a:t>Organization</a:t>
            </a:r>
            <a:r>
              <a:rPr lang="tr-TR" sz="800" dirty="0"/>
              <a:t>, </a:t>
            </a:r>
            <a:r>
              <a:rPr lang="tr-TR" sz="800" dirty="0" err="1"/>
              <a:t>Geneva</a:t>
            </a:r>
            <a:r>
              <a:rPr lang="tr-TR" sz="800" dirty="0"/>
              <a:t>, 2006 https://sbu.saglik.gov.tr/Ekutuphane/kitaplar/epidemiyoloji.pdf (Erişim Tarihi:10.09.2021)</a:t>
            </a:r>
            <a:endParaRPr/>
          </a:p>
          <a:p>
            <a:pPr marL="0" lvl="0" indent="0" algn="ctr" rtl="0">
              <a:spcBef>
                <a:spcPts val="0"/>
              </a:spcBef>
              <a:spcAft>
                <a:spcPts val="0"/>
              </a:spcAft>
              <a:buNone/>
            </a:pPr>
            <a:endParaRPr sz="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47"/>
          <p:cNvPicPr preferRelativeResize="0"/>
          <p:nvPr/>
        </p:nvPicPr>
        <p:blipFill rotWithShape="1">
          <a:blip r:embed="rId3">
            <a:alphaModFix/>
          </a:blip>
          <a:srcRect/>
          <a:stretch/>
        </p:blipFill>
        <p:spPr>
          <a:xfrm>
            <a:off x="755576" y="260648"/>
            <a:ext cx="7269728" cy="6264696"/>
          </a:xfrm>
          <a:prstGeom prst="rect">
            <a:avLst/>
          </a:prstGeom>
          <a:noFill/>
          <a:ln>
            <a:noFill/>
          </a:ln>
        </p:spPr>
      </p:pic>
      <p:sp>
        <p:nvSpPr>
          <p:cNvPr id="464" name="Google Shape;464;p47"/>
          <p:cNvSpPr txBox="1"/>
          <p:nvPr/>
        </p:nvSpPr>
        <p:spPr>
          <a:xfrm rot="-5400000">
            <a:off x="6246521" y="3717274"/>
            <a:ext cx="522920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900">
                <a:solidFill>
                  <a:srgbClr val="7F7F7F"/>
                </a:solidFill>
                <a:latin typeface="Calibri"/>
                <a:ea typeface="Calibri"/>
                <a:cs typeface="Calibri"/>
                <a:sym typeface="Calibri"/>
              </a:rPr>
              <a:t>Ural, C., Öncü, F., Belli, H., &amp; Soysal, H. (2013). Adli psikiyatrik süreç içindeki şizofreni hastalarının şiddet davranışı değişkenleri: bir olgu kontrol çalışması. </a:t>
            </a:r>
            <a:r>
              <a:rPr lang="tr-TR" sz="900" i="1">
                <a:solidFill>
                  <a:srgbClr val="7F7F7F"/>
                </a:solidFill>
                <a:latin typeface="Calibri"/>
                <a:ea typeface="Calibri"/>
                <a:cs typeface="Calibri"/>
                <a:sym typeface="Calibri"/>
              </a:rPr>
              <a:t>Turk Psikiyatri Derg</a:t>
            </a:r>
            <a:r>
              <a:rPr lang="tr-TR" sz="900">
                <a:solidFill>
                  <a:srgbClr val="7F7F7F"/>
                </a:solidFill>
                <a:latin typeface="Calibri"/>
                <a:ea typeface="Calibri"/>
                <a:cs typeface="Calibri"/>
                <a:sym typeface="Calibri"/>
              </a:rPr>
              <a:t>, </a:t>
            </a:r>
            <a:r>
              <a:rPr lang="tr-TR" sz="900" i="1">
                <a:solidFill>
                  <a:srgbClr val="7F7F7F"/>
                </a:solidFill>
                <a:latin typeface="Calibri"/>
                <a:ea typeface="Calibri"/>
                <a:cs typeface="Calibri"/>
                <a:sym typeface="Calibri"/>
              </a:rPr>
              <a:t>24</a:t>
            </a:r>
            <a:r>
              <a:rPr lang="tr-TR" sz="900">
                <a:solidFill>
                  <a:srgbClr val="7F7F7F"/>
                </a:solidFill>
                <a:latin typeface="Calibri"/>
                <a:ea typeface="Calibri"/>
                <a:cs typeface="Calibri"/>
                <a:sym typeface="Calibri"/>
              </a:rPr>
              <a:t>, 17-24.</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8"/>
          <p:cNvSpPr txBox="1">
            <a:spLocks noGrp="1"/>
          </p:cNvSpPr>
          <p:nvPr>
            <p:ph type="title"/>
          </p:nvPr>
        </p:nvSpPr>
        <p:spPr>
          <a:xfrm>
            <a:off x="467544" y="26064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200"/>
              <a:buFont typeface="Calibri"/>
              <a:buNone/>
            </a:pPr>
            <a:r>
              <a:rPr lang="tr-TR" sz="3200"/>
              <a:t>Vaka Kontrol Araştırmaları</a:t>
            </a:r>
            <a:endParaRPr sz="3200"/>
          </a:p>
        </p:txBody>
      </p:sp>
      <p:sp>
        <p:nvSpPr>
          <p:cNvPr id="471" name="Google Shape;471;p48"/>
          <p:cNvSpPr txBox="1">
            <a:spLocks noGrp="1"/>
          </p:cNvSpPr>
          <p:nvPr>
            <p:ph type="body" idx="1"/>
          </p:nvPr>
        </p:nvSpPr>
        <p:spPr>
          <a:xfrm>
            <a:off x="467544" y="1340768"/>
            <a:ext cx="4040188" cy="63976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None/>
            </a:pPr>
            <a:r>
              <a:rPr lang="tr-TR"/>
              <a:t>Üstünlükleri</a:t>
            </a:r>
            <a:endParaRPr/>
          </a:p>
        </p:txBody>
      </p:sp>
      <p:sp>
        <p:nvSpPr>
          <p:cNvPr id="472" name="Google Shape;472;p48"/>
          <p:cNvSpPr txBox="1">
            <a:spLocks noGrp="1"/>
          </p:cNvSpPr>
          <p:nvPr>
            <p:ph type="body" idx="2"/>
          </p:nvPr>
        </p:nvSpPr>
        <p:spPr>
          <a:xfrm>
            <a:off x="463603" y="2187682"/>
            <a:ext cx="4040188" cy="3951288"/>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90000"/>
              </a:lnSpc>
              <a:spcBef>
                <a:spcPts val="0"/>
              </a:spcBef>
              <a:spcAft>
                <a:spcPts val="0"/>
              </a:spcAft>
              <a:buClr>
                <a:schemeClr val="dk1"/>
              </a:buClr>
              <a:buSzPct val="100000"/>
              <a:buChar char="•"/>
            </a:pPr>
            <a:r>
              <a:rPr lang="tr-TR" sz="2400" b="1" dirty="0"/>
              <a:t>Az görülen hastalıklarda risk etmenlerinin saptanmasında çok uygundur.</a:t>
            </a:r>
            <a:endParaRPr b="1" dirty="0"/>
          </a:p>
          <a:p>
            <a:pPr marL="342900" lvl="0" indent="-342900" algn="l" rtl="0">
              <a:lnSpc>
                <a:spcPct val="90000"/>
              </a:lnSpc>
              <a:spcBef>
                <a:spcPts val="612"/>
              </a:spcBef>
              <a:spcAft>
                <a:spcPts val="0"/>
              </a:spcAft>
              <a:buClr>
                <a:schemeClr val="dk1"/>
              </a:buClr>
              <a:buSzPct val="100000"/>
              <a:buChar char="•"/>
            </a:pPr>
            <a:r>
              <a:rPr lang="tr-TR" sz="2400" dirty="0"/>
              <a:t>Etkenle sonuç arasında uzun zaman geçmesi gereken hastalıklarda uygun</a:t>
            </a:r>
            <a:endParaRPr sz="2400" dirty="0"/>
          </a:p>
          <a:p>
            <a:pPr marL="342900" lvl="0" indent="-342900" algn="l" rtl="0">
              <a:lnSpc>
                <a:spcPct val="90000"/>
              </a:lnSpc>
              <a:spcBef>
                <a:spcPts val="612"/>
              </a:spcBef>
              <a:spcAft>
                <a:spcPts val="0"/>
              </a:spcAft>
              <a:buClr>
                <a:schemeClr val="dk1"/>
              </a:buClr>
              <a:buSzPct val="100000"/>
              <a:buChar char="•"/>
            </a:pPr>
            <a:r>
              <a:rPr lang="tr-TR" sz="2400" dirty="0"/>
              <a:t>Yeni hastalıkların tanımlanmasında yararlı</a:t>
            </a:r>
            <a:endParaRPr sz="2400" dirty="0"/>
          </a:p>
          <a:p>
            <a:pPr marL="342900" lvl="0" indent="-342900" algn="l" rtl="0">
              <a:lnSpc>
                <a:spcPct val="90000"/>
              </a:lnSpc>
              <a:spcBef>
                <a:spcPts val="612"/>
              </a:spcBef>
              <a:spcAft>
                <a:spcPts val="0"/>
              </a:spcAft>
              <a:buClr>
                <a:schemeClr val="dk1"/>
              </a:buClr>
              <a:buSzPct val="100000"/>
              <a:buChar char="•"/>
            </a:pPr>
            <a:r>
              <a:rPr lang="tr-TR" sz="2400" dirty="0"/>
              <a:t>Çok sayıda risk etkeni sorgulanabilir</a:t>
            </a:r>
            <a:endParaRPr sz="2400" dirty="0"/>
          </a:p>
          <a:p>
            <a:pPr marL="342900" lvl="0" indent="-342900" algn="l" rtl="0">
              <a:lnSpc>
                <a:spcPct val="90000"/>
              </a:lnSpc>
              <a:spcBef>
                <a:spcPts val="612"/>
              </a:spcBef>
              <a:spcAft>
                <a:spcPts val="0"/>
              </a:spcAft>
              <a:buClr>
                <a:schemeClr val="dk1"/>
              </a:buClr>
              <a:buSzPct val="100000"/>
              <a:buChar char="•"/>
            </a:pPr>
            <a:r>
              <a:rPr lang="tr-TR" sz="2400" dirty="0"/>
              <a:t>Kısa sürede tamamlanabilir</a:t>
            </a:r>
            <a:endParaRPr sz="2400" dirty="0"/>
          </a:p>
          <a:p>
            <a:pPr marL="342900" lvl="0" indent="-342900" algn="l" rtl="0">
              <a:lnSpc>
                <a:spcPct val="90000"/>
              </a:lnSpc>
              <a:spcBef>
                <a:spcPts val="612"/>
              </a:spcBef>
              <a:spcAft>
                <a:spcPts val="0"/>
              </a:spcAft>
              <a:buClr>
                <a:schemeClr val="dk1"/>
              </a:buClr>
              <a:buSzPct val="100000"/>
              <a:buChar char="•"/>
            </a:pPr>
            <a:r>
              <a:rPr lang="tr-TR" sz="2400" dirty="0"/>
              <a:t>Göreli olarak maliyeti azdır</a:t>
            </a:r>
            <a:endParaRPr sz="2400" dirty="0"/>
          </a:p>
          <a:p>
            <a:pPr marL="342900" lvl="0" indent="-342900" algn="l" rtl="0">
              <a:lnSpc>
                <a:spcPct val="90000"/>
              </a:lnSpc>
              <a:spcBef>
                <a:spcPts val="612"/>
              </a:spcBef>
              <a:spcAft>
                <a:spcPts val="0"/>
              </a:spcAft>
              <a:buClr>
                <a:schemeClr val="dk1"/>
              </a:buClr>
              <a:buSzPct val="100000"/>
              <a:buChar char="•"/>
            </a:pPr>
            <a:r>
              <a:rPr lang="tr-TR" sz="2400" dirty="0"/>
              <a:t>Az sayıda kişi ile yapılabilir</a:t>
            </a:r>
            <a:endParaRPr sz="2400" dirty="0"/>
          </a:p>
          <a:p>
            <a:pPr marL="342900" lvl="0" indent="-342900" algn="l" rtl="0">
              <a:lnSpc>
                <a:spcPct val="90000"/>
              </a:lnSpc>
              <a:spcBef>
                <a:spcPts val="612"/>
              </a:spcBef>
              <a:spcAft>
                <a:spcPts val="0"/>
              </a:spcAft>
              <a:buClr>
                <a:schemeClr val="dk1"/>
              </a:buClr>
              <a:buSzPct val="100000"/>
              <a:buChar char="•"/>
            </a:pPr>
            <a:r>
              <a:rPr lang="tr-TR" sz="2400" dirty="0"/>
              <a:t>Var olan kayıtlardan yararlanılabilir</a:t>
            </a:r>
            <a:endParaRPr sz="2400" dirty="0"/>
          </a:p>
          <a:p>
            <a:pPr marL="342900" lvl="0" indent="-213359" algn="l" rtl="0">
              <a:spcBef>
                <a:spcPts val="408"/>
              </a:spcBef>
              <a:spcAft>
                <a:spcPts val="0"/>
              </a:spcAft>
              <a:buClr>
                <a:schemeClr val="dk1"/>
              </a:buClr>
              <a:buSzPct val="100000"/>
              <a:buNone/>
            </a:pPr>
            <a:endParaRPr sz="2400" dirty="0"/>
          </a:p>
        </p:txBody>
      </p:sp>
      <p:sp>
        <p:nvSpPr>
          <p:cNvPr id="473" name="Google Shape;473;p48"/>
          <p:cNvSpPr txBox="1">
            <a:spLocks noGrp="1"/>
          </p:cNvSpPr>
          <p:nvPr>
            <p:ph type="body" idx="3"/>
          </p:nvPr>
        </p:nvSpPr>
        <p:spPr>
          <a:xfrm>
            <a:off x="4644008" y="1340768"/>
            <a:ext cx="4041775" cy="63976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None/>
            </a:pPr>
            <a:r>
              <a:rPr lang="tr-TR"/>
              <a:t>Kısıtlılıkları</a:t>
            </a:r>
            <a:endParaRPr/>
          </a:p>
        </p:txBody>
      </p:sp>
      <p:sp>
        <p:nvSpPr>
          <p:cNvPr id="474" name="Google Shape;474;p4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tr-TR"/>
              <a:t>Tüm olguları temsil edecek bir olgu grubu tanımlamak ve oluşturmak güçtür</a:t>
            </a:r>
            <a:endParaRPr/>
          </a:p>
          <a:p>
            <a:pPr marL="342900" lvl="0" indent="-342900" algn="l" rtl="0">
              <a:spcBef>
                <a:spcPts val="480"/>
              </a:spcBef>
              <a:spcAft>
                <a:spcPts val="0"/>
              </a:spcAft>
              <a:buClr>
                <a:schemeClr val="dk1"/>
              </a:buClr>
              <a:buSzPts val="2400"/>
              <a:buChar char="•"/>
            </a:pPr>
            <a:r>
              <a:rPr lang="tr-TR"/>
              <a:t>Kayıtlardaki hatalardan kaçınmak mümkün olmayabilir</a:t>
            </a:r>
            <a:endParaRPr/>
          </a:p>
          <a:p>
            <a:pPr marL="342900" lvl="0" indent="-342900" algn="l" rtl="0">
              <a:spcBef>
                <a:spcPts val="480"/>
              </a:spcBef>
              <a:spcAft>
                <a:spcPts val="0"/>
              </a:spcAft>
              <a:buClr>
                <a:schemeClr val="dk1"/>
              </a:buClr>
              <a:buSzPts val="2400"/>
              <a:buChar char="•"/>
            </a:pPr>
            <a:r>
              <a:rPr lang="tr-TR"/>
              <a:t>Yan tutmaya açıktır (bellek ve seçme)</a:t>
            </a:r>
            <a:endParaRPr/>
          </a:p>
          <a:p>
            <a:pPr marL="342900" lvl="0" indent="-342900" algn="l" rtl="0">
              <a:spcBef>
                <a:spcPts val="480"/>
              </a:spcBef>
              <a:spcAft>
                <a:spcPts val="0"/>
              </a:spcAft>
              <a:buClr>
                <a:schemeClr val="dk1"/>
              </a:buClr>
              <a:buSzPts val="2400"/>
              <a:buChar char="•"/>
            </a:pPr>
            <a:r>
              <a:rPr lang="tr-TR"/>
              <a:t>Etkenle karşılaşmanın doğruluğu denetlenemez</a:t>
            </a:r>
            <a:endParaRPr/>
          </a:p>
          <a:p>
            <a:pPr marL="342900" lvl="0" indent="-190500" algn="l" rtl="0">
              <a:spcBef>
                <a:spcPts val="480"/>
              </a:spcBef>
              <a:spcAft>
                <a:spcPts val="0"/>
              </a:spcAft>
              <a:buClr>
                <a:schemeClr val="dk1"/>
              </a:buClr>
              <a:buSzPts val="2400"/>
              <a:buNone/>
            </a:pPr>
            <a:endParaRPr/>
          </a:p>
        </p:txBody>
      </p:sp>
      <p:sp>
        <p:nvSpPr>
          <p:cNvPr id="475" name="Google Shape;475;p48"/>
          <p:cNvSpPr txBox="1">
            <a:spLocks noGrp="1"/>
          </p:cNvSpPr>
          <p:nvPr>
            <p:ph type="ftr" idx="11"/>
          </p:nvPr>
        </p:nvSpPr>
        <p:spPr>
          <a:xfrm>
            <a:off x="313899" y="6492875"/>
            <a:ext cx="758815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900" dirty="0"/>
              <a:t>Ünal, B., Olgu Kontrol Araştırmaları HASAT 2023(Erişim Tarihi:10.09.2023)</a:t>
            </a:r>
            <a:endParaRPr sz="900" dirty="0"/>
          </a:p>
          <a:p>
            <a:pPr marL="0" lvl="0" indent="0" algn="ctr" rtl="0">
              <a:spcBef>
                <a:spcPts val="0"/>
              </a:spcBef>
              <a:spcAft>
                <a:spcPts val="0"/>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8"/>
          <p:cNvSpPr txBox="1">
            <a:spLocks noGrp="1"/>
          </p:cNvSpPr>
          <p:nvPr>
            <p:ph type="title"/>
          </p:nvPr>
        </p:nvSpPr>
        <p:spPr>
          <a:xfrm>
            <a:off x="467544" y="417240"/>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200"/>
              <a:buFont typeface="Calibri"/>
              <a:buNone/>
            </a:pPr>
            <a:r>
              <a:rPr lang="tr-TR" sz="3200"/>
              <a:t>Kesitsel Araştırmalar</a:t>
            </a:r>
            <a:endParaRPr sz="3200"/>
          </a:p>
        </p:txBody>
      </p:sp>
      <p:sp>
        <p:nvSpPr>
          <p:cNvPr id="386" name="Google Shape;386;p38"/>
          <p:cNvSpPr txBox="1">
            <a:spLocks noGrp="1"/>
          </p:cNvSpPr>
          <p:nvPr>
            <p:ph type="body" idx="1"/>
          </p:nvPr>
        </p:nvSpPr>
        <p:spPr>
          <a:xfrm>
            <a:off x="467544" y="1844824"/>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tr-TR" sz="2400" dirty="0"/>
              <a:t>Toplum taraması, </a:t>
            </a:r>
            <a:r>
              <a:rPr lang="tr-TR" sz="2400" dirty="0" err="1"/>
              <a:t>sürveyans</a:t>
            </a:r>
            <a:r>
              <a:rPr lang="tr-TR" sz="2400" dirty="0"/>
              <a:t> çalışmaları, </a:t>
            </a:r>
            <a:r>
              <a:rPr lang="tr-TR" sz="2400" dirty="0" err="1"/>
              <a:t>cross</a:t>
            </a:r>
            <a:r>
              <a:rPr lang="tr-TR" sz="2400" dirty="0"/>
              <a:t>-</a:t>
            </a:r>
            <a:r>
              <a:rPr lang="tr-TR" sz="2400" dirty="0" err="1"/>
              <a:t>sectional</a:t>
            </a:r>
            <a:r>
              <a:rPr lang="tr-TR" sz="2400" dirty="0"/>
              <a:t> </a:t>
            </a:r>
            <a:r>
              <a:rPr lang="tr-TR" sz="2400" dirty="0" err="1"/>
              <a:t>study</a:t>
            </a:r>
            <a:r>
              <a:rPr lang="tr-TR" sz="2400" dirty="0"/>
              <a:t>, </a:t>
            </a:r>
            <a:r>
              <a:rPr lang="tr-TR" sz="2400" dirty="0" err="1"/>
              <a:t>prevalans</a:t>
            </a:r>
            <a:r>
              <a:rPr lang="tr-TR" sz="2400" dirty="0"/>
              <a:t> araştırması, durum saptama gibi isimler de alabilir</a:t>
            </a:r>
            <a:endParaRPr/>
          </a:p>
          <a:p>
            <a:pPr marL="342900" lvl="0" indent="-190500" algn="l" rtl="0">
              <a:spcBef>
                <a:spcPts val="480"/>
              </a:spcBef>
              <a:spcAft>
                <a:spcPts val="0"/>
              </a:spcAft>
              <a:buClr>
                <a:schemeClr val="dk1"/>
              </a:buClr>
              <a:buSzPts val="2400"/>
              <a:buNone/>
            </a:pPr>
            <a:endParaRPr sz="2400"/>
          </a:p>
          <a:p>
            <a:pPr marL="342900" lvl="0" indent="-342900" algn="l" rtl="0">
              <a:spcBef>
                <a:spcPts val="480"/>
              </a:spcBef>
              <a:spcAft>
                <a:spcPts val="0"/>
              </a:spcAft>
              <a:buClr>
                <a:schemeClr val="dk1"/>
              </a:buClr>
              <a:buSzPts val="2400"/>
              <a:buChar char="•"/>
            </a:pPr>
            <a:r>
              <a:rPr lang="tr-TR" sz="2400" dirty="0"/>
              <a:t>Bu tip araştırmalarla toplumun belli bir andaki durumu, </a:t>
            </a:r>
            <a:r>
              <a:rPr lang="tr-TR" sz="2400" b="1" dirty="0"/>
              <a:t>fotoğrafı çekilmiş gibi </a:t>
            </a:r>
            <a:r>
              <a:rPr lang="tr-TR" sz="2400" dirty="0"/>
              <a:t>yansıtılmaya çalışılır</a:t>
            </a:r>
            <a:endParaRPr/>
          </a:p>
          <a:p>
            <a:pPr marL="342900" lvl="0" indent="-342900" algn="l" rtl="0">
              <a:spcBef>
                <a:spcPts val="480"/>
              </a:spcBef>
              <a:spcAft>
                <a:spcPts val="0"/>
              </a:spcAft>
              <a:buClr>
                <a:schemeClr val="dk1"/>
              </a:buClr>
              <a:buSzPts val="2400"/>
              <a:buChar char="•"/>
            </a:pPr>
            <a:r>
              <a:rPr lang="tr-TR" sz="2400" b="1" dirty="0" err="1"/>
              <a:t>Prevalans</a:t>
            </a:r>
            <a:r>
              <a:rPr lang="tr-TR" sz="2400" dirty="0"/>
              <a:t> elde edilir</a:t>
            </a:r>
            <a:endParaRPr/>
          </a:p>
          <a:p>
            <a:pPr marL="342900" lvl="0" indent="-139700" algn="l" rtl="0">
              <a:spcBef>
                <a:spcPts val="640"/>
              </a:spcBef>
              <a:spcAft>
                <a:spcPts val="0"/>
              </a:spcAft>
              <a:buClr>
                <a:schemeClr val="dk1"/>
              </a:buClr>
              <a:buSzPts val="3200"/>
              <a:buNone/>
            </a:pPr>
            <a:endParaRPr/>
          </a:p>
        </p:txBody>
      </p:sp>
      <p:sp>
        <p:nvSpPr>
          <p:cNvPr id="387" name="Google Shape;387;p38"/>
          <p:cNvSpPr txBox="1">
            <a:spLocks noGrp="1"/>
          </p:cNvSpPr>
          <p:nvPr>
            <p:ph type="ftr" idx="11"/>
          </p:nvPr>
        </p:nvSpPr>
        <p:spPr>
          <a:xfrm>
            <a:off x="0" y="6492875"/>
            <a:ext cx="8611738"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800" u="sng" dirty="0">
                <a:solidFill>
                  <a:srgbClr val="A5A5A5"/>
                </a:solidFill>
                <a:hlinkClick r:id="rId3">
                  <a:extLst>
                    <a:ext uri="{A12FA001-AC4F-418D-AE19-62706E023703}">
                      <ahyp:hlinkClr xmlns:ahyp="http://schemas.microsoft.com/office/drawing/2018/hyperlinkcolor" val="tx"/>
                    </a:ext>
                  </a:extLst>
                </a:hlinkClick>
              </a:rPr>
              <a:t>Erişim adresi:</a:t>
            </a:r>
            <a:r>
              <a:rPr lang="tr-TR" sz="800" u="sng" dirty="0" err="1">
                <a:solidFill>
                  <a:srgbClr val="A5A5A5"/>
                </a:solidFill>
                <a:hlinkClick r:id="rId3">
                  <a:extLst>
                    <a:ext uri="{A12FA001-AC4F-418D-AE19-62706E023703}">
                      <ahyp:hlinkClr xmlns:ahyp="http://schemas.microsoft.com/office/drawing/2018/hyperlinkcolor" val="tx"/>
                    </a:ext>
                  </a:extLst>
                </a:hlinkClick>
              </a:rPr>
              <a:t>https</a:t>
            </a:r>
            <a:r>
              <a:rPr lang="tr-TR" sz="800" u="sng" dirty="0">
                <a:solidFill>
                  <a:srgbClr val="A5A5A5"/>
                </a:solidFill>
                <a:hlinkClick r:id="rId3">
                  <a:extLst>
                    <a:ext uri="{A12FA001-AC4F-418D-AE19-62706E023703}">
                      <ahyp:hlinkClr xmlns:ahyp="http://schemas.microsoft.com/office/drawing/2018/hyperlinkcolor" val="tx"/>
                    </a:ext>
                  </a:extLst>
                </a:hlinkClick>
              </a:rPr>
              <a:t>://</a:t>
            </a:r>
            <a:r>
              <a:rPr lang="tr-TR" sz="800" u="sng" dirty="0" err="1">
                <a:solidFill>
                  <a:srgbClr val="A5A5A5"/>
                </a:solidFill>
                <a:hlinkClick r:id="rId3">
                  <a:extLst>
                    <a:ext uri="{A12FA001-AC4F-418D-AE19-62706E023703}">
                      <ahyp:hlinkClr xmlns:ahyp="http://schemas.microsoft.com/office/drawing/2018/hyperlinkcolor" val="tx"/>
                    </a:ext>
                  </a:extLst>
                </a:hlinkClick>
              </a:rPr>
              <a:t>acikders</a:t>
            </a:r>
            <a:r>
              <a:rPr lang="tr-TR" sz="800" u="sng" dirty="0">
                <a:solidFill>
                  <a:srgbClr val="A5A5A5"/>
                </a:solidFill>
                <a:hlinkClick r:id="rId3">
                  <a:extLst>
                    <a:ext uri="{A12FA001-AC4F-418D-AE19-62706E023703}">
                      <ahyp:hlinkClr xmlns:ahyp="http://schemas.microsoft.com/office/drawing/2018/hyperlinkcolor" val="tx"/>
                    </a:ext>
                  </a:extLst>
                </a:hlinkClick>
              </a:rPr>
              <a:t>.</a:t>
            </a:r>
            <a:r>
              <a:rPr lang="tr-TR" sz="800" u="sng" dirty="0" err="1">
                <a:solidFill>
                  <a:srgbClr val="A5A5A5"/>
                </a:solidFill>
                <a:hlinkClick r:id="rId3">
                  <a:extLst>
                    <a:ext uri="{A12FA001-AC4F-418D-AE19-62706E023703}">
                      <ahyp:hlinkClr xmlns:ahyp="http://schemas.microsoft.com/office/drawing/2018/hyperlinkcolor" val="tx"/>
                    </a:ext>
                  </a:extLst>
                </a:hlinkClick>
              </a:rPr>
              <a:t>ankara</a:t>
            </a:r>
            <a:r>
              <a:rPr lang="tr-TR" sz="800" u="sng" dirty="0">
                <a:solidFill>
                  <a:srgbClr val="A5A5A5"/>
                </a:solidFill>
                <a:hlinkClick r:id="rId3">
                  <a:extLst>
                    <a:ext uri="{A12FA001-AC4F-418D-AE19-62706E023703}">
                      <ahyp:hlinkClr xmlns:ahyp="http://schemas.microsoft.com/office/drawing/2018/hyperlinkcolor" val="tx"/>
                    </a:ext>
                  </a:extLst>
                </a:hlinkClick>
              </a:rPr>
              <a:t>.edu.tr/</a:t>
            </a:r>
            <a:r>
              <a:rPr lang="tr-TR" sz="800" u="sng" dirty="0" err="1">
                <a:solidFill>
                  <a:srgbClr val="A5A5A5"/>
                </a:solidFill>
                <a:hlinkClick r:id="rId3">
                  <a:extLst>
                    <a:ext uri="{A12FA001-AC4F-418D-AE19-62706E023703}">
                      <ahyp:hlinkClr xmlns:ahyp="http://schemas.microsoft.com/office/drawing/2018/hyperlinkcolor" val="tx"/>
                    </a:ext>
                  </a:extLst>
                </a:hlinkClick>
              </a:rPr>
              <a:t>pluginfile</a:t>
            </a:r>
            <a:r>
              <a:rPr lang="tr-TR" sz="800" u="sng" dirty="0">
                <a:solidFill>
                  <a:srgbClr val="A5A5A5"/>
                </a:solidFill>
                <a:hlinkClick r:id="rId3">
                  <a:extLst>
                    <a:ext uri="{A12FA001-AC4F-418D-AE19-62706E023703}">
                      <ahyp:hlinkClr xmlns:ahyp="http://schemas.microsoft.com/office/drawing/2018/hyperlinkcolor" val="tx"/>
                    </a:ext>
                  </a:extLst>
                </a:hlinkClick>
              </a:rPr>
              <a:t>.</a:t>
            </a:r>
            <a:r>
              <a:rPr lang="tr-TR" sz="800" u="sng" dirty="0" err="1">
                <a:solidFill>
                  <a:srgbClr val="A5A5A5"/>
                </a:solidFill>
                <a:hlinkClick r:id="rId3">
                  <a:extLst>
                    <a:ext uri="{A12FA001-AC4F-418D-AE19-62706E023703}">
                      <ahyp:hlinkClr xmlns:ahyp="http://schemas.microsoft.com/office/drawing/2018/hyperlinkcolor" val="tx"/>
                    </a:ext>
                  </a:extLst>
                </a:hlinkClick>
              </a:rPr>
              <a:t>php</a:t>
            </a:r>
            <a:r>
              <a:rPr lang="tr-TR" sz="800" u="sng" dirty="0">
                <a:solidFill>
                  <a:srgbClr val="A5A5A5"/>
                </a:solidFill>
                <a:hlinkClick r:id="rId3">
                  <a:extLst>
                    <a:ext uri="{A12FA001-AC4F-418D-AE19-62706E023703}">
                      <ahyp:hlinkClr xmlns:ahyp="http://schemas.microsoft.com/office/drawing/2018/hyperlinkcolor" val="tx"/>
                    </a:ext>
                  </a:extLst>
                </a:hlinkClick>
              </a:rPr>
              <a:t>/149104/</a:t>
            </a:r>
            <a:r>
              <a:rPr lang="tr-TR" sz="800" u="sng" dirty="0" err="1">
                <a:solidFill>
                  <a:srgbClr val="A5A5A5"/>
                </a:solidFill>
                <a:hlinkClick r:id="rId3">
                  <a:extLst>
                    <a:ext uri="{A12FA001-AC4F-418D-AE19-62706E023703}">
                      <ahyp:hlinkClr xmlns:ahyp="http://schemas.microsoft.com/office/drawing/2018/hyperlinkcolor" val="tx"/>
                    </a:ext>
                  </a:extLst>
                </a:hlinkClick>
              </a:rPr>
              <a:t>mod</a:t>
            </a:r>
            <a:r>
              <a:rPr lang="tr-TR" sz="800" u="sng" dirty="0">
                <a:solidFill>
                  <a:srgbClr val="A5A5A5"/>
                </a:solidFill>
                <a:hlinkClick r:id="rId3">
                  <a:extLst>
                    <a:ext uri="{A12FA001-AC4F-418D-AE19-62706E023703}">
                      <ahyp:hlinkClr xmlns:ahyp="http://schemas.microsoft.com/office/drawing/2018/hyperlinkcolor" val="tx"/>
                    </a:ext>
                  </a:extLst>
                </a:hlinkClick>
              </a:rPr>
              <a:t>_</a:t>
            </a:r>
            <a:r>
              <a:rPr lang="tr-TR" sz="800" u="sng" dirty="0" err="1">
                <a:solidFill>
                  <a:srgbClr val="A5A5A5"/>
                </a:solidFill>
                <a:hlinkClick r:id="rId3">
                  <a:extLst>
                    <a:ext uri="{A12FA001-AC4F-418D-AE19-62706E023703}">
                      <ahyp:hlinkClr xmlns:ahyp="http://schemas.microsoft.com/office/drawing/2018/hyperlinkcolor" val="tx"/>
                    </a:ext>
                  </a:extLst>
                </a:hlinkClick>
              </a:rPr>
              <a:t>resource</a:t>
            </a:r>
            <a:r>
              <a:rPr lang="tr-TR" sz="800" u="sng" dirty="0">
                <a:solidFill>
                  <a:srgbClr val="A5A5A5"/>
                </a:solidFill>
                <a:hlinkClick r:id="rId3">
                  <a:extLst>
                    <a:ext uri="{A12FA001-AC4F-418D-AE19-62706E023703}">
                      <ahyp:hlinkClr xmlns:ahyp="http://schemas.microsoft.com/office/drawing/2018/hyperlinkcolor" val="tx"/>
                    </a:ext>
                  </a:extLst>
                </a:hlinkClick>
              </a:rPr>
              <a:t>/</a:t>
            </a:r>
            <a:r>
              <a:rPr lang="tr-TR" sz="800" u="sng" dirty="0" err="1">
                <a:solidFill>
                  <a:srgbClr val="A5A5A5"/>
                </a:solidFill>
                <a:hlinkClick r:id="rId3">
                  <a:extLst>
                    <a:ext uri="{A12FA001-AC4F-418D-AE19-62706E023703}">
                      <ahyp:hlinkClr xmlns:ahyp="http://schemas.microsoft.com/office/drawing/2018/hyperlinkcolor" val="tx"/>
                    </a:ext>
                  </a:extLst>
                </a:hlinkClick>
              </a:rPr>
              <a:t>content</a:t>
            </a:r>
            <a:r>
              <a:rPr lang="tr-TR" sz="800" u="sng" dirty="0">
                <a:solidFill>
                  <a:srgbClr val="A5A5A5"/>
                </a:solidFill>
                <a:hlinkClick r:id="rId3">
                  <a:extLst>
                    <a:ext uri="{A12FA001-AC4F-418D-AE19-62706E023703}">
                      <ahyp:hlinkClr xmlns:ahyp="http://schemas.microsoft.com/office/drawing/2018/hyperlinkcolor" val="tx"/>
                    </a:ext>
                  </a:extLst>
                </a:hlinkClick>
              </a:rPr>
              <a:t>/0/EP%C4%B0DEM%C4%B0YOLOJ%C4%B0DE%20ARA%C5%9ETIRMA%20Y%C3%96NTEMLER%C4%B0.</a:t>
            </a:r>
            <a:r>
              <a:rPr lang="tr-TR" sz="800" u="sng" dirty="0" err="1">
                <a:solidFill>
                  <a:srgbClr val="A5A5A5"/>
                </a:solidFill>
                <a:hlinkClick r:id="rId3">
                  <a:extLst>
                    <a:ext uri="{A12FA001-AC4F-418D-AE19-62706E023703}">
                      <ahyp:hlinkClr xmlns:ahyp="http://schemas.microsoft.com/office/drawing/2018/hyperlinkcolor" val="tx"/>
                    </a:ext>
                  </a:extLst>
                </a:hlinkClick>
              </a:rPr>
              <a:t>pdf</a:t>
            </a:r>
            <a:r>
              <a:rPr lang="tr-TR" sz="800" dirty="0">
                <a:solidFill>
                  <a:srgbClr val="A5A5A5"/>
                </a:solidFill>
              </a:rPr>
              <a:t> (Erişim Tarihi:10.09.2023)</a:t>
            </a:r>
            <a:endParaRPr sz="800">
              <a:solidFill>
                <a:srgbClr val="A5A5A5"/>
              </a:solidFill>
            </a:endParaRPr>
          </a:p>
          <a:p>
            <a:pPr marL="0" lvl="0" indent="0" algn="ctr" rtl="0">
              <a:spcBef>
                <a:spcPts val="0"/>
              </a:spcBef>
              <a:spcAft>
                <a:spcPts val="0"/>
              </a:spcAft>
              <a:buNone/>
            </a:pPr>
            <a:endParaRPr/>
          </a:p>
        </p:txBody>
      </p:sp>
      <p:pic>
        <p:nvPicPr>
          <p:cNvPr id="388" name="Google Shape;388;p38"/>
          <p:cNvPicPr preferRelativeResize="0"/>
          <p:nvPr/>
        </p:nvPicPr>
        <p:blipFill rotWithShape="1">
          <a:blip r:embed="rId4">
            <a:alphaModFix/>
          </a:blip>
          <a:srcRect/>
          <a:stretch/>
        </p:blipFill>
        <p:spPr>
          <a:xfrm>
            <a:off x="6588224" y="188640"/>
            <a:ext cx="2438400" cy="228600"/>
          </a:xfrm>
          <a:prstGeom prst="rect">
            <a:avLst/>
          </a:prstGeom>
          <a:noFill/>
          <a:ln>
            <a:noFill/>
          </a:ln>
        </p:spPr>
      </p:pic>
      <p:pic>
        <p:nvPicPr>
          <p:cNvPr id="389" name="Google Shape;389;p38"/>
          <p:cNvPicPr preferRelativeResize="0"/>
          <p:nvPr/>
        </p:nvPicPr>
        <p:blipFill rotWithShape="1">
          <a:blip r:embed="rId5">
            <a:alphaModFix/>
          </a:blip>
          <a:srcRect/>
          <a:stretch/>
        </p:blipFill>
        <p:spPr>
          <a:xfrm>
            <a:off x="7075934" y="417240"/>
            <a:ext cx="1950690" cy="1008690"/>
          </a:xfrm>
          <a:prstGeom prst="rect">
            <a:avLst/>
          </a:prstGeom>
          <a:noFill/>
          <a:ln>
            <a:noFill/>
          </a:ln>
        </p:spPr>
      </p:pic>
      <p:cxnSp>
        <p:nvCxnSpPr>
          <p:cNvPr id="390" name="Google Shape;390;p38"/>
          <p:cNvCxnSpPr/>
          <p:nvPr/>
        </p:nvCxnSpPr>
        <p:spPr>
          <a:xfrm>
            <a:off x="6724067" y="1052736"/>
            <a:ext cx="351867" cy="0"/>
          </a:xfrm>
          <a:prstGeom prst="straightConnector1">
            <a:avLst/>
          </a:prstGeom>
          <a:noFill/>
          <a:ln w="9525" cap="flat" cmpd="sng">
            <a:solidFill>
              <a:srgbClr val="953734"/>
            </a:solidFill>
            <a:prstDash val="solid"/>
            <a:round/>
            <a:headEnd type="none" w="sm" len="sm"/>
            <a:tailEnd type="stealth" w="med" len="med"/>
          </a:ln>
        </p:spPr>
      </p:cxnSp>
      <p:pic>
        <p:nvPicPr>
          <p:cNvPr id="8" name="7 Resim" descr="epi17.JPG"/>
          <p:cNvPicPr>
            <a:picLocks noChangeAspect="1"/>
          </p:cNvPicPr>
          <p:nvPr/>
        </p:nvPicPr>
        <p:blipFill>
          <a:blip r:embed="rId6"/>
          <a:stretch>
            <a:fillRect/>
          </a:stretch>
        </p:blipFill>
        <p:spPr>
          <a:xfrm>
            <a:off x="6231987" y="3629465"/>
            <a:ext cx="2912013" cy="322853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tr-TR"/>
              <a:t>Kesitsel Araştırmalar</a:t>
            </a:r>
            <a:endParaRPr/>
          </a:p>
        </p:txBody>
      </p:sp>
      <p:sp>
        <p:nvSpPr>
          <p:cNvPr id="421" name="Google Shape;421;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tr-TR" sz="2400" dirty="0"/>
              <a:t>Belirli bir zaman kesitinde </a:t>
            </a:r>
            <a:r>
              <a:rPr lang="tr-TR" sz="2400" b="1" dirty="0"/>
              <a:t>neden-sonuç </a:t>
            </a:r>
            <a:r>
              <a:rPr lang="tr-TR" sz="2400" dirty="0"/>
              <a:t>ilişkisi birlikte incelenir. </a:t>
            </a:r>
            <a:endParaRPr sz="2400"/>
          </a:p>
          <a:p>
            <a:pPr marL="342900" lvl="0" indent="-190500" algn="l" rtl="0">
              <a:spcBef>
                <a:spcPts val="480"/>
              </a:spcBef>
              <a:spcAft>
                <a:spcPts val="0"/>
              </a:spcAft>
              <a:buClr>
                <a:schemeClr val="dk1"/>
              </a:buClr>
              <a:buSzPts val="2400"/>
              <a:buNone/>
            </a:pPr>
            <a:endParaRPr sz="2400"/>
          </a:p>
          <a:p>
            <a:pPr marL="342900" lvl="0" indent="-342900" algn="l" rtl="0">
              <a:spcBef>
                <a:spcPts val="480"/>
              </a:spcBef>
              <a:spcAft>
                <a:spcPts val="0"/>
              </a:spcAft>
              <a:buClr>
                <a:schemeClr val="dk1"/>
              </a:buClr>
              <a:buSzPts val="2400"/>
              <a:buChar char="•"/>
            </a:pPr>
            <a:r>
              <a:rPr lang="tr-TR" sz="2400" dirty="0"/>
              <a:t>Muhtemel etken sonuçtan önce var mıydı yoksa onu takiben mi ortaya çıktı sorusu </a:t>
            </a:r>
            <a:r>
              <a:rPr lang="tr-TR" sz="2400" u="sng" dirty="0"/>
              <a:t>netleştirilemez.</a:t>
            </a:r>
            <a:endParaRPr/>
          </a:p>
          <a:p>
            <a:pPr marL="342900" lvl="0" indent="-190500" algn="l" rtl="0">
              <a:spcBef>
                <a:spcPts val="480"/>
              </a:spcBef>
              <a:spcAft>
                <a:spcPts val="0"/>
              </a:spcAft>
              <a:buClr>
                <a:schemeClr val="dk1"/>
              </a:buClr>
              <a:buSzPts val="2400"/>
              <a:buNone/>
            </a:pPr>
            <a:endParaRPr sz="2400" u="sng"/>
          </a:p>
          <a:p>
            <a:pPr marL="342900" lvl="0" indent="-342900" algn="l" rtl="0">
              <a:spcBef>
                <a:spcPts val="480"/>
              </a:spcBef>
              <a:spcAft>
                <a:spcPts val="0"/>
              </a:spcAft>
              <a:buClr>
                <a:schemeClr val="dk1"/>
              </a:buClr>
              <a:buSzPts val="2400"/>
              <a:buChar char="•"/>
            </a:pPr>
            <a:r>
              <a:rPr lang="tr-TR" sz="2400" dirty="0"/>
              <a:t>Kısa zamanda ve düşük maliyetle, toplumun sağlık durumu hakkında bir fikir verir.</a:t>
            </a:r>
            <a:endParaRPr/>
          </a:p>
          <a:p>
            <a:pPr marL="342900" lvl="0" indent="-139700" algn="l" rtl="0">
              <a:spcBef>
                <a:spcPts val="640"/>
              </a:spcBef>
              <a:spcAft>
                <a:spcPts val="0"/>
              </a:spcAft>
              <a:buClr>
                <a:schemeClr val="dk1"/>
              </a:buClr>
              <a:buSzPts val="3200"/>
              <a:buNone/>
            </a:pPr>
            <a:endParaRPr/>
          </a:p>
        </p:txBody>
      </p:sp>
      <p:sp>
        <p:nvSpPr>
          <p:cNvPr id="422" name="Google Shape;422;p42"/>
          <p:cNvSpPr txBox="1">
            <a:spLocks noGrp="1"/>
          </p:cNvSpPr>
          <p:nvPr>
            <p:ph type="ftr" idx="11"/>
          </p:nvPr>
        </p:nvSpPr>
        <p:spPr>
          <a:xfrm>
            <a:off x="2376016" y="6492875"/>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800" dirty="0"/>
              <a:t>Güven </a:t>
            </a:r>
            <a:r>
              <a:rPr lang="tr-TR" sz="800" dirty="0" err="1"/>
              <a:t>Tezcan</a:t>
            </a:r>
            <a:r>
              <a:rPr lang="tr-TR" sz="800" dirty="0"/>
              <a:t> S, Temel Epidemiyoloji, Hipokrat </a:t>
            </a:r>
            <a:r>
              <a:rPr lang="tr-TR" sz="800" dirty="0" err="1"/>
              <a:t>Kitabevi</a:t>
            </a:r>
            <a:r>
              <a:rPr lang="tr-TR" sz="800" dirty="0"/>
              <a:t>, 2017</a:t>
            </a:r>
            <a:endParaRPr sz="800"/>
          </a:p>
          <a:p>
            <a:pPr marL="0" lvl="0" indent="0" algn="ctr"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tr-TR"/>
              <a:t>Kesitsel Araştırmalar</a:t>
            </a:r>
            <a:endParaRPr/>
          </a:p>
        </p:txBody>
      </p:sp>
      <p:sp>
        <p:nvSpPr>
          <p:cNvPr id="405" name="Google Shape;405;p40"/>
          <p:cNvSpPr/>
          <p:nvPr/>
        </p:nvSpPr>
        <p:spPr>
          <a:xfrm>
            <a:off x="3521199" y="3244334"/>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06" name="Google Shape;406;p40"/>
          <p:cNvPicPr preferRelativeResize="0"/>
          <p:nvPr/>
        </p:nvPicPr>
        <p:blipFill rotWithShape="1">
          <a:blip r:embed="rId3">
            <a:alphaModFix/>
          </a:blip>
          <a:srcRect/>
          <a:stretch/>
        </p:blipFill>
        <p:spPr>
          <a:xfrm>
            <a:off x="1898538" y="1340768"/>
            <a:ext cx="4974336" cy="3059216"/>
          </a:xfrm>
          <a:prstGeom prst="rect">
            <a:avLst/>
          </a:prstGeom>
          <a:noFill/>
          <a:ln>
            <a:noFill/>
          </a:ln>
        </p:spPr>
      </p:pic>
      <p:pic>
        <p:nvPicPr>
          <p:cNvPr id="407" name="Google Shape;407;p40"/>
          <p:cNvPicPr preferRelativeResize="0"/>
          <p:nvPr/>
        </p:nvPicPr>
        <p:blipFill rotWithShape="1">
          <a:blip r:embed="rId4">
            <a:alphaModFix/>
          </a:blip>
          <a:srcRect/>
          <a:stretch/>
        </p:blipFill>
        <p:spPr>
          <a:xfrm>
            <a:off x="2824701" y="4399984"/>
            <a:ext cx="3593636" cy="1581199"/>
          </a:xfrm>
          <a:prstGeom prst="rect">
            <a:avLst/>
          </a:prstGeom>
          <a:noFill/>
          <a:ln>
            <a:noFill/>
          </a:ln>
        </p:spPr>
      </p:pic>
      <p:sp>
        <p:nvSpPr>
          <p:cNvPr id="408" name="Google Shape;408;p40"/>
          <p:cNvSpPr txBox="1">
            <a:spLocks noGrp="1"/>
          </p:cNvSpPr>
          <p:nvPr>
            <p:ph type="ftr" idx="11"/>
          </p:nvPr>
        </p:nvSpPr>
        <p:spPr>
          <a:xfrm>
            <a:off x="2415529" y="6492875"/>
            <a:ext cx="4114800" cy="3651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tr-TR" sz="800" dirty="0" err="1">
                <a:solidFill>
                  <a:srgbClr val="898989"/>
                </a:solidFill>
                <a:latin typeface="Calibri"/>
                <a:ea typeface="Calibri"/>
                <a:cs typeface="Calibri"/>
                <a:sym typeface="Calibri"/>
              </a:rPr>
              <a:t>Uçku</a:t>
            </a:r>
            <a:r>
              <a:rPr lang="tr-TR" sz="800" dirty="0">
                <a:solidFill>
                  <a:srgbClr val="898989"/>
                </a:solidFill>
                <a:latin typeface="Calibri"/>
                <a:ea typeface="Calibri"/>
                <a:cs typeface="Calibri"/>
                <a:sym typeface="Calibri"/>
              </a:rPr>
              <a:t>, R., </a:t>
            </a:r>
            <a:r>
              <a:rPr lang="tr-TR" sz="800" dirty="0" err="1">
                <a:solidFill>
                  <a:srgbClr val="898989"/>
                </a:solidFill>
                <a:latin typeface="Calibri"/>
                <a:ea typeface="Calibri"/>
                <a:cs typeface="Calibri"/>
                <a:sym typeface="Calibri"/>
              </a:rPr>
              <a:t>Kesitsel</a:t>
            </a:r>
            <a:r>
              <a:rPr lang="tr-TR" sz="800" dirty="0">
                <a:solidFill>
                  <a:srgbClr val="898989"/>
                </a:solidFill>
                <a:latin typeface="Calibri"/>
                <a:ea typeface="Calibri"/>
                <a:cs typeface="Calibri"/>
                <a:sym typeface="Calibri"/>
              </a:rPr>
              <a:t> Araştırmalar HASAT 2022 (Erişim Tarihi:10.09.2023)</a:t>
            </a:r>
            <a:endParaRPr sz="800" dirty="0">
              <a:solidFill>
                <a:srgbClr val="898989"/>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41"/>
          <p:cNvPicPr preferRelativeResize="0"/>
          <p:nvPr/>
        </p:nvPicPr>
        <p:blipFill rotWithShape="1">
          <a:blip r:embed="rId3">
            <a:alphaModFix/>
          </a:blip>
          <a:srcRect/>
          <a:stretch/>
        </p:blipFill>
        <p:spPr>
          <a:xfrm>
            <a:off x="846444" y="0"/>
            <a:ext cx="6910666" cy="6600435"/>
          </a:xfrm>
          <a:prstGeom prst="rect">
            <a:avLst/>
          </a:prstGeom>
          <a:noFill/>
          <a:ln>
            <a:noFill/>
          </a:ln>
        </p:spPr>
      </p:pic>
      <p:sp>
        <p:nvSpPr>
          <p:cNvPr id="415" name="Google Shape;415;p41"/>
          <p:cNvSpPr txBox="1"/>
          <p:nvPr/>
        </p:nvSpPr>
        <p:spPr>
          <a:xfrm rot="-5400000">
            <a:off x="5706655" y="3390998"/>
            <a:ext cx="604954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900">
                <a:solidFill>
                  <a:srgbClr val="A5A5A5"/>
                </a:solidFill>
                <a:latin typeface="Calibri"/>
                <a:ea typeface="Calibri"/>
                <a:cs typeface="Calibri"/>
                <a:sym typeface="Calibri"/>
              </a:rPr>
              <a:t>Altuner, D., Engin, N., Gürer, C., Akyay, İ., &amp; Akgül, A. (2009). Madde kullanımı ve suç ilişkisi: kesitsel bir araştırma. </a:t>
            </a:r>
            <a:r>
              <a:rPr lang="tr-TR" sz="900" i="1">
                <a:solidFill>
                  <a:srgbClr val="A5A5A5"/>
                </a:solidFill>
                <a:latin typeface="Calibri"/>
                <a:ea typeface="Calibri"/>
                <a:cs typeface="Calibri"/>
                <a:sym typeface="Calibri"/>
              </a:rPr>
              <a:t>Tıp Araştırmaları Dergisi</a:t>
            </a:r>
            <a:r>
              <a:rPr lang="tr-TR" sz="900">
                <a:solidFill>
                  <a:srgbClr val="A5A5A5"/>
                </a:solidFill>
                <a:latin typeface="Calibri"/>
                <a:ea typeface="Calibri"/>
                <a:cs typeface="Calibri"/>
                <a:sym typeface="Calibri"/>
              </a:rPr>
              <a:t>, </a:t>
            </a:r>
            <a:r>
              <a:rPr lang="tr-TR" sz="900" i="1">
                <a:solidFill>
                  <a:srgbClr val="A5A5A5"/>
                </a:solidFill>
                <a:latin typeface="Calibri"/>
                <a:ea typeface="Calibri"/>
                <a:cs typeface="Calibri"/>
                <a:sym typeface="Calibri"/>
              </a:rPr>
              <a:t>7</a:t>
            </a:r>
            <a:r>
              <a:rPr lang="tr-TR" sz="900">
                <a:solidFill>
                  <a:srgbClr val="A5A5A5"/>
                </a:solidFill>
                <a:latin typeface="Calibri"/>
                <a:ea typeface="Calibri"/>
                <a:cs typeface="Calibri"/>
                <a:sym typeface="Calibri"/>
              </a:rPr>
              <a:t>(2), 87-94.</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600"/>
              <a:buFont typeface="Calibri"/>
              <a:buNone/>
            </a:pPr>
            <a:r>
              <a:rPr lang="tr-TR" sz="3600"/>
              <a:t>Kesitsel Araştırmaların Olumsuz Özellikleri</a:t>
            </a:r>
            <a:endParaRPr/>
          </a:p>
        </p:txBody>
      </p:sp>
      <p:sp>
        <p:nvSpPr>
          <p:cNvPr id="428" name="Google Shape;428;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tr-TR" sz="2000"/>
              <a:t>Neden-sonuç ilişkisinde ardışıklığın </a:t>
            </a:r>
            <a:r>
              <a:rPr lang="tr-TR" sz="2000" b="1"/>
              <a:t>gözlenememesi </a:t>
            </a:r>
            <a:endParaRPr/>
          </a:p>
          <a:p>
            <a:pPr marL="342900" lvl="0" indent="-342900" algn="l" rtl="0">
              <a:spcBef>
                <a:spcPts val="400"/>
              </a:spcBef>
              <a:spcAft>
                <a:spcPts val="0"/>
              </a:spcAft>
              <a:buClr>
                <a:schemeClr val="dk1"/>
              </a:buClr>
              <a:buSzPts val="2000"/>
              <a:buChar char="•"/>
            </a:pPr>
            <a:r>
              <a:rPr lang="tr-TR" sz="2000"/>
              <a:t>Hızla iyileşen (selective survival), daha erken ölen (selective mortality) ya da göç eden (selective migration) olguların </a:t>
            </a:r>
            <a:r>
              <a:rPr lang="tr-TR" sz="2000" b="1"/>
              <a:t>temsil edilememesi </a:t>
            </a:r>
            <a:endParaRPr/>
          </a:p>
          <a:p>
            <a:pPr marL="342900" lvl="0" indent="-342900" algn="l" rtl="0">
              <a:spcBef>
                <a:spcPts val="400"/>
              </a:spcBef>
              <a:spcAft>
                <a:spcPts val="0"/>
              </a:spcAft>
              <a:buClr>
                <a:schemeClr val="dk1"/>
              </a:buClr>
              <a:buSzPts val="2000"/>
              <a:buChar char="•"/>
            </a:pPr>
            <a:r>
              <a:rPr lang="tr-TR" sz="2000"/>
              <a:t>Nadir sorunlar için uygun </a:t>
            </a:r>
            <a:r>
              <a:rPr lang="tr-TR" sz="2000" b="1"/>
              <a:t>olmaması</a:t>
            </a:r>
            <a:endParaRPr/>
          </a:p>
          <a:p>
            <a:pPr marL="342900" lvl="0" indent="-342900" algn="l" rtl="0">
              <a:spcBef>
                <a:spcPts val="400"/>
              </a:spcBef>
              <a:spcAft>
                <a:spcPts val="0"/>
              </a:spcAft>
              <a:buClr>
                <a:schemeClr val="dk1"/>
              </a:buClr>
              <a:buSzPts val="2000"/>
              <a:buChar char="•"/>
            </a:pPr>
            <a:r>
              <a:rPr lang="tr-TR" sz="2000"/>
              <a:t>İnsidans, rölatif risk-atfedilen risk gibi hesaplamaların </a:t>
            </a:r>
            <a:r>
              <a:rPr lang="tr-TR" sz="2000" b="1"/>
              <a:t>yapılamaması</a:t>
            </a:r>
            <a:endParaRPr/>
          </a:p>
          <a:p>
            <a:pPr marL="342900" lvl="0" indent="-342900" algn="l" rtl="0">
              <a:spcBef>
                <a:spcPts val="400"/>
              </a:spcBef>
              <a:spcAft>
                <a:spcPts val="0"/>
              </a:spcAft>
              <a:buClr>
                <a:schemeClr val="dk1"/>
              </a:buClr>
              <a:buSzPts val="2000"/>
              <a:buChar char="•"/>
            </a:pPr>
            <a:r>
              <a:rPr lang="tr-TR" sz="2000"/>
              <a:t>Geçmişe dönük olan bilgiler varsa kayıtların güvenilirliği</a:t>
            </a:r>
            <a:r>
              <a:rPr lang="tr-TR" sz="2000" b="1"/>
              <a:t>, hafıza faktörü</a:t>
            </a:r>
            <a:endParaRPr/>
          </a:p>
          <a:p>
            <a:pPr marL="342900" lvl="0" indent="-139700" algn="l" rtl="0">
              <a:spcBef>
                <a:spcPts val="640"/>
              </a:spcBef>
              <a:spcAft>
                <a:spcPts val="0"/>
              </a:spcAft>
              <a:buClr>
                <a:schemeClr val="dk1"/>
              </a:buClr>
              <a:buSzPts val="3200"/>
              <a:buNone/>
            </a:pPr>
            <a:endParaRPr/>
          </a:p>
        </p:txBody>
      </p:sp>
      <p:sp>
        <p:nvSpPr>
          <p:cNvPr id="429" name="Google Shape;429;p43"/>
          <p:cNvSpPr txBox="1">
            <a:spLocks noGrp="1"/>
          </p:cNvSpPr>
          <p:nvPr>
            <p:ph type="ftr" idx="11"/>
          </p:nvPr>
        </p:nvSpPr>
        <p:spPr>
          <a:xfrm>
            <a:off x="1303950" y="6492875"/>
            <a:ext cx="579288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1200" dirty="0" err="1">
                <a:solidFill>
                  <a:srgbClr val="898989"/>
                </a:solidFill>
                <a:latin typeface="Calibri"/>
                <a:ea typeface="Calibri"/>
                <a:cs typeface="Calibri"/>
                <a:sym typeface="Calibri"/>
              </a:rPr>
              <a:t>Uçku</a:t>
            </a:r>
            <a:r>
              <a:rPr lang="tr-TR" sz="1200" dirty="0">
                <a:solidFill>
                  <a:srgbClr val="898989"/>
                </a:solidFill>
                <a:latin typeface="Calibri"/>
                <a:ea typeface="Calibri"/>
                <a:cs typeface="Calibri"/>
                <a:sym typeface="Calibri"/>
              </a:rPr>
              <a:t>, R., </a:t>
            </a:r>
            <a:r>
              <a:rPr lang="tr-TR" sz="1200" dirty="0" err="1">
                <a:solidFill>
                  <a:srgbClr val="898989"/>
                </a:solidFill>
                <a:latin typeface="Calibri"/>
                <a:ea typeface="Calibri"/>
                <a:cs typeface="Calibri"/>
                <a:sym typeface="Calibri"/>
              </a:rPr>
              <a:t>Kesitsel</a:t>
            </a:r>
            <a:r>
              <a:rPr lang="tr-TR" sz="1200" dirty="0">
                <a:solidFill>
                  <a:srgbClr val="898989"/>
                </a:solidFill>
                <a:latin typeface="Calibri"/>
                <a:ea typeface="Calibri"/>
                <a:cs typeface="Calibri"/>
                <a:sym typeface="Calibri"/>
              </a:rPr>
              <a:t> Araştırmalar, HASAT 2022 (Erişim Tarihi:10.09.2023)</a:t>
            </a:r>
            <a:endParaRPr sz="1200" dirty="0">
              <a:solidFill>
                <a:srgbClr val="898989"/>
              </a:solidFill>
              <a:latin typeface="Calibri"/>
              <a:ea typeface="Calibri"/>
              <a:cs typeface="Calibri"/>
              <a:sym typeface="Calibri"/>
            </a:endParaRPr>
          </a:p>
          <a:p>
            <a:pPr marL="0" lvl="0" indent="0" algn="ctr" rtl="0">
              <a:spcBef>
                <a:spcPts val="0"/>
              </a:spcBef>
              <a:spcAft>
                <a:spcPts val="0"/>
              </a:spcAft>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tr-TR"/>
              <a:t>Kohort Çalışmaları</a:t>
            </a:r>
            <a:endParaRPr/>
          </a:p>
        </p:txBody>
      </p:sp>
      <p:sp>
        <p:nvSpPr>
          <p:cNvPr id="481" name="Google Shape;481;p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444"/>
              </a:spcBef>
              <a:spcAft>
                <a:spcPts val="0"/>
              </a:spcAft>
              <a:buClr>
                <a:schemeClr val="dk1"/>
              </a:buClr>
              <a:buSzPct val="100000"/>
              <a:buChar char="•"/>
            </a:pPr>
            <a:r>
              <a:rPr lang="tr-TR" sz="2400" dirty="0"/>
              <a:t>İLERİYE YÖNELİK ARAŞTIRMALAR</a:t>
            </a:r>
          </a:p>
          <a:p>
            <a:pPr marL="342900" lvl="0" indent="-342900" algn="l" rtl="0">
              <a:spcBef>
                <a:spcPts val="444"/>
              </a:spcBef>
              <a:spcAft>
                <a:spcPts val="0"/>
              </a:spcAft>
              <a:buClr>
                <a:schemeClr val="dk1"/>
              </a:buClr>
              <a:buSzPct val="100000"/>
              <a:buChar char="•"/>
            </a:pPr>
            <a:r>
              <a:rPr lang="tr-TR" sz="2400" dirty="0"/>
              <a:t>Epidemiyolojide ortak özellik taşıyan ve bir süre izlenen bir grup insana </a:t>
            </a:r>
            <a:r>
              <a:rPr lang="tr-TR" sz="2400" b="1" dirty="0" err="1"/>
              <a:t>kohort</a:t>
            </a:r>
            <a:r>
              <a:rPr lang="tr-TR" sz="2400" dirty="0"/>
              <a:t> adı verilir. </a:t>
            </a:r>
            <a:endParaRPr sz="2400"/>
          </a:p>
          <a:p>
            <a:pPr marL="342900" lvl="0" indent="-342900" algn="l" rtl="0">
              <a:spcBef>
                <a:spcPts val="444"/>
              </a:spcBef>
              <a:spcAft>
                <a:spcPts val="0"/>
              </a:spcAft>
              <a:buClr>
                <a:schemeClr val="dk1"/>
              </a:buClr>
              <a:buSzPct val="100000"/>
              <a:buChar char="•"/>
            </a:pPr>
            <a:r>
              <a:rPr lang="tr-TR" sz="2400" dirty="0" err="1"/>
              <a:t>Kohort</a:t>
            </a:r>
            <a:r>
              <a:rPr lang="tr-TR" sz="2400" dirty="0"/>
              <a:t> çalışmaları nedenden (etkenden) başlayıp sonuca, hastalığın oluşmasına kadar araştırma grubunun izlendiği çalışmalardır. </a:t>
            </a:r>
            <a:endParaRPr sz="2400"/>
          </a:p>
          <a:p>
            <a:pPr marL="342900" lvl="0" indent="-342900" algn="l" rtl="0">
              <a:spcBef>
                <a:spcPts val="444"/>
              </a:spcBef>
              <a:spcAft>
                <a:spcPts val="0"/>
              </a:spcAft>
              <a:buClr>
                <a:schemeClr val="dk1"/>
              </a:buClr>
              <a:buSzPct val="100000"/>
              <a:buChar char="•"/>
            </a:pPr>
            <a:r>
              <a:rPr lang="tr-TR" sz="2400" dirty="0" err="1"/>
              <a:t>Kohort</a:t>
            </a:r>
            <a:r>
              <a:rPr lang="tr-TR" sz="2400" dirty="0"/>
              <a:t> çalışmaları, hastalığın nedeni hakkında en iyi bilgi veren çalışmalardır ve bu çalışmalarda hastalık geliştirme riski direkt olarak ölçülür. </a:t>
            </a:r>
            <a:endParaRPr/>
          </a:p>
          <a:p>
            <a:pPr marL="342900" lvl="0" indent="-342900" algn="l" rtl="0">
              <a:spcBef>
                <a:spcPts val="444"/>
              </a:spcBef>
              <a:spcAft>
                <a:spcPts val="0"/>
              </a:spcAft>
              <a:buClr>
                <a:schemeClr val="dk1"/>
              </a:buClr>
              <a:buSzPct val="100000"/>
              <a:buChar char="•"/>
            </a:pPr>
            <a:r>
              <a:rPr lang="tr-TR" sz="2400" dirty="0"/>
              <a:t>Yeni olguları bulur</a:t>
            </a:r>
            <a:endParaRPr sz="2400"/>
          </a:p>
          <a:p>
            <a:pPr marL="342900" lvl="0" indent="-342900" algn="l" rtl="0">
              <a:spcBef>
                <a:spcPts val="444"/>
              </a:spcBef>
              <a:spcAft>
                <a:spcPts val="0"/>
              </a:spcAft>
              <a:buClr>
                <a:schemeClr val="dk1"/>
              </a:buClr>
              <a:buSzPct val="100000"/>
              <a:buChar char="•"/>
            </a:pPr>
            <a:r>
              <a:rPr lang="tr-TR" sz="2400" b="1" dirty="0" err="1"/>
              <a:t>İnsidans</a:t>
            </a:r>
            <a:r>
              <a:rPr lang="tr-TR" sz="2400" b="1" dirty="0"/>
              <a:t> hızı </a:t>
            </a:r>
            <a:r>
              <a:rPr lang="tr-TR" sz="2400" dirty="0"/>
              <a:t>ve </a:t>
            </a:r>
            <a:r>
              <a:rPr lang="tr-TR" sz="2400" b="1" dirty="0"/>
              <a:t>rölatif risk</a:t>
            </a:r>
            <a:r>
              <a:rPr lang="tr-TR" sz="2400" dirty="0"/>
              <a:t> elde edilir.</a:t>
            </a:r>
            <a:endParaRPr/>
          </a:p>
          <a:p>
            <a:pPr marL="342900" lvl="0" indent="-201930" algn="l" rtl="0">
              <a:spcBef>
                <a:spcPts val="444"/>
              </a:spcBef>
              <a:spcAft>
                <a:spcPts val="0"/>
              </a:spcAft>
              <a:buClr>
                <a:schemeClr val="dk1"/>
              </a:buClr>
              <a:buSzPct val="100000"/>
              <a:buNone/>
            </a:pPr>
            <a:endParaRPr sz="2400"/>
          </a:p>
        </p:txBody>
      </p:sp>
      <p:sp>
        <p:nvSpPr>
          <p:cNvPr id="482" name="Google Shape;482;p49"/>
          <p:cNvSpPr txBox="1"/>
          <p:nvPr/>
        </p:nvSpPr>
        <p:spPr>
          <a:xfrm>
            <a:off x="1835696" y="6453336"/>
            <a:ext cx="6120680" cy="7848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900">
                <a:solidFill>
                  <a:srgbClr val="A5A5A5"/>
                </a:solidFill>
                <a:latin typeface="Calibri"/>
                <a:ea typeface="Calibri"/>
                <a:cs typeface="Calibri"/>
                <a:sym typeface="Calibri"/>
              </a:rPr>
              <a:t>Basic Epidemiology, R.Beaglehole, R.Bonita, T.Kjellstrom, World Health Organization, Geneva, 2006 </a:t>
            </a:r>
            <a:r>
              <a:rPr lang="tr-TR" sz="900" u="sng">
                <a:solidFill>
                  <a:srgbClr val="A5A5A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https://sbu.saglik.gov.tr/Ekutuphane/kitaplar/epidemiyoloji.pdf</a:t>
            </a:r>
            <a:r>
              <a:rPr lang="tr-TR" sz="900">
                <a:solidFill>
                  <a:srgbClr val="A5A5A5"/>
                </a:solidFill>
                <a:latin typeface="Calibri"/>
                <a:ea typeface="Calibri"/>
                <a:cs typeface="Calibri"/>
                <a:sym typeface="Calibri"/>
              </a:rPr>
              <a:t> (Erişim Tarihi:10.09.2022)</a:t>
            </a:r>
            <a:endParaRPr/>
          </a:p>
          <a:p>
            <a:pPr marL="0" marR="0" lvl="0" indent="0" algn="ctr" rtl="0">
              <a:spcBef>
                <a:spcPts val="0"/>
              </a:spcBef>
              <a:spcAft>
                <a:spcPts val="0"/>
              </a:spcAft>
              <a:buNone/>
            </a:pPr>
            <a:endParaRPr sz="900">
              <a:solidFill>
                <a:srgbClr val="A5A5A5"/>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83" name="Google Shape;483;p49" descr="https://encrypted-tbn0.gstatic.com/images?q=tbn:ANd9GcQonEJZf9JD-z1vy9THHSlD2pPIGY5kZmHcKLaUdXUtCw&amp;s"/>
          <p:cNvPicPr preferRelativeResize="0"/>
          <p:nvPr/>
        </p:nvPicPr>
        <p:blipFill rotWithShape="1">
          <a:blip r:embed="rId4">
            <a:alphaModFix/>
          </a:blip>
          <a:srcRect/>
          <a:stretch/>
        </p:blipFill>
        <p:spPr>
          <a:xfrm>
            <a:off x="7103888" y="260648"/>
            <a:ext cx="1704975" cy="1238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dirty="0"/>
              <a:t>Epidemiyoloji Tanımı</a:t>
            </a:r>
            <a:endParaRPr/>
          </a:p>
        </p:txBody>
      </p:sp>
      <p:sp>
        <p:nvSpPr>
          <p:cNvPr id="112" name="Google Shape;112;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640"/>
              </a:spcBef>
              <a:spcAft>
                <a:spcPts val="0"/>
              </a:spcAft>
              <a:buClr>
                <a:schemeClr val="dk1"/>
              </a:buClr>
              <a:buSzPts val="3200"/>
              <a:buNone/>
            </a:pPr>
            <a:endParaRPr dirty="0"/>
          </a:p>
          <a:p>
            <a:pPr marL="342900" lvl="0" indent="-342900" algn="l" rtl="0">
              <a:spcBef>
                <a:spcPts val="640"/>
              </a:spcBef>
              <a:spcAft>
                <a:spcPts val="0"/>
              </a:spcAft>
              <a:buClr>
                <a:schemeClr val="dk1"/>
              </a:buClr>
              <a:buSzPts val="3200"/>
              <a:buChar char="•"/>
            </a:pPr>
            <a:r>
              <a:rPr lang="tr-TR" dirty="0"/>
              <a:t>İnsan topluluklarında görülen kaza, hastalık, doğum, ölüm gibi </a:t>
            </a:r>
            <a:r>
              <a:rPr lang="tr-TR" b="1" dirty="0">
                <a:solidFill>
                  <a:srgbClr val="C00000"/>
                </a:solidFill>
              </a:rPr>
              <a:t>sağlıkla ilgili olayların</a:t>
            </a:r>
            <a:r>
              <a:rPr lang="tr-TR" b="1" dirty="0"/>
              <a:t> sıklıklarını, dağılımlarını, bu olayların görülmesindeki faktörleri inceleyen bilim dalı</a:t>
            </a:r>
            <a:endParaRPr dirty="0"/>
          </a:p>
        </p:txBody>
      </p:sp>
      <p:sp>
        <p:nvSpPr>
          <p:cNvPr id="113" name="Google Shape;113;p4"/>
          <p:cNvSpPr txBox="1"/>
          <p:nvPr/>
        </p:nvSpPr>
        <p:spPr>
          <a:xfrm>
            <a:off x="416722" y="6350169"/>
            <a:ext cx="806489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900" dirty="0" err="1">
                <a:solidFill>
                  <a:srgbClr val="7F7F7F"/>
                </a:solidFill>
                <a:latin typeface="Calibri"/>
                <a:ea typeface="Calibri"/>
                <a:cs typeface="Calibri"/>
                <a:sym typeface="Calibri"/>
              </a:rPr>
              <a:t>Öztek</a:t>
            </a:r>
            <a:r>
              <a:rPr lang="tr-TR" sz="900" dirty="0">
                <a:solidFill>
                  <a:srgbClr val="7F7F7F"/>
                </a:solidFill>
                <a:latin typeface="Calibri"/>
                <a:ea typeface="Calibri"/>
                <a:cs typeface="Calibri"/>
                <a:sym typeface="Calibri"/>
              </a:rPr>
              <a:t>, Z. (2020). Halk Sağlığı Kuramlar ve Uygulamalar. Ankara: Sağlık ve Sosyal Yardım Vakfı</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2800"/>
              <a:buFont typeface="Calibri"/>
              <a:buNone/>
            </a:pPr>
            <a:r>
              <a:rPr lang="tr-TR" sz="2800"/>
              <a:t>Kohort Araştırmalarında Elde Edilen Ölçütler</a:t>
            </a:r>
            <a:endParaRPr/>
          </a:p>
        </p:txBody>
      </p:sp>
      <p:sp>
        <p:nvSpPr>
          <p:cNvPr id="555" name="Google Shape;555;p5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0000" lnSpcReduction="20000"/>
          </a:bodyPr>
          <a:lstStyle/>
          <a:p>
            <a:pPr marL="342900" lvl="0">
              <a:spcBef>
                <a:spcPts val="0"/>
              </a:spcBef>
              <a:buSzPct val="100000"/>
            </a:pPr>
            <a:r>
              <a:rPr lang="tr-TR" b="1" dirty="0" err="1"/>
              <a:t>İnsidans</a:t>
            </a:r>
            <a:r>
              <a:rPr lang="tr-TR" b="1" dirty="0"/>
              <a:t>; </a:t>
            </a:r>
            <a:r>
              <a:rPr lang="tr-TR" dirty="0"/>
              <a:t>tanımlanmış ‘sağlıklı’ bir grupta, belli zaman</a:t>
            </a:r>
          </a:p>
          <a:p>
            <a:pPr marL="342900" lvl="0">
              <a:spcBef>
                <a:spcPts val="0"/>
              </a:spcBef>
              <a:buSzPct val="100000"/>
              <a:buNone/>
            </a:pPr>
            <a:r>
              <a:rPr lang="tr-TR" dirty="0"/>
              <a:t>      dilimi içinde yeni ortaya çıkan hastalık durumunun ölçütüdür</a:t>
            </a:r>
            <a:r>
              <a:rPr lang="tr-TR" b="1" dirty="0"/>
              <a:t>.</a:t>
            </a:r>
            <a:endParaRPr b="1"/>
          </a:p>
          <a:p>
            <a:pPr marL="342900" lvl="0" indent="-231140" algn="l" rtl="0">
              <a:spcBef>
                <a:spcPts val="352"/>
              </a:spcBef>
              <a:spcAft>
                <a:spcPts val="0"/>
              </a:spcAft>
              <a:buClr>
                <a:schemeClr val="dk1"/>
              </a:buClr>
              <a:buSzPct val="100000"/>
              <a:buNone/>
            </a:pPr>
            <a:endParaRPr b="1"/>
          </a:p>
          <a:p>
            <a:pPr marL="342900" lvl="0" indent="-342900" algn="l" rtl="0">
              <a:spcBef>
                <a:spcPts val="352"/>
              </a:spcBef>
              <a:spcAft>
                <a:spcPts val="0"/>
              </a:spcAft>
              <a:buClr>
                <a:schemeClr val="dk1"/>
              </a:buClr>
              <a:buSzPct val="100000"/>
              <a:buChar char="•"/>
            </a:pPr>
            <a:r>
              <a:rPr lang="tr-TR" b="1" dirty="0">
                <a:latin typeface="Calibri"/>
                <a:ea typeface="Calibri"/>
                <a:cs typeface="Calibri"/>
                <a:sym typeface="Calibri"/>
              </a:rPr>
              <a:t>Rölatif risk(Göreli risk); </a:t>
            </a:r>
            <a:r>
              <a:rPr lang="tr-TR" dirty="0">
                <a:latin typeface="Calibri"/>
                <a:ea typeface="Calibri"/>
                <a:cs typeface="Calibri"/>
                <a:sym typeface="Calibri"/>
              </a:rPr>
              <a:t>etken karşılaşan grubun </a:t>
            </a:r>
            <a:r>
              <a:rPr lang="tr-TR" dirty="0" err="1">
                <a:latin typeface="Calibri"/>
                <a:ea typeface="Calibri"/>
                <a:cs typeface="Calibri"/>
                <a:sym typeface="Calibri"/>
              </a:rPr>
              <a:t>insidansının</a:t>
            </a:r>
            <a:r>
              <a:rPr lang="tr-TR" dirty="0">
                <a:latin typeface="Calibri"/>
                <a:ea typeface="Calibri"/>
                <a:cs typeface="Calibri"/>
                <a:sym typeface="Calibri"/>
              </a:rPr>
              <a:t>, etkenle karşılaşmayan grubun </a:t>
            </a:r>
            <a:r>
              <a:rPr lang="tr-TR" dirty="0" err="1">
                <a:latin typeface="Calibri"/>
                <a:ea typeface="Calibri"/>
                <a:cs typeface="Calibri"/>
                <a:sym typeface="Calibri"/>
              </a:rPr>
              <a:t>insidansına</a:t>
            </a:r>
            <a:r>
              <a:rPr lang="tr-TR" dirty="0">
                <a:latin typeface="Calibri"/>
                <a:ea typeface="Calibri"/>
                <a:cs typeface="Calibri"/>
                <a:sym typeface="Calibri"/>
              </a:rPr>
              <a:t> bölünmesiyle bulunur. </a:t>
            </a:r>
            <a:endParaRPr/>
          </a:p>
          <a:p>
            <a:pPr marL="342900" lvl="0" indent="-231140" algn="l" rtl="0">
              <a:spcBef>
                <a:spcPts val="352"/>
              </a:spcBef>
              <a:spcAft>
                <a:spcPts val="0"/>
              </a:spcAft>
              <a:buClr>
                <a:schemeClr val="dk1"/>
              </a:buClr>
              <a:buSzPct val="100000"/>
              <a:buNone/>
            </a:pPr>
            <a:endParaRPr>
              <a:latin typeface="Calibri"/>
              <a:ea typeface="Calibri"/>
              <a:cs typeface="Calibri"/>
              <a:sym typeface="Calibri"/>
            </a:endParaRPr>
          </a:p>
          <a:p>
            <a:pPr marL="342900" lvl="0" indent="-342900" algn="l" rtl="0">
              <a:spcBef>
                <a:spcPts val="352"/>
              </a:spcBef>
              <a:spcAft>
                <a:spcPts val="0"/>
              </a:spcAft>
              <a:buClr>
                <a:schemeClr val="dk1"/>
              </a:buClr>
              <a:buSzPct val="100000"/>
              <a:buChar char="•"/>
            </a:pPr>
            <a:r>
              <a:rPr lang="tr-TR" b="1" i="1" dirty="0">
                <a:latin typeface="Calibri"/>
                <a:ea typeface="Calibri"/>
                <a:cs typeface="Calibri"/>
                <a:sym typeface="Calibri"/>
              </a:rPr>
              <a:t>Atfedilen(bağıl) risk</a:t>
            </a:r>
            <a:r>
              <a:rPr lang="tr-TR" b="1" dirty="0">
                <a:latin typeface="Calibri"/>
                <a:ea typeface="Calibri"/>
                <a:cs typeface="Calibri"/>
                <a:sym typeface="Calibri"/>
              </a:rPr>
              <a:t>: </a:t>
            </a:r>
            <a:r>
              <a:rPr lang="tr-TR" dirty="0">
                <a:latin typeface="Calibri"/>
                <a:ea typeface="Calibri"/>
                <a:cs typeface="Calibri"/>
                <a:sym typeface="Calibri"/>
              </a:rPr>
              <a:t>Etkenle karşılaşan grubun </a:t>
            </a:r>
            <a:r>
              <a:rPr lang="tr-TR" dirty="0" err="1">
                <a:latin typeface="Calibri"/>
                <a:ea typeface="Calibri"/>
                <a:cs typeface="Calibri"/>
                <a:sym typeface="Calibri"/>
              </a:rPr>
              <a:t>insidans</a:t>
            </a:r>
            <a:r>
              <a:rPr lang="tr-TR" dirty="0">
                <a:latin typeface="Calibri"/>
                <a:ea typeface="Calibri"/>
                <a:cs typeface="Calibri"/>
                <a:sym typeface="Calibri"/>
              </a:rPr>
              <a:t> hızı-Etkenle karşılaşmayan grubun </a:t>
            </a:r>
            <a:r>
              <a:rPr lang="tr-TR" dirty="0" err="1">
                <a:latin typeface="Calibri"/>
                <a:ea typeface="Calibri"/>
                <a:cs typeface="Calibri"/>
                <a:sym typeface="Calibri"/>
              </a:rPr>
              <a:t>insidans</a:t>
            </a:r>
            <a:r>
              <a:rPr lang="tr-TR" dirty="0">
                <a:latin typeface="Calibri"/>
                <a:ea typeface="Calibri"/>
                <a:cs typeface="Calibri"/>
                <a:sym typeface="Calibri"/>
              </a:rPr>
              <a:t> hızı</a:t>
            </a:r>
            <a:endParaRPr/>
          </a:p>
          <a:p>
            <a:pPr marL="342900" lvl="0" indent="-231140" algn="l" rtl="0">
              <a:spcBef>
                <a:spcPts val="352"/>
              </a:spcBef>
              <a:spcAft>
                <a:spcPts val="0"/>
              </a:spcAft>
              <a:buClr>
                <a:schemeClr val="dk1"/>
              </a:buClr>
              <a:buSzPct val="100000"/>
              <a:buNone/>
            </a:pPr>
            <a:endParaRPr>
              <a:latin typeface="Calibri"/>
              <a:ea typeface="Calibri"/>
              <a:cs typeface="Calibri"/>
              <a:sym typeface="Calibri"/>
            </a:endParaRPr>
          </a:p>
          <a:p>
            <a:pPr marL="342900" lvl="0" indent="-342900" algn="l" rtl="0">
              <a:spcBef>
                <a:spcPts val="352"/>
              </a:spcBef>
              <a:spcAft>
                <a:spcPts val="0"/>
              </a:spcAft>
              <a:buClr>
                <a:schemeClr val="dk1"/>
              </a:buClr>
              <a:buSzPct val="100000"/>
              <a:buChar char="•"/>
            </a:pPr>
            <a:r>
              <a:rPr lang="tr-TR" b="1" i="1" dirty="0">
                <a:latin typeface="Calibri"/>
                <a:ea typeface="Calibri"/>
                <a:cs typeface="Calibri"/>
                <a:sym typeface="Calibri"/>
              </a:rPr>
              <a:t>Korunabilirlik hızı</a:t>
            </a:r>
            <a:r>
              <a:rPr lang="tr-TR" b="1" dirty="0">
                <a:latin typeface="Calibri"/>
                <a:ea typeface="Calibri"/>
                <a:cs typeface="Calibri"/>
                <a:sym typeface="Calibri"/>
              </a:rPr>
              <a:t>: </a:t>
            </a:r>
            <a:r>
              <a:rPr lang="tr-TR" dirty="0">
                <a:latin typeface="Calibri"/>
                <a:ea typeface="Calibri"/>
                <a:cs typeface="Calibri"/>
                <a:sym typeface="Calibri"/>
              </a:rPr>
              <a:t>Etkene yönelik koruyucu önlem alındığı takdirde etkenle karşılaşan 100 vakadan ne kadarının korunabileceği</a:t>
            </a:r>
            <a:endParaRPr/>
          </a:p>
          <a:p>
            <a:pPr marL="342900" lvl="0" indent="-231140" algn="l" rtl="0">
              <a:spcBef>
                <a:spcPts val="352"/>
              </a:spcBef>
              <a:spcAft>
                <a:spcPts val="0"/>
              </a:spcAft>
              <a:buClr>
                <a:schemeClr val="dk1"/>
              </a:buClr>
              <a:buSzPct val="100000"/>
              <a:buNone/>
            </a:pPr>
            <a:endParaRPr b="1" i="1">
              <a:latin typeface="Arial"/>
              <a:ea typeface="Arial"/>
              <a:cs typeface="Arial"/>
              <a:sym typeface="Arial"/>
            </a:endParaRPr>
          </a:p>
          <a:p>
            <a:pPr marL="342900" lvl="0" indent="-231140" algn="l" rtl="0">
              <a:spcBef>
                <a:spcPts val="352"/>
              </a:spcBef>
              <a:spcAft>
                <a:spcPts val="0"/>
              </a:spcAft>
              <a:buClr>
                <a:schemeClr val="dk1"/>
              </a:buClr>
              <a:buSzPct val="100000"/>
              <a:buNone/>
            </a:pPr>
            <a:endParaRPr/>
          </a:p>
        </p:txBody>
      </p:sp>
      <p:sp>
        <p:nvSpPr>
          <p:cNvPr id="556" name="Google Shape;556;p58"/>
          <p:cNvSpPr txBox="1">
            <a:spLocks noGrp="1"/>
          </p:cNvSpPr>
          <p:nvPr>
            <p:ph type="ftr" idx="11"/>
          </p:nvPr>
        </p:nvSpPr>
        <p:spPr>
          <a:xfrm>
            <a:off x="2590609" y="6492875"/>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800" dirty="0"/>
              <a:t>Güven </a:t>
            </a:r>
            <a:r>
              <a:rPr lang="tr-TR" sz="800" dirty="0" err="1"/>
              <a:t>Tezcan</a:t>
            </a:r>
            <a:r>
              <a:rPr lang="tr-TR" sz="800" dirty="0"/>
              <a:t> S, Temel Epidemiyoloji, Hipokrat </a:t>
            </a:r>
            <a:r>
              <a:rPr lang="tr-TR" sz="800" dirty="0" err="1"/>
              <a:t>Kitabevi</a:t>
            </a:r>
            <a:r>
              <a:rPr lang="tr-TR" sz="800" dirty="0"/>
              <a:t>, 2017</a:t>
            </a:r>
            <a:endParaRPr sz="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tr-TR"/>
              <a:t>Kohort Çalışmaları</a:t>
            </a:r>
            <a:endParaRPr/>
          </a:p>
        </p:txBody>
      </p:sp>
      <p:sp>
        <p:nvSpPr>
          <p:cNvPr id="490" name="Google Shape;490;p5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tr-TR" sz="2400"/>
              <a:t>Başlangıçta araştırmaya alınan herkes sağlıklıdır</a:t>
            </a:r>
            <a:endParaRPr/>
          </a:p>
          <a:p>
            <a:pPr marL="342900" lvl="0" indent="-342900" algn="l" rtl="0">
              <a:spcBef>
                <a:spcPts val="480"/>
              </a:spcBef>
              <a:spcAft>
                <a:spcPts val="0"/>
              </a:spcAft>
              <a:buClr>
                <a:schemeClr val="dk1"/>
              </a:buClr>
              <a:buSzPts val="2400"/>
              <a:buChar char="•"/>
            </a:pPr>
            <a:r>
              <a:rPr lang="tr-TR" sz="2400"/>
              <a:t>Kişiler etkenle karşılaşmış olmaya göre gruplara ayrılır</a:t>
            </a:r>
            <a:endParaRPr/>
          </a:p>
          <a:p>
            <a:pPr marL="342900" lvl="0" indent="-342900" algn="l" rtl="0">
              <a:spcBef>
                <a:spcPts val="480"/>
              </a:spcBef>
              <a:spcAft>
                <a:spcPts val="0"/>
              </a:spcAft>
              <a:buClr>
                <a:schemeClr val="dk1"/>
              </a:buClr>
              <a:buSzPts val="2400"/>
              <a:buChar char="•"/>
            </a:pPr>
            <a:r>
              <a:rPr lang="tr-TR" sz="2400"/>
              <a:t>Etkenle karşılaşmış ve karşılaşmamış kişiler hastalık açısından belli bir süre izlenirler</a:t>
            </a:r>
            <a:endParaRPr/>
          </a:p>
          <a:p>
            <a:pPr marL="342900" lvl="0" indent="-342900" algn="l" rtl="0">
              <a:spcBef>
                <a:spcPts val="480"/>
              </a:spcBef>
              <a:spcAft>
                <a:spcPts val="0"/>
              </a:spcAft>
              <a:buClr>
                <a:schemeClr val="dk1"/>
              </a:buClr>
              <a:buSzPts val="2400"/>
              <a:buChar char="•"/>
            </a:pPr>
            <a:r>
              <a:rPr lang="tr-TR" sz="2400"/>
              <a:t>Amaç, iki gruptaki hastalık insidanslarını karşılaştırmaktır</a:t>
            </a:r>
            <a:endParaRPr/>
          </a:p>
          <a:p>
            <a:pPr marL="342900" lvl="0" indent="-139700" algn="l" rtl="0">
              <a:spcBef>
                <a:spcPts val="640"/>
              </a:spcBef>
              <a:spcAft>
                <a:spcPts val="0"/>
              </a:spcAft>
              <a:buClr>
                <a:schemeClr val="dk1"/>
              </a:buClr>
              <a:buSzPts val="3200"/>
              <a:buNone/>
            </a:pPr>
            <a:endParaRPr/>
          </a:p>
        </p:txBody>
      </p:sp>
      <p:sp>
        <p:nvSpPr>
          <p:cNvPr id="491" name="Google Shape;491;p50"/>
          <p:cNvSpPr txBox="1">
            <a:spLocks noGrp="1"/>
          </p:cNvSpPr>
          <p:nvPr>
            <p:ph type="ftr" idx="11"/>
          </p:nvPr>
        </p:nvSpPr>
        <p:spPr>
          <a:xfrm>
            <a:off x="2019745" y="6492875"/>
            <a:ext cx="554111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800" dirty="0"/>
              <a:t>Ünal, B., </a:t>
            </a:r>
            <a:r>
              <a:rPr lang="tr-TR" sz="800" dirty="0" err="1"/>
              <a:t>Kohort</a:t>
            </a:r>
            <a:r>
              <a:rPr lang="tr-TR" sz="800" dirty="0"/>
              <a:t> Araştırmaları HASAT 2022 (Erişim Tarihi:10.09.2023)</a:t>
            </a:r>
            <a:endParaRPr sz="800" dirty="0"/>
          </a:p>
          <a:p>
            <a:pPr marL="0" lvl="0" indent="0" algn="ctr" rtl="0">
              <a:spcBef>
                <a:spcPts val="0"/>
              </a:spcBef>
              <a:spcAft>
                <a:spcPts val="0"/>
              </a:spcAft>
              <a:buNone/>
            </a:pPr>
            <a:endParaRPr dirty="0"/>
          </a:p>
        </p:txBody>
      </p:sp>
      <p:pic>
        <p:nvPicPr>
          <p:cNvPr id="492" name="Google Shape;492;p50"/>
          <p:cNvPicPr preferRelativeResize="0"/>
          <p:nvPr/>
        </p:nvPicPr>
        <p:blipFill rotWithShape="1">
          <a:blip r:embed="rId3">
            <a:alphaModFix/>
          </a:blip>
          <a:srcRect/>
          <a:stretch/>
        </p:blipFill>
        <p:spPr>
          <a:xfrm>
            <a:off x="6588224" y="188640"/>
            <a:ext cx="2438400" cy="228600"/>
          </a:xfrm>
          <a:prstGeom prst="rect">
            <a:avLst/>
          </a:prstGeom>
          <a:noFill/>
          <a:ln>
            <a:noFill/>
          </a:ln>
        </p:spPr>
      </p:pic>
      <p:pic>
        <p:nvPicPr>
          <p:cNvPr id="493" name="Google Shape;493;p50"/>
          <p:cNvPicPr preferRelativeResize="0"/>
          <p:nvPr/>
        </p:nvPicPr>
        <p:blipFill rotWithShape="1">
          <a:blip r:embed="rId4">
            <a:alphaModFix/>
          </a:blip>
          <a:srcRect/>
          <a:stretch/>
        </p:blipFill>
        <p:spPr>
          <a:xfrm>
            <a:off x="7075934" y="417240"/>
            <a:ext cx="1950690" cy="1008690"/>
          </a:xfrm>
          <a:prstGeom prst="rect">
            <a:avLst/>
          </a:prstGeom>
          <a:noFill/>
          <a:ln>
            <a:noFill/>
          </a:ln>
        </p:spPr>
      </p:pic>
      <p:cxnSp>
        <p:nvCxnSpPr>
          <p:cNvPr id="494" name="Google Shape;494;p50"/>
          <p:cNvCxnSpPr/>
          <p:nvPr/>
        </p:nvCxnSpPr>
        <p:spPr>
          <a:xfrm>
            <a:off x="6715894" y="1268760"/>
            <a:ext cx="360040" cy="0"/>
          </a:xfrm>
          <a:prstGeom prst="straightConnector1">
            <a:avLst/>
          </a:prstGeom>
          <a:noFill/>
          <a:ln w="9525" cap="flat" cmpd="sng">
            <a:solidFill>
              <a:srgbClr val="953734"/>
            </a:solidFill>
            <a:prstDash val="solid"/>
            <a:round/>
            <a:headEnd type="none" w="sm" len="sm"/>
            <a:tailEnd type="stealth"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tr-TR"/>
              <a:t>Kohort Çalışmaları</a:t>
            </a:r>
            <a:endParaRPr/>
          </a:p>
        </p:txBody>
      </p:sp>
      <p:sp>
        <p:nvSpPr>
          <p:cNvPr id="500" name="Google Shape;500;p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tr-TR" sz="2400"/>
              <a:t>Büyük çalışmalardır ve etken ile karşılaştıktan sonra hastalığın oluşması için </a:t>
            </a:r>
            <a:r>
              <a:rPr lang="tr-TR" sz="2400" b="1"/>
              <a:t>olguların uzun bir süre izlenmesi gerekir.</a:t>
            </a:r>
            <a:endParaRPr/>
          </a:p>
          <a:p>
            <a:pPr marL="342900" lvl="0" indent="-190500" algn="l" rtl="0">
              <a:spcBef>
                <a:spcPts val="480"/>
              </a:spcBef>
              <a:spcAft>
                <a:spcPts val="0"/>
              </a:spcAft>
              <a:buClr>
                <a:schemeClr val="dk1"/>
              </a:buClr>
              <a:buSzPts val="2400"/>
              <a:buNone/>
            </a:pPr>
            <a:endParaRPr sz="2400"/>
          </a:p>
          <a:p>
            <a:pPr marL="342900" lvl="0" indent="-342900" algn="l" rtl="0">
              <a:spcBef>
                <a:spcPts val="480"/>
              </a:spcBef>
              <a:spcAft>
                <a:spcPts val="0"/>
              </a:spcAft>
              <a:buClr>
                <a:schemeClr val="dk1"/>
              </a:buClr>
              <a:buSzPts val="2400"/>
              <a:buChar char="•"/>
            </a:pPr>
            <a:r>
              <a:rPr lang="tr-TR" sz="2400"/>
              <a:t>Örneğin, radyasyona maruz kaldıktan sonra lösemi oluşması için geçmesi gereken süre birçok yılı kapsamaktadır ve bu nedenle de etken ile karşılaşanları uzun yıllar boyunca izlemek gerekir. </a:t>
            </a:r>
            <a:endParaRPr/>
          </a:p>
        </p:txBody>
      </p:sp>
      <p:sp>
        <p:nvSpPr>
          <p:cNvPr id="501" name="Google Shape;501;p51"/>
          <p:cNvSpPr txBox="1"/>
          <p:nvPr/>
        </p:nvSpPr>
        <p:spPr>
          <a:xfrm>
            <a:off x="1835696" y="6453336"/>
            <a:ext cx="61206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900">
                <a:solidFill>
                  <a:srgbClr val="A5A5A5"/>
                </a:solidFill>
                <a:latin typeface="Calibri"/>
                <a:ea typeface="Calibri"/>
                <a:cs typeface="Calibri"/>
                <a:sym typeface="Calibri"/>
              </a:rPr>
              <a:t>Basic Epidemiology, R.Beaglehole, R.Bonita, T.Kjellstrom, World Health Organization, Geneva, 2006 </a:t>
            </a:r>
            <a:r>
              <a:rPr lang="tr-TR" sz="900" u="sng">
                <a:solidFill>
                  <a:srgbClr val="A5A5A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https://sbu.saglik.gov.tr/Ekutuphane/kitaplar/epidemiyoloji.pdf</a:t>
            </a:r>
            <a:r>
              <a:rPr lang="tr-TR" sz="900">
                <a:solidFill>
                  <a:srgbClr val="A5A5A5"/>
                </a:solidFill>
                <a:latin typeface="Calibri"/>
                <a:ea typeface="Calibri"/>
                <a:cs typeface="Calibri"/>
                <a:sym typeface="Calibri"/>
              </a:rPr>
              <a:t> (Erişim Tarihi:10.09.2022)</a:t>
            </a:r>
            <a:endParaRPr sz="900">
              <a:solidFill>
                <a:srgbClr val="A5A5A5"/>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52"/>
          <p:cNvSpPr txBox="1">
            <a:spLocks noGrp="1"/>
          </p:cNvSpPr>
          <p:nvPr>
            <p:ph type="title"/>
          </p:nvPr>
        </p:nvSpPr>
        <p:spPr>
          <a:xfrm>
            <a:off x="467544" y="188640"/>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tr-TR"/>
              <a:t>Kohort Çalışmaları</a:t>
            </a:r>
            <a:endParaRPr/>
          </a:p>
        </p:txBody>
      </p:sp>
      <p:sp>
        <p:nvSpPr>
          <p:cNvPr id="507" name="Google Shape;507;p52"/>
          <p:cNvSpPr txBox="1">
            <a:spLocks noGrp="1"/>
          </p:cNvSpPr>
          <p:nvPr>
            <p:ph type="body" idx="1"/>
          </p:nvPr>
        </p:nvSpPr>
        <p:spPr>
          <a:xfrm>
            <a:off x="467544" y="1412776"/>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tr-TR" sz="2000"/>
              <a:t>Kohortlar </a:t>
            </a:r>
            <a:r>
              <a:rPr lang="tr-TR" sz="2000" b="1"/>
              <a:t>sağlam kişilerden oluşur. </a:t>
            </a:r>
            <a:endParaRPr sz="2000" b="1"/>
          </a:p>
          <a:p>
            <a:pPr marL="342900" lvl="0" indent="-215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tr-TR" sz="2000"/>
              <a:t>Kohortlardaki kişilerin hepsi hastalık geliştirme ile ilgili eşit duyarlılıkta olmalıdır. </a:t>
            </a:r>
            <a:endParaRPr/>
          </a:p>
          <a:p>
            <a:pPr marL="342900" lvl="0" indent="-215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tr-TR" sz="2000"/>
              <a:t>Kohort çalışmaları sağlıklı kişileri başlangıç noktası olarak ele aldığından, çok çeşitli ve farklı çıktıları da ölçebilme olanağı da vardır (olgu-kontrol çalışmalarında bu sağlanamaz). </a:t>
            </a:r>
            <a:endParaRPr sz="2000"/>
          </a:p>
          <a:p>
            <a:pPr marL="342900" lvl="0" indent="-215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tr-TR" sz="2000"/>
              <a:t>Örneğin 1948 yılında başlayan bir kohort çalışması olan Framingham çalışmasında sadece kardiyovasküler sistemin hastalıklarıyla ilgili risk faktörleri değil, solunum sistemi ile kas iskelet sistemini de içine alan çok farklı hastalıklar da değerlendirebilmiştir. </a:t>
            </a:r>
            <a:endParaRPr/>
          </a:p>
        </p:txBody>
      </p:sp>
      <p:sp>
        <p:nvSpPr>
          <p:cNvPr id="508" name="Google Shape;508;p52"/>
          <p:cNvSpPr txBox="1"/>
          <p:nvPr/>
        </p:nvSpPr>
        <p:spPr>
          <a:xfrm>
            <a:off x="1835696" y="6453336"/>
            <a:ext cx="61206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900">
                <a:solidFill>
                  <a:srgbClr val="A5A5A5"/>
                </a:solidFill>
                <a:latin typeface="Calibri"/>
                <a:ea typeface="Calibri"/>
                <a:cs typeface="Calibri"/>
                <a:sym typeface="Calibri"/>
              </a:rPr>
              <a:t>Basic Epidemiology, R.Beaglehole, R.Bonita, T.Kjellstrom, World Health Organization, Geneva, 2006 </a:t>
            </a:r>
            <a:r>
              <a:rPr lang="tr-TR" sz="900" u="sng">
                <a:solidFill>
                  <a:srgbClr val="A5A5A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https://sbu.saglik.gov.tr/Ekutuphane/kitaplar/epidemiyoloji.pdf</a:t>
            </a:r>
            <a:r>
              <a:rPr lang="tr-TR" sz="900">
                <a:solidFill>
                  <a:srgbClr val="A5A5A5"/>
                </a:solidFill>
                <a:latin typeface="Calibri"/>
                <a:ea typeface="Calibri"/>
                <a:cs typeface="Calibri"/>
                <a:sym typeface="Calibri"/>
              </a:rPr>
              <a:t> (Erişim Tarihi:10.09.2022)</a:t>
            </a:r>
            <a:endParaRPr sz="900">
              <a:solidFill>
                <a:srgbClr val="A5A5A5"/>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tr-TR" sz="3200"/>
              <a:t>Framingham Çalışması</a:t>
            </a:r>
            <a:endParaRPr/>
          </a:p>
        </p:txBody>
      </p:sp>
      <p:sp>
        <p:nvSpPr>
          <p:cNvPr id="515" name="Google Shape;515;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tr-TR" sz="2000"/>
              <a:t>Framingham’ın (Massachusetts Eyaleti) nüfusu 28,000 </a:t>
            </a:r>
            <a:endParaRPr sz="2000"/>
          </a:p>
          <a:p>
            <a:pPr marL="342900" lvl="0" indent="-342900" algn="l" rtl="0">
              <a:spcBef>
                <a:spcPts val="400"/>
              </a:spcBef>
              <a:spcAft>
                <a:spcPts val="0"/>
              </a:spcAft>
              <a:buClr>
                <a:schemeClr val="dk1"/>
              </a:buClr>
              <a:buSzPts val="2000"/>
              <a:buChar char="•"/>
            </a:pPr>
            <a:r>
              <a:rPr lang="tr-TR" sz="2000"/>
              <a:t>6,500 kişilik rasgele bir örnek seçimi </a:t>
            </a:r>
            <a:endParaRPr sz="2000"/>
          </a:p>
          <a:p>
            <a:pPr marL="342900" lvl="0" indent="-342900" algn="l" rtl="0">
              <a:spcBef>
                <a:spcPts val="400"/>
              </a:spcBef>
              <a:spcAft>
                <a:spcPts val="0"/>
              </a:spcAft>
              <a:buClr>
                <a:schemeClr val="dk1"/>
              </a:buClr>
              <a:buSzPts val="2000"/>
              <a:buChar char="•"/>
            </a:pPr>
            <a:r>
              <a:rPr lang="tr-TR" sz="2000"/>
              <a:t>30-59 yaşındakilere başlangıç anket formu uygulaması </a:t>
            </a:r>
            <a:endParaRPr sz="2000"/>
          </a:p>
          <a:p>
            <a:pPr marL="342900" lvl="0" indent="-342900" algn="l" rtl="0">
              <a:spcBef>
                <a:spcPts val="400"/>
              </a:spcBef>
              <a:spcAft>
                <a:spcPts val="0"/>
              </a:spcAft>
              <a:buClr>
                <a:schemeClr val="dk1"/>
              </a:buClr>
              <a:buSzPts val="2000"/>
              <a:buChar char="•"/>
            </a:pPr>
            <a:r>
              <a:rPr lang="tr-TR" sz="2000"/>
              <a:t>Aterosklerotik kalp damar hastalığına ilişkin bir klinik kanıtı olmayanların belirlenmesi </a:t>
            </a:r>
            <a:endParaRPr sz="2000"/>
          </a:p>
          <a:p>
            <a:pPr marL="342900" lvl="0" indent="-342900" algn="l" rtl="0">
              <a:spcBef>
                <a:spcPts val="400"/>
              </a:spcBef>
              <a:spcAft>
                <a:spcPts val="0"/>
              </a:spcAft>
              <a:buClr>
                <a:schemeClr val="dk1"/>
              </a:buClr>
              <a:buSzPts val="2000"/>
              <a:buChar char="•"/>
            </a:pPr>
            <a:r>
              <a:rPr lang="tr-TR" sz="2000"/>
              <a:t>İki yılda bir kohortun yeniden muayenesi</a:t>
            </a:r>
            <a:endParaRPr/>
          </a:p>
          <a:p>
            <a:pPr marL="342900" lvl="0" indent="-215900" algn="l" rtl="0">
              <a:spcBef>
                <a:spcPts val="400"/>
              </a:spcBef>
              <a:spcAft>
                <a:spcPts val="0"/>
              </a:spcAft>
              <a:buClr>
                <a:schemeClr val="dk1"/>
              </a:buClr>
              <a:buSzPts val="2000"/>
              <a:buNone/>
            </a:pPr>
            <a:endParaRPr sz="2000"/>
          </a:p>
          <a:p>
            <a:pPr marL="342900" lvl="0" indent="-342900" algn="just" rtl="0">
              <a:spcBef>
                <a:spcPts val="400"/>
              </a:spcBef>
              <a:spcAft>
                <a:spcPts val="0"/>
              </a:spcAft>
              <a:buClr>
                <a:schemeClr val="dk1"/>
              </a:buClr>
              <a:buSzPts val="2000"/>
              <a:buChar char="•"/>
            </a:pPr>
            <a:r>
              <a:rPr lang="tr-TR" sz="2000"/>
              <a:t>Koroner kalp hastalığı üzerine çoklu etkenlerin etkisini araştırmak için planlanmıştır; yaş, hipertansiyon, artmış kan kolesterol düzeyi, sigara içme, düşük fizik aktivite düzeyi, artmış vücut ağırlığı, diyabet</a:t>
            </a:r>
            <a:endParaRPr/>
          </a:p>
          <a:p>
            <a:pPr marL="342900" lvl="0" indent="-215900" algn="l" rtl="0">
              <a:spcBef>
                <a:spcPts val="400"/>
              </a:spcBef>
              <a:spcAft>
                <a:spcPts val="0"/>
              </a:spcAft>
              <a:buClr>
                <a:schemeClr val="dk1"/>
              </a:buClr>
              <a:buSzPts val="2000"/>
              <a:buNone/>
            </a:pPr>
            <a:endParaRPr sz="2000"/>
          </a:p>
        </p:txBody>
      </p:sp>
      <p:sp>
        <p:nvSpPr>
          <p:cNvPr id="516" name="Google Shape;516;p53"/>
          <p:cNvSpPr txBox="1"/>
          <p:nvPr/>
        </p:nvSpPr>
        <p:spPr>
          <a:xfrm>
            <a:off x="1547664" y="6309320"/>
            <a:ext cx="6048672"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800" u="sng">
                <a:solidFill>
                  <a:srgbClr val="7F7F7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http://www.halksagligi.hacettepe.edu.tr/sunumlar_ve_seminerler/kohort_arastirmalari_22.01.2015.pdf</a:t>
            </a:r>
            <a:r>
              <a:rPr lang="tr-TR" sz="800">
                <a:solidFill>
                  <a:srgbClr val="7F7F7F"/>
                </a:solidFill>
                <a:latin typeface="Calibri"/>
                <a:ea typeface="Calibri"/>
                <a:cs typeface="Calibri"/>
                <a:sym typeface="Calibri"/>
              </a:rPr>
              <a:t> (Erişim Tarihi:10.09.2022)</a:t>
            </a:r>
            <a:endParaRPr sz="800">
              <a:solidFill>
                <a:srgbClr val="7F7F7F"/>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br>
              <a:rPr lang="tr-TR" sz="3100"/>
            </a:br>
            <a:r>
              <a:rPr lang="tr-TR" sz="3100"/>
              <a:t>Geriye Yönelik Kohort </a:t>
            </a:r>
            <a:br>
              <a:rPr lang="tr-TR" sz="3100"/>
            </a:br>
            <a:r>
              <a:rPr lang="tr-TR" sz="3100"/>
              <a:t>(Retrospective Cohort= Historical Cohort</a:t>
            </a:r>
            <a:r>
              <a:rPr lang="tr-TR"/>
              <a:t>)</a:t>
            </a:r>
            <a:endParaRPr/>
          </a:p>
        </p:txBody>
      </p:sp>
      <p:sp>
        <p:nvSpPr>
          <p:cNvPr id="523" name="Google Shape;523;p54"/>
          <p:cNvSpPr txBox="1">
            <a:spLocks noGrp="1"/>
          </p:cNvSpPr>
          <p:nvPr>
            <p:ph type="body" idx="1"/>
          </p:nvPr>
        </p:nvSpPr>
        <p:spPr>
          <a:xfrm>
            <a:off x="457200" y="1600200"/>
            <a:ext cx="3826768" cy="4525963"/>
          </a:xfrm>
          <a:prstGeom prst="rect">
            <a:avLst/>
          </a:prstGeom>
          <a:noFill/>
          <a:ln>
            <a:noFill/>
          </a:ln>
        </p:spPr>
        <p:txBody>
          <a:bodyPr spcFirstLastPara="1" wrap="square" lIns="91425" tIns="45700" rIns="91425" bIns="45700" anchor="t" anchorCtr="0">
            <a:noAutofit/>
          </a:bodyPr>
          <a:lstStyle/>
          <a:p>
            <a:pPr marL="342900" lvl="0" indent="-196850" algn="l" rtl="0">
              <a:spcBef>
                <a:spcPts val="0"/>
              </a:spcBef>
              <a:spcAft>
                <a:spcPts val="0"/>
              </a:spcAft>
              <a:buClr>
                <a:schemeClr val="dk1"/>
              </a:buClr>
              <a:buSzPts val="2300"/>
              <a:buNone/>
            </a:pPr>
            <a:endParaRPr sz="2300"/>
          </a:p>
          <a:p>
            <a:pPr marL="342900" lvl="0" indent="-342900" algn="l" rtl="0">
              <a:spcBef>
                <a:spcPts val="460"/>
              </a:spcBef>
              <a:spcAft>
                <a:spcPts val="0"/>
              </a:spcAft>
              <a:buClr>
                <a:schemeClr val="dk1"/>
              </a:buClr>
              <a:buSzPts val="2300"/>
              <a:buChar char="•"/>
            </a:pPr>
            <a:r>
              <a:rPr lang="tr-TR" sz="2300"/>
              <a:t>Etkenle karşılaşan ve karşılaşmayan gruplar daha önceden tutulmuş olan </a:t>
            </a:r>
            <a:r>
              <a:rPr lang="tr-TR" sz="2300" u="sng"/>
              <a:t>kayıtlardan</a:t>
            </a:r>
            <a:r>
              <a:rPr lang="tr-TR" sz="2300"/>
              <a:t> saptanır</a:t>
            </a:r>
            <a:endParaRPr/>
          </a:p>
          <a:p>
            <a:pPr marL="342900" lvl="0" indent="-196850" algn="l" rtl="0">
              <a:spcBef>
                <a:spcPts val="460"/>
              </a:spcBef>
              <a:spcAft>
                <a:spcPts val="0"/>
              </a:spcAft>
              <a:buClr>
                <a:schemeClr val="dk1"/>
              </a:buClr>
              <a:buSzPts val="2300"/>
              <a:buNone/>
            </a:pPr>
            <a:endParaRPr sz="2300"/>
          </a:p>
          <a:p>
            <a:pPr marL="342900" lvl="0" indent="-342900" algn="l" rtl="0">
              <a:spcBef>
                <a:spcPts val="460"/>
              </a:spcBef>
              <a:spcAft>
                <a:spcPts val="0"/>
              </a:spcAft>
              <a:buClr>
                <a:schemeClr val="dk1"/>
              </a:buClr>
              <a:buSzPts val="2300"/>
              <a:buChar char="•"/>
            </a:pPr>
            <a:r>
              <a:rPr lang="tr-TR" sz="2300"/>
              <a:t>Yine </a:t>
            </a:r>
            <a:r>
              <a:rPr lang="tr-TR" sz="2300" u="sng"/>
              <a:t>kayıtlardan</a:t>
            </a:r>
            <a:r>
              <a:rPr lang="tr-TR" sz="2300"/>
              <a:t> zaman içinde hastalık oluşup oluşmadığı saptanır</a:t>
            </a:r>
            <a:endParaRPr/>
          </a:p>
          <a:p>
            <a:pPr marL="342900" lvl="0" indent="-196850" algn="just" rtl="0">
              <a:spcBef>
                <a:spcPts val="460"/>
              </a:spcBef>
              <a:spcAft>
                <a:spcPts val="0"/>
              </a:spcAft>
              <a:buClr>
                <a:schemeClr val="dk1"/>
              </a:buClr>
              <a:buSzPts val="2300"/>
              <a:buNone/>
            </a:pPr>
            <a:endParaRPr sz="2300"/>
          </a:p>
        </p:txBody>
      </p:sp>
      <p:sp>
        <p:nvSpPr>
          <p:cNvPr id="524" name="Google Shape;524;p54"/>
          <p:cNvSpPr txBox="1">
            <a:spLocks noGrp="1"/>
          </p:cNvSpPr>
          <p:nvPr>
            <p:ph type="body" idx="2"/>
          </p:nvPr>
        </p:nvSpPr>
        <p:spPr>
          <a:xfrm>
            <a:off x="4788024" y="1700808"/>
            <a:ext cx="40386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218440" algn="l" rtl="0">
              <a:spcBef>
                <a:spcPts val="0"/>
              </a:spcBef>
              <a:spcAft>
                <a:spcPts val="0"/>
              </a:spcAft>
              <a:buClr>
                <a:schemeClr val="dk1"/>
              </a:buClr>
              <a:buSzPct val="100000"/>
              <a:buNone/>
            </a:pPr>
            <a:endParaRPr b="1"/>
          </a:p>
          <a:p>
            <a:pPr marL="342900" lvl="0" indent="-342900" algn="l" rtl="0">
              <a:spcBef>
                <a:spcPts val="392"/>
              </a:spcBef>
              <a:spcAft>
                <a:spcPts val="0"/>
              </a:spcAft>
              <a:buClr>
                <a:schemeClr val="dk1"/>
              </a:buClr>
              <a:buSzPct val="100000"/>
              <a:buChar char="•"/>
            </a:pPr>
            <a:r>
              <a:rPr lang="tr-TR" b="1"/>
              <a:t>Örneğin,</a:t>
            </a:r>
            <a:endParaRPr/>
          </a:p>
          <a:p>
            <a:pPr marL="342900" lvl="0" indent="-342900" algn="l" rtl="0">
              <a:spcBef>
                <a:spcPts val="392"/>
              </a:spcBef>
              <a:spcAft>
                <a:spcPts val="0"/>
              </a:spcAft>
              <a:buClr>
                <a:schemeClr val="dk1"/>
              </a:buClr>
              <a:buSzPct val="100000"/>
              <a:buChar char="•"/>
            </a:pPr>
            <a:r>
              <a:rPr lang="tr-TR"/>
              <a:t>Bir fabrikada işe giriş sırasında kişilerin beden ağırlıkları ve başka bazı özellikleri </a:t>
            </a:r>
            <a:r>
              <a:rPr lang="tr-TR" b="1"/>
              <a:t>kayıtlar</a:t>
            </a:r>
            <a:r>
              <a:rPr lang="tr-TR"/>
              <a:t>a alınabilir. </a:t>
            </a:r>
            <a:endParaRPr/>
          </a:p>
          <a:p>
            <a:pPr marL="342900" lvl="0" indent="-342900" algn="l" rtl="0">
              <a:spcBef>
                <a:spcPts val="392"/>
              </a:spcBef>
              <a:spcAft>
                <a:spcPts val="0"/>
              </a:spcAft>
              <a:buClr>
                <a:schemeClr val="dk1"/>
              </a:buClr>
              <a:buSzPct val="100000"/>
              <a:buChar char="•"/>
            </a:pPr>
            <a:r>
              <a:rPr lang="tr-TR"/>
              <a:t>Yıllar içinde bu kişilerden bazıları ölecektir ve ölümler de kayıtlarda yer alacaktır. </a:t>
            </a:r>
            <a:endParaRPr/>
          </a:p>
          <a:p>
            <a:pPr marL="342900" lvl="0" indent="-342900" algn="l" rtl="0">
              <a:spcBef>
                <a:spcPts val="392"/>
              </a:spcBef>
              <a:spcAft>
                <a:spcPts val="0"/>
              </a:spcAft>
              <a:buClr>
                <a:schemeClr val="dk1"/>
              </a:buClr>
              <a:buSzPct val="100000"/>
              <a:buChar char="•"/>
            </a:pPr>
            <a:r>
              <a:rPr lang="tr-TR"/>
              <a:t>Bir gün bir araştırmacı </a:t>
            </a:r>
            <a:r>
              <a:rPr lang="tr-TR" b="1"/>
              <a:t>obezite ile ölüm </a:t>
            </a:r>
            <a:r>
              <a:rPr lang="tr-TR"/>
              <a:t>arasındaki ilişkiyi incelemek istediğinde kayıtlardan başlangıçta  obez olanlarla olmayanları belirler ve bu iki grubun ölüm hızlarını karşılaştırırsa geriye yönelik bir kohort araştırması yapmış olur.</a:t>
            </a:r>
            <a:endParaRPr/>
          </a:p>
        </p:txBody>
      </p:sp>
      <p:sp>
        <p:nvSpPr>
          <p:cNvPr id="525" name="Google Shape;525;p54"/>
          <p:cNvSpPr txBox="1">
            <a:spLocks noGrp="1"/>
          </p:cNvSpPr>
          <p:nvPr>
            <p:ph type="ftr" idx="11"/>
          </p:nvPr>
        </p:nvSpPr>
        <p:spPr>
          <a:xfrm>
            <a:off x="2483768" y="6381328"/>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900" dirty="0"/>
              <a:t>Ünal, B., </a:t>
            </a:r>
            <a:r>
              <a:rPr lang="tr-TR" sz="900" dirty="0" err="1"/>
              <a:t>Kohort</a:t>
            </a:r>
            <a:r>
              <a:rPr lang="tr-TR" sz="900" dirty="0"/>
              <a:t> Araştırmaları HASAT 20212(Erişim Tarihi:10.09.2023)</a:t>
            </a:r>
            <a:endParaRPr sz="900" dirty="0"/>
          </a:p>
          <a:p>
            <a:pPr marL="0" lvl="0" indent="0" algn="ctr" rtl="0">
              <a:spcBef>
                <a:spcPts val="0"/>
              </a:spcBef>
              <a:spcAft>
                <a:spcPts val="0"/>
              </a:spcAft>
              <a:buNone/>
            </a:pPr>
            <a:endParaRPr sz="9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5"/>
          <p:cNvSpPr txBox="1">
            <a:spLocks noGrp="1"/>
          </p:cNvSpPr>
          <p:nvPr>
            <p:ph type="ftr" idx="11"/>
          </p:nvPr>
        </p:nvSpPr>
        <p:spPr>
          <a:xfrm>
            <a:off x="696036" y="6134420"/>
            <a:ext cx="7983940" cy="58705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800" dirty="0"/>
              <a:t>Ünal, B., </a:t>
            </a:r>
            <a:r>
              <a:rPr lang="tr-TR" sz="800" dirty="0" err="1"/>
              <a:t>Kohort</a:t>
            </a:r>
            <a:r>
              <a:rPr lang="tr-TR" sz="800" dirty="0"/>
              <a:t> Araştırmaları HASAT 2022 (Erişim Tarihi:10.09.2023)</a:t>
            </a:r>
            <a:endParaRPr sz="800" dirty="0"/>
          </a:p>
          <a:p>
            <a:pPr marL="0" lvl="0" indent="0" algn="ctr" rtl="0">
              <a:spcBef>
                <a:spcPts val="0"/>
              </a:spcBef>
              <a:spcAft>
                <a:spcPts val="0"/>
              </a:spcAft>
              <a:buNone/>
            </a:pPr>
            <a:endParaRPr dirty="0"/>
          </a:p>
        </p:txBody>
      </p:sp>
      <p:pic>
        <p:nvPicPr>
          <p:cNvPr id="532" name="Google Shape;532;p55"/>
          <p:cNvPicPr preferRelativeResize="0"/>
          <p:nvPr/>
        </p:nvPicPr>
        <p:blipFill rotWithShape="1">
          <a:blip r:embed="rId3">
            <a:alphaModFix/>
          </a:blip>
          <a:srcRect/>
          <a:stretch/>
        </p:blipFill>
        <p:spPr>
          <a:xfrm>
            <a:off x="703240" y="1323361"/>
            <a:ext cx="7873071" cy="398553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tr-TR"/>
              <a:t>Kohort Araştırmaları</a:t>
            </a:r>
            <a:endParaRPr/>
          </a:p>
        </p:txBody>
      </p:sp>
      <p:sp>
        <p:nvSpPr>
          <p:cNvPr id="538" name="Google Shape;538;p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90500" algn="l" rtl="0">
              <a:spcBef>
                <a:spcPts val="0"/>
              </a:spcBef>
              <a:spcAft>
                <a:spcPts val="0"/>
              </a:spcAft>
              <a:buClr>
                <a:schemeClr val="dk1"/>
              </a:buClr>
              <a:buSzPts val="2400"/>
              <a:buNone/>
            </a:pPr>
            <a:endParaRPr sz="2400" b="1"/>
          </a:p>
          <a:p>
            <a:pPr marL="342900" lvl="0" indent="-342900" algn="l" rtl="0">
              <a:spcBef>
                <a:spcPts val="480"/>
              </a:spcBef>
              <a:spcAft>
                <a:spcPts val="0"/>
              </a:spcAft>
              <a:buClr>
                <a:schemeClr val="dk1"/>
              </a:buClr>
              <a:buSzPts val="2400"/>
              <a:buChar char="•"/>
            </a:pPr>
            <a:r>
              <a:rPr lang="tr-TR" sz="2400" b="1"/>
              <a:t>Sabit kohort: </a:t>
            </a:r>
            <a:r>
              <a:rPr lang="tr-TR" sz="2400"/>
              <a:t>Başlangıçta tanımlanan grup izlenir, yeni kişiler eklenmez</a:t>
            </a:r>
            <a:endParaRPr/>
          </a:p>
          <a:p>
            <a:pPr marL="342900" lvl="0" indent="-190500" algn="l" rtl="0">
              <a:spcBef>
                <a:spcPts val="480"/>
              </a:spcBef>
              <a:spcAft>
                <a:spcPts val="0"/>
              </a:spcAft>
              <a:buClr>
                <a:schemeClr val="dk1"/>
              </a:buClr>
              <a:buSzPts val="2400"/>
              <a:buNone/>
            </a:pPr>
            <a:endParaRPr sz="2400"/>
          </a:p>
          <a:p>
            <a:pPr marL="342900" lvl="0" indent="-342900" algn="l" rtl="0">
              <a:spcBef>
                <a:spcPts val="480"/>
              </a:spcBef>
              <a:spcAft>
                <a:spcPts val="0"/>
              </a:spcAft>
              <a:buClr>
                <a:schemeClr val="dk1"/>
              </a:buClr>
              <a:buSzPts val="2400"/>
              <a:buChar char="•"/>
            </a:pPr>
            <a:r>
              <a:rPr lang="tr-TR" sz="2400" b="1"/>
              <a:t>Dinamik kohort: </a:t>
            </a:r>
            <a:r>
              <a:rPr lang="tr-TR" sz="2400"/>
              <a:t>Zaman içinde kişiler etkenle karşılaştıkça izleme alınırlar </a:t>
            </a:r>
            <a:endParaRPr/>
          </a:p>
          <a:p>
            <a:pPr marL="342900" lvl="0" indent="-139700" algn="l" rtl="0">
              <a:spcBef>
                <a:spcPts val="640"/>
              </a:spcBef>
              <a:spcAft>
                <a:spcPts val="0"/>
              </a:spcAft>
              <a:buClr>
                <a:schemeClr val="dk1"/>
              </a:buClr>
              <a:buSzPts val="3200"/>
              <a:buNone/>
            </a:pPr>
            <a:endParaRPr/>
          </a:p>
        </p:txBody>
      </p:sp>
      <p:sp>
        <p:nvSpPr>
          <p:cNvPr id="539" name="Google Shape;539;p56"/>
          <p:cNvSpPr txBox="1">
            <a:spLocks noGrp="1"/>
          </p:cNvSpPr>
          <p:nvPr>
            <p:ph type="ftr" idx="11"/>
          </p:nvPr>
        </p:nvSpPr>
        <p:spPr>
          <a:xfrm>
            <a:off x="259307" y="6069815"/>
            <a:ext cx="8147713" cy="78818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800" dirty="0"/>
              <a:t>Ünal, B., </a:t>
            </a:r>
            <a:r>
              <a:rPr lang="tr-TR" sz="800" dirty="0" err="1"/>
              <a:t>Kohort</a:t>
            </a:r>
            <a:r>
              <a:rPr lang="tr-TR" sz="800" dirty="0"/>
              <a:t> Araştırmaları HASAT 2022(Erişim Tarihi:10.09.2023)</a:t>
            </a:r>
            <a:endParaRPr sz="800"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a:t>Kohort Araştırmaları</a:t>
            </a:r>
            <a:endParaRPr/>
          </a:p>
        </p:txBody>
      </p:sp>
      <p:sp>
        <p:nvSpPr>
          <p:cNvPr id="545" name="Google Shape;545;p5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None/>
            </a:pPr>
            <a:r>
              <a:rPr lang="tr-TR"/>
              <a:t>Üstünlükleri</a:t>
            </a:r>
            <a:endParaRPr/>
          </a:p>
        </p:txBody>
      </p:sp>
      <p:sp>
        <p:nvSpPr>
          <p:cNvPr id="546" name="Google Shape;546;p5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spcBef>
                <a:spcPts val="0"/>
              </a:spcBef>
              <a:spcAft>
                <a:spcPts val="0"/>
              </a:spcAft>
              <a:buClr>
                <a:schemeClr val="dk1"/>
              </a:buClr>
              <a:buSzPct val="100000"/>
              <a:buChar char="•"/>
            </a:pPr>
            <a:r>
              <a:rPr lang="tr-TR"/>
              <a:t>Özellikle sık görülen ve etkenle karşılaştıktan kısa süre sonra ortaya çıkan hastalıklarda uygun</a:t>
            </a:r>
            <a:endParaRPr/>
          </a:p>
          <a:p>
            <a:pPr marL="342900" lvl="0" indent="-247650" algn="l" rtl="0">
              <a:spcBef>
                <a:spcPts val="300"/>
              </a:spcBef>
              <a:spcAft>
                <a:spcPts val="0"/>
              </a:spcAft>
              <a:buClr>
                <a:schemeClr val="dk1"/>
              </a:buClr>
              <a:buSzPct val="100000"/>
              <a:buNone/>
            </a:pPr>
            <a:endParaRPr/>
          </a:p>
          <a:p>
            <a:pPr marL="342900" lvl="0" indent="-342900" algn="l" rtl="0">
              <a:spcBef>
                <a:spcPts val="300"/>
              </a:spcBef>
              <a:spcAft>
                <a:spcPts val="0"/>
              </a:spcAft>
              <a:buClr>
                <a:schemeClr val="dk1"/>
              </a:buClr>
              <a:buSzPct val="100000"/>
              <a:buChar char="•"/>
            </a:pPr>
            <a:r>
              <a:rPr lang="tr-TR"/>
              <a:t>Veri toplama işlemi araştırmacı tarafından kontrol edilir</a:t>
            </a:r>
            <a:endParaRPr/>
          </a:p>
          <a:p>
            <a:pPr marL="342900" lvl="0" indent="-247650" algn="l" rtl="0">
              <a:spcBef>
                <a:spcPts val="300"/>
              </a:spcBef>
              <a:spcAft>
                <a:spcPts val="0"/>
              </a:spcAft>
              <a:buClr>
                <a:schemeClr val="dk1"/>
              </a:buClr>
              <a:buSzPct val="100000"/>
              <a:buNone/>
            </a:pPr>
            <a:endParaRPr/>
          </a:p>
          <a:p>
            <a:pPr marL="342900" lvl="0" indent="-342900" algn="l" rtl="0">
              <a:spcBef>
                <a:spcPts val="300"/>
              </a:spcBef>
              <a:spcAft>
                <a:spcPts val="0"/>
              </a:spcAft>
              <a:buClr>
                <a:schemeClr val="dk1"/>
              </a:buClr>
              <a:buSzPct val="100000"/>
              <a:buChar char="•"/>
            </a:pPr>
            <a:r>
              <a:rPr lang="tr-TR"/>
              <a:t>Hafıza faktörü kısıtlılık yaratmaz</a:t>
            </a:r>
            <a:endParaRPr/>
          </a:p>
          <a:p>
            <a:pPr marL="342900" lvl="0" indent="-247650" algn="l" rtl="0">
              <a:spcBef>
                <a:spcPts val="300"/>
              </a:spcBef>
              <a:spcAft>
                <a:spcPts val="0"/>
              </a:spcAft>
              <a:buClr>
                <a:schemeClr val="dk1"/>
              </a:buClr>
              <a:buSzPct val="100000"/>
              <a:buNone/>
            </a:pPr>
            <a:endParaRPr/>
          </a:p>
          <a:p>
            <a:pPr marL="342900" lvl="0" indent="-342900" algn="l" rtl="0">
              <a:spcBef>
                <a:spcPts val="300"/>
              </a:spcBef>
              <a:spcAft>
                <a:spcPts val="0"/>
              </a:spcAft>
              <a:buClr>
                <a:schemeClr val="dk1"/>
              </a:buClr>
              <a:buSzPct val="100000"/>
              <a:buChar char="•"/>
            </a:pPr>
            <a:r>
              <a:rPr lang="tr-TR"/>
              <a:t>Gerçek insidanslar elde edilir, </a:t>
            </a:r>
            <a:r>
              <a:rPr lang="tr-TR" b="1"/>
              <a:t>göreli risk ve atfedilen risk </a:t>
            </a:r>
            <a:r>
              <a:rPr lang="tr-TR"/>
              <a:t>hesaplanabilir</a:t>
            </a:r>
            <a:endParaRPr/>
          </a:p>
          <a:p>
            <a:pPr marL="342900" lvl="0" indent="-247650" algn="l" rtl="0">
              <a:spcBef>
                <a:spcPts val="300"/>
              </a:spcBef>
              <a:spcAft>
                <a:spcPts val="0"/>
              </a:spcAft>
              <a:buClr>
                <a:schemeClr val="dk1"/>
              </a:buClr>
              <a:buSzPct val="100000"/>
              <a:buNone/>
            </a:pPr>
            <a:endParaRPr/>
          </a:p>
          <a:p>
            <a:pPr marL="342900" lvl="0" indent="-342900" algn="l" rtl="0">
              <a:spcBef>
                <a:spcPts val="300"/>
              </a:spcBef>
              <a:spcAft>
                <a:spcPts val="0"/>
              </a:spcAft>
              <a:buClr>
                <a:schemeClr val="dk1"/>
              </a:buClr>
              <a:buSzPct val="100000"/>
              <a:buChar char="•"/>
            </a:pPr>
            <a:r>
              <a:rPr lang="tr-TR"/>
              <a:t>Başlangıç özellikleri tanımlanan grup pek çok sonuç (hastalık) açısından izlenebilir</a:t>
            </a:r>
            <a:endParaRPr/>
          </a:p>
          <a:p>
            <a:pPr marL="342900" lvl="0" indent="-247650" algn="l" rtl="0">
              <a:spcBef>
                <a:spcPts val="300"/>
              </a:spcBef>
              <a:spcAft>
                <a:spcPts val="0"/>
              </a:spcAft>
              <a:buClr>
                <a:schemeClr val="dk1"/>
              </a:buClr>
              <a:buSzPct val="100000"/>
              <a:buNone/>
            </a:pPr>
            <a:endParaRPr/>
          </a:p>
          <a:p>
            <a:pPr marL="342900" lvl="0" indent="-342900" algn="l" rtl="0">
              <a:spcBef>
                <a:spcPts val="300"/>
              </a:spcBef>
              <a:spcAft>
                <a:spcPts val="0"/>
              </a:spcAft>
              <a:buClr>
                <a:schemeClr val="dk1"/>
              </a:buClr>
              <a:buSzPct val="100000"/>
              <a:buChar char="•"/>
            </a:pPr>
            <a:r>
              <a:rPr lang="tr-TR"/>
              <a:t>Nedensel ilişki gösterilebilir</a:t>
            </a:r>
            <a:endParaRPr/>
          </a:p>
          <a:p>
            <a:pPr marL="342900" lvl="0" indent="-247650" algn="l" rtl="0">
              <a:spcBef>
                <a:spcPts val="300"/>
              </a:spcBef>
              <a:spcAft>
                <a:spcPts val="0"/>
              </a:spcAft>
              <a:buClr>
                <a:schemeClr val="dk1"/>
              </a:buClr>
              <a:buSzPct val="100000"/>
              <a:buNone/>
            </a:pPr>
            <a:endParaRPr/>
          </a:p>
        </p:txBody>
      </p:sp>
      <p:sp>
        <p:nvSpPr>
          <p:cNvPr id="547" name="Google Shape;547;p5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None/>
            </a:pPr>
            <a:r>
              <a:rPr lang="tr-TR"/>
              <a:t>Kısıtlılıkları</a:t>
            </a:r>
            <a:endParaRPr/>
          </a:p>
        </p:txBody>
      </p:sp>
      <p:sp>
        <p:nvSpPr>
          <p:cNvPr id="548" name="Google Shape;548;p5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1500"/>
              <a:buChar char="•"/>
            </a:pPr>
            <a:r>
              <a:rPr lang="tr-TR" sz="1500"/>
              <a:t>Maliyeti yüksek</a:t>
            </a:r>
            <a:endParaRPr sz="1500"/>
          </a:p>
          <a:p>
            <a:pPr marL="342900" lvl="0" indent="-247650" algn="l" rtl="0">
              <a:spcBef>
                <a:spcPts val="300"/>
              </a:spcBef>
              <a:spcAft>
                <a:spcPts val="0"/>
              </a:spcAft>
              <a:buClr>
                <a:schemeClr val="dk1"/>
              </a:buClr>
              <a:buSzPts val="1500"/>
              <a:buNone/>
            </a:pPr>
            <a:endParaRPr sz="1500"/>
          </a:p>
          <a:p>
            <a:pPr marL="342900" lvl="0" indent="-342900" algn="l" rtl="0">
              <a:spcBef>
                <a:spcPts val="300"/>
              </a:spcBef>
              <a:spcAft>
                <a:spcPts val="0"/>
              </a:spcAft>
              <a:buClr>
                <a:schemeClr val="dk1"/>
              </a:buClr>
              <a:buSzPts val="1500"/>
              <a:buChar char="•"/>
            </a:pPr>
            <a:r>
              <a:rPr lang="tr-TR" sz="1500"/>
              <a:t>Zaman alıcıdır, uzun izlem gerekir</a:t>
            </a:r>
            <a:endParaRPr/>
          </a:p>
          <a:p>
            <a:pPr marL="342900" lvl="0" indent="-247650" algn="l" rtl="0">
              <a:spcBef>
                <a:spcPts val="300"/>
              </a:spcBef>
              <a:spcAft>
                <a:spcPts val="0"/>
              </a:spcAft>
              <a:buClr>
                <a:schemeClr val="dk1"/>
              </a:buClr>
              <a:buSzPts val="1500"/>
              <a:buNone/>
            </a:pPr>
            <a:endParaRPr sz="1500"/>
          </a:p>
          <a:p>
            <a:pPr marL="342900" lvl="0" indent="-342900" algn="l" rtl="0">
              <a:spcBef>
                <a:spcPts val="300"/>
              </a:spcBef>
              <a:spcAft>
                <a:spcPts val="0"/>
              </a:spcAft>
              <a:buClr>
                <a:schemeClr val="dk1"/>
              </a:buClr>
              <a:buSzPts val="1500"/>
              <a:buChar char="•"/>
            </a:pPr>
            <a:r>
              <a:rPr lang="tr-TR" sz="1500"/>
              <a:t>Çok sayıda kişiyi izlemek gerekebilir</a:t>
            </a:r>
            <a:endParaRPr/>
          </a:p>
          <a:p>
            <a:pPr marL="342900" lvl="0" indent="-247650" algn="l" rtl="0">
              <a:spcBef>
                <a:spcPts val="300"/>
              </a:spcBef>
              <a:spcAft>
                <a:spcPts val="0"/>
              </a:spcAft>
              <a:buClr>
                <a:schemeClr val="dk1"/>
              </a:buClr>
              <a:buSzPts val="1500"/>
              <a:buNone/>
            </a:pPr>
            <a:endParaRPr sz="1500"/>
          </a:p>
          <a:p>
            <a:pPr marL="342900" lvl="0" indent="-342900" algn="l" rtl="0">
              <a:spcBef>
                <a:spcPts val="300"/>
              </a:spcBef>
              <a:spcAft>
                <a:spcPts val="0"/>
              </a:spcAft>
              <a:buClr>
                <a:schemeClr val="dk1"/>
              </a:buClr>
              <a:buSzPts val="1500"/>
              <a:buChar char="•"/>
            </a:pPr>
            <a:r>
              <a:rPr lang="tr-TR" sz="1500"/>
              <a:t>Yalnızca başta ölçülen risk faktörleri değerlendirilebilir</a:t>
            </a:r>
            <a:endParaRPr/>
          </a:p>
          <a:p>
            <a:pPr marL="342900" lvl="0" indent="-247650" algn="l" rtl="0">
              <a:spcBef>
                <a:spcPts val="300"/>
              </a:spcBef>
              <a:spcAft>
                <a:spcPts val="0"/>
              </a:spcAft>
              <a:buClr>
                <a:schemeClr val="dk1"/>
              </a:buClr>
              <a:buSzPts val="1500"/>
              <a:buNone/>
            </a:pPr>
            <a:endParaRPr sz="1500"/>
          </a:p>
          <a:p>
            <a:pPr marL="342900" lvl="0" indent="-342900" algn="l" rtl="0">
              <a:spcBef>
                <a:spcPts val="300"/>
              </a:spcBef>
              <a:spcAft>
                <a:spcPts val="0"/>
              </a:spcAft>
              <a:buClr>
                <a:schemeClr val="dk1"/>
              </a:buClr>
              <a:buSzPts val="1500"/>
              <a:buChar char="•"/>
            </a:pPr>
            <a:r>
              <a:rPr lang="tr-TR" sz="1500"/>
              <a:t>Hastalık nadir görülüyorsa tercih edilmemelidir</a:t>
            </a:r>
            <a:endParaRPr/>
          </a:p>
          <a:p>
            <a:pPr marL="342900" lvl="0" indent="-247650" algn="l" rtl="0">
              <a:spcBef>
                <a:spcPts val="300"/>
              </a:spcBef>
              <a:spcAft>
                <a:spcPts val="0"/>
              </a:spcAft>
              <a:buClr>
                <a:schemeClr val="dk1"/>
              </a:buClr>
              <a:buSzPts val="1500"/>
              <a:buNone/>
            </a:pPr>
            <a:endParaRPr sz="1500"/>
          </a:p>
          <a:p>
            <a:pPr marL="342900" lvl="0" indent="-342900" algn="l" rtl="0">
              <a:spcBef>
                <a:spcPts val="300"/>
              </a:spcBef>
              <a:spcAft>
                <a:spcPts val="0"/>
              </a:spcAft>
              <a:buClr>
                <a:schemeClr val="dk1"/>
              </a:buClr>
              <a:buSzPts val="1500"/>
              <a:buChar char="•"/>
            </a:pPr>
            <a:r>
              <a:rPr lang="tr-TR" sz="1500"/>
              <a:t>İzlem süresi içinde sonucu bilinmeyen ve izlemden çıkan olgular olabilir</a:t>
            </a:r>
            <a:endParaRPr sz="1500"/>
          </a:p>
          <a:p>
            <a:pPr marL="342900" lvl="0" indent="-190500" algn="l" rtl="0">
              <a:spcBef>
                <a:spcPts val="480"/>
              </a:spcBef>
              <a:spcAft>
                <a:spcPts val="0"/>
              </a:spcAft>
              <a:buClr>
                <a:schemeClr val="dk1"/>
              </a:buClr>
              <a:buSzPts val="2400"/>
              <a:buNone/>
            </a:pPr>
            <a:endParaRPr/>
          </a:p>
        </p:txBody>
      </p:sp>
      <p:sp>
        <p:nvSpPr>
          <p:cNvPr id="549" name="Google Shape;549;p57"/>
          <p:cNvSpPr txBox="1">
            <a:spLocks noGrp="1"/>
          </p:cNvSpPr>
          <p:nvPr>
            <p:ph type="ftr" idx="11"/>
          </p:nvPr>
        </p:nvSpPr>
        <p:spPr>
          <a:xfrm>
            <a:off x="996287" y="6237710"/>
            <a:ext cx="7028597" cy="62029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800" dirty="0"/>
              <a:t>Ünal, B., </a:t>
            </a:r>
            <a:r>
              <a:rPr lang="tr-TR" sz="800" dirty="0" err="1"/>
              <a:t>Kohort</a:t>
            </a:r>
            <a:r>
              <a:rPr lang="tr-TR" sz="800" dirty="0"/>
              <a:t> Araştırmaları HASAT 2022(Erişim Tarihi:10.09.2023)</a:t>
            </a:r>
            <a:endParaRPr sz="800" dirty="0"/>
          </a:p>
          <a:p>
            <a:pPr marL="0" lvl="0" indent="0" algn="ctr" rtl="0">
              <a:spcBef>
                <a:spcPts val="0"/>
              </a:spcBef>
              <a:spcAft>
                <a:spcPts val="0"/>
              </a:spcAft>
              <a:buNone/>
            </a:pP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60"/>
          <p:cNvSpPr txBox="1">
            <a:spLocks noGrp="1"/>
          </p:cNvSpPr>
          <p:nvPr>
            <p:ph type="body" idx="1"/>
          </p:nvPr>
        </p:nvSpPr>
        <p:spPr>
          <a:xfrm>
            <a:off x="386861" y="348175"/>
            <a:ext cx="8229600" cy="3717388"/>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solidFill>
                <a:srgbClr val="C00000"/>
              </a:solidFill>
            </a:endParaRPr>
          </a:p>
          <a:p>
            <a:pPr marL="342900" lvl="0" indent="-342900" algn="l" rtl="0">
              <a:spcBef>
                <a:spcPts val="640"/>
              </a:spcBef>
              <a:spcAft>
                <a:spcPts val="0"/>
              </a:spcAft>
              <a:buClr>
                <a:srgbClr val="C00000"/>
              </a:buClr>
              <a:buSzPts val="3200"/>
              <a:buChar char="•"/>
            </a:pPr>
            <a:r>
              <a:rPr lang="tr-TR" dirty="0">
                <a:solidFill>
                  <a:srgbClr val="C00000"/>
                </a:solidFill>
              </a:rPr>
              <a:t>II. DENEYSEL ARAŞTIRMALAR</a:t>
            </a:r>
            <a:endParaRPr/>
          </a:p>
        </p:txBody>
      </p:sp>
      <p:pic>
        <p:nvPicPr>
          <p:cNvPr id="570" name="Google Shape;570;p60" descr="https://encrypted-tbn0.gstatic.com/images?q=tbn:ANd9GcTs8wnKHoiRmqo-KWD_no1mSooCysflwyBakQ&amp;usqp=CAU"/>
          <p:cNvPicPr preferRelativeResize="0"/>
          <p:nvPr/>
        </p:nvPicPr>
        <p:blipFill rotWithShape="1">
          <a:blip r:embed="rId3">
            <a:alphaModFix/>
          </a:blip>
          <a:srcRect/>
          <a:stretch/>
        </p:blipFill>
        <p:spPr>
          <a:xfrm>
            <a:off x="6049109" y="2625719"/>
            <a:ext cx="2769056" cy="2101026"/>
          </a:xfrm>
          <a:prstGeom prst="rect">
            <a:avLst/>
          </a:prstGeom>
          <a:noFill/>
          <a:ln>
            <a:noFill/>
          </a:ln>
        </p:spPr>
      </p:pic>
      <p:sp>
        <p:nvSpPr>
          <p:cNvPr id="4" name="3 Metin kutusu"/>
          <p:cNvSpPr txBox="1"/>
          <p:nvPr/>
        </p:nvSpPr>
        <p:spPr>
          <a:xfrm>
            <a:off x="576776" y="4642339"/>
            <a:ext cx="5120640" cy="1101840"/>
          </a:xfrm>
          <a:prstGeom prst="rect">
            <a:avLst/>
          </a:prstGeom>
          <a:noFill/>
        </p:spPr>
        <p:txBody>
          <a:bodyPr wrap="square" rtlCol="0">
            <a:spAutoFit/>
          </a:bodyPr>
          <a:lstStyle/>
          <a:p>
            <a:pPr lvl="0">
              <a:lnSpc>
                <a:spcPct val="70000"/>
              </a:lnSpc>
              <a:buClr>
                <a:srgbClr val="C00000"/>
              </a:buClr>
              <a:buSzPts val="1600"/>
            </a:pPr>
            <a:r>
              <a:rPr lang="tr-TR" dirty="0">
                <a:solidFill>
                  <a:srgbClr val="C00000"/>
                </a:solidFill>
              </a:rPr>
              <a:t>II. DENEYSEL ARAŞTIRMALAR</a:t>
            </a:r>
          </a:p>
          <a:p>
            <a:pPr marL="342900" lvl="0" indent="-342900">
              <a:lnSpc>
                <a:spcPct val="70000"/>
              </a:lnSpc>
              <a:spcBef>
                <a:spcPts val="1000"/>
              </a:spcBef>
              <a:buSzPts val="1600"/>
              <a:buChar char="•"/>
            </a:pPr>
            <a:r>
              <a:rPr lang="tr-TR" dirty="0"/>
              <a:t>Müdahale (girişim) Araştırmaları</a:t>
            </a:r>
          </a:p>
          <a:p>
            <a:pPr marL="342900" lvl="0" indent="-342900">
              <a:lnSpc>
                <a:spcPct val="70000"/>
              </a:lnSpc>
              <a:spcBef>
                <a:spcPts val="1000"/>
              </a:spcBef>
              <a:buSzPts val="1600"/>
              <a:buFont typeface="Noto Sans Symbols"/>
              <a:buChar char="✔"/>
            </a:pPr>
            <a:r>
              <a:rPr lang="tr-TR" dirty="0"/>
              <a:t>Klinik Müdahale Araştırmaları</a:t>
            </a:r>
          </a:p>
          <a:p>
            <a:pPr marL="342900" lvl="0" indent="-342900">
              <a:lnSpc>
                <a:spcPct val="70000"/>
              </a:lnSpc>
              <a:spcBef>
                <a:spcPts val="1000"/>
              </a:spcBef>
              <a:buSzPts val="1600"/>
              <a:buFont typeface="Noto Sans Symbols"/>
              <a:buChar char="✔"/>
            </a:pPr>
            <a:r>
              <a:rPr lang="tr-TR" dirty="0"/>
              <a:t>Toplumsal Müdahale Araştırmaları </a:t>
            </a:r>
            <a:r>
              <a:rPr lang="tr-TR" sz="900" dirty="0"/>
              <a:t>(Saha</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a:t>Epidemiyoloji ve Halk Sağlığı</a:t>
            </a:r>
            <a:endParaRPr/>
          </a:p>
        </p:txBody>
      </p:sp>
      <p:sp>
        <p:nvSpPr>
          <p:cNvPr id="119" name="Google Shape;119;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190500" algn="l" rtl="0">
              <a:spcBef>
                <a:spcPts val="480"/>
              </a:spcBef>
              <a:spcAft>
                <a:spcPts val="0"/>
              </a:spcAft>
              <a:buClr>
                <a:schemeClr val="dk1"/>
              </a:buClr>
              <a:buSzPts val="2400"/>
              <a:buNone/>
            </a:pPr>
            <a:endParaRPr sz="2400" b="1" dirty="0"/>
          </a:p>
          <a:p>
            <a:pPr marL="342900" lvl="0" indent="-342900" algn="l" rtl="0">
              <a:spcBef>
                <a:spcPts val="480"/>
              </a:spcBef>
              <a:spcAft>
                <a:spcPts val="0"/>
              </a:spcAft>
              <a:buClr>
                <a:schemeClr val="dk1"/>
              </a:buClr>
              <a:buSzPts val="2400"/>
              <a:buChar char="•"/>
            </a:pPr>
            <a:r>
              <a:rPr lang="tr-TR" sz="2400" dirty="0"/>
              <a:t>Nasıl ki hastalıkların teşhisinde biyokimya, patoloji, radyoloji gibi tanı yöntemleri kullanılırsa, </a:t>
            </a:r>
            <a:r>
              <a:rPr lang="tr-TR" sz="2400" b="1" dirty="0"/>
              <a:t>toplumların sağlık sorunlarını teşhis etmek için epidemiyolojik yöntemler kullanılır. </a:t>
            </a:r>
            <a:endParaRPr sz="2400" b="1" dirty="0"/>
          </a:p>
          <a:p>
            <a:pPr marL="342900" lvl="0" indent="-190500" algn="l" rtl="0">
              <a:spcBef>
                <a:spcPts val="480"/>
              </a:spcBef>
              <a:spcAft>
                <a:spcPts val="0"/>
              </a:spcAft>
              <a:buClr>
                <a:schemeClr val="dk1"/>
              </a:buClr>
              <a:buSzPts val="2400"/>
              <a:buNone/>
            </a:pPr>
            <a:endParaRPr sz="2400" b="1" dirty="0"/>
          </a:p>
          <a:p>
            <a:pPr marL="342900" lvl="0" indent="-342900" algn="l" rtl="0">
              <a:spcBef>
                <a:spcPts val="480"/>
              </a:spcBef>
              <a:spcAft>
                <a:spcPts val="0"/>
              </a:spcAft>
              <a:buClr>
                <a:schemeClr val="dk1"/>
              </a:buClr>
              <a:buSzPts val="2400"/>
              <a:buChar char="•"/>
            </a:pPr>
            <a:r>
              <a:rPr lang="tr-TR" sz="2400" dirty="0"/>
              <a:t>Tıpkı bir hastalığın tedavi edilip edilmediğini laboratuvar yöntemlerle izlediğimiz gibi, </a:t>
            </a:r>
            <a:r>
              <a:rPr lang="tr-TR" sz="2400" b="1" dirty="0"/>
              <a:t>toplumsal olayların gelişmesini, iyiye mi kötüye mi gittiğini epidemiyolojik yöntemlerle izleriz.</a:t>
            </a:r>
            <a:endParaRPr dirty="0"/>
          </a:p>
        </p:txBody>
      </p:sp>
      <p:sp>
        <p:nvSpPr>
          <p:cNvPr id="120" name="Google Shape;120;p5"/>
          <p:cNvSpPr txBox="1"/>
          <p:nvPr/>
        </p:nvSpPr>
        <p:spPr>
          <a:xfrm>
            <a:off x="539552" y="6313094"/>
            <a:ext cx="806489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900" dirty="0" err="1">
                <a:solidFill>
                  <a:srgbClr val="7F7F7F"/>
                </a:solidFill>
                <a:latin typeface="Calibri"/>
                <a:ea typeface="Calibri"/>
                <a:cs typeface="Calibri"/>
                <a:sym typeface="Calibri"/>
              </a:rPr>
              <a:t>Öztek</a:t>
            </a:r>
            <a:r>
              <a:rPr lang="tr-TR" sz="900" dirty="0">
                <a:solidFill>
                  <a:srgbClr val="7F7F7F"/>
                </a:solidFill>
                <a:latin typeface="Calibri"/>
                <a:ea typeface="Calibri"/>
                <a:cs typeface="Calibri"/>
                <a:sym typeface="Calibri"/>
              </a:rPr>
              <a:t>, Z. (2020). Halk Sağlığı Kuramlar ve Uygulamalar. Ankara: Sağlık ve Sosyal Yardım Vakfı</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tr-TR"/>
              <a:t>Deneysel Araştırmalar</a:t>
            </a:r>
            <a:endParaRPr/>
          </a:p>
        </p:txBody>
      </p:sp>
      <p:sp>
        <p:nvSpPr>
          <p:cNvPr id="577" name="Google Shape;577;p6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tr-TR" sz="2000" dirty="0"/>
              <a:t>Analitik araştırmaların sonucunda, sağlığı ilgilendiren çeşitli olayların nedenleri, risk faktörleri hakkında bilgi sahibi olunduktan sonra </a:t>
            </a:r>
            <a:r>
              <a:rPr lang="tr-TR" sz="2000" i="1" dirty="0"/>
              <a:t>korunmaya yönelik alınan önlemlerin etkililik ve güvenlilik düzeyinin ölçülmesi amacıyla yapılırlar. </a:t>
            </a:r>
            <a:endParaRPr sz="2000" i="1"/>
          </a:p>
          <a:p>
            <a:pPr marL="342900" lvl="0" indent="-215900" algn="l" rtl="0">
              <a:spcBef>
                <a:spcPts val="400"/>
              </a:spcBef>
              <a:spcAft>
                <a:spcPts val="0"/>
              </a:spcAft>
              <a:buClr>
                <a:schemeClr val="dk1"/>
              </a:buClr>
              <a:buSzPts val="2000"/>
              <a:buNone/>
            </a:pPr>
            <a:endParaRPr sz="2000" i="1"/>
          </a:p>
          <a:p>
            <a:pPr marL="342900" lvl="0" indent="-342900" algn="l" rtl="0">
              <a:spcBef>
                <a:spcPts val="400"/>
              </a:spcBef>
              <a:spcAft>
                <a:spcPts val="0"/>
              </a:spcAft>
              <a:buClr>
                <a:schemeClr val="dk1"/>
              </a:buClr>
              <a:buSzPts val="2000"/>
              <a:buChar char="•"/>
            </a:pPr>
            <a:r>
              <a:rPr lang="tr-TR" sz="2000" dirty="0"/>
              <a:t>Daha önceden saptanan </a:t>
            </a:r>
            <a:r>
              <a:rPr lang="tr-TR" sz="2000" b="1" dirty="0"/>
              <a:t>neden-sonuç ilişkilerinin sağlamalarının yapıldığı araştırmalardır.</a:t>
            </a:r>
            <a:endParaRPr/>
          </a:p>
          <a:p>
            <a:pPr marL="342900" lvl="0" indent="-215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tr-TR" sz="2000" dirty="0"/>
              <a:t>Hastalıkların ve sağlığı ilgilendiren çeşitli olayların nedenleri hakkında analitik araştırmalarla yeterli bilgi elde edildikten sonraki aşama, bunlardan korunmak için önlemlerin alınmasıdır. </a:t>
            </a:r>
            <a:endParaRPr sz="2000"/>
          </a:p>
        </p:txBody>
      </p:sp>
      <p:sp>
        <p:nvSpPr>
          <p:cNvPr id="578" name="Google Shape;578;p61"/>
          <p:cNvSpPr txBox="1">
            <a:spLocks noGrp="1"/>
          </p:cNvSpPr>
          <p:nvPr>
            <p:ph type="ftr" idx="11"/>
          </p:nvPr>
        </p:nvSpPr>
        <p:spPr>
          <a:xfrm>
            <a:off x="2569423" y="6492875"/>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1200" dirty="0"/>
              <a:t>Güven </a:t>
            </a:r>
            <a:r>
              <a:rPr lang="tr-TR" sz="1200" dirty="0" err="1"/>
              <a:t>Tezcan</a:t>
            </a:r>
            <a:r>
              <a:rPr lang="tr-TR" sz="1200" dirty="0"/>
              <a:t> S, Temel Epidemiyoloji, Hipokrat </a:t>
            </a:r>
            <a:r>
              <a:rPr lang="tr-TR" sz="1200" dirty="0" err="1"/>
              <a:t>Kitabevi</a:t>
            </a:r>
            <a:r>
              <a:rPr lang="tr-TR" sz="1200" dirty="0"/>
              <a:t>, 2017</a:t>
            </a:r>
            <a:endParaRPr/>
          </a:p>
          <a:p>
            <a:pPr marL="0" lvl="0" indent="0" algn="ctr" rtl="0">
              <a:spcBef>
                <a:spcPts val="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pPr lvl="0"/>
            <a:r>
              <a:rPr lang="tr-TR" dirty="0"/>
              <a:t>Bu tür çalışmalarda araştırıcı bizzat bir müdahalede bulunur. Bu müdahale, kişilere veya topluma koruyucu bir önlem (aşı gibi) ya da tedavi yöntemini uygulamak olabileceği gibi, eğitim vermek gibi bir müdahale de olabilir.</a:t>
            </a:r>
          </a:p>
          <a:p>
            <a:endParaRPr lang="tr-TR" dirty="0"/>
          </a:p>
        </p:txBody>
      </p:sp>
      <p:sp>
        <p:nvSpPr>
          <p:cNvPr id="4" name="3 Metin kutusu"/>
          <p:cNvSpPr txBox="1"/>
          <p:nvPr/>
        </p:nvSpPr>
        <p:spPr>
          <a:xfrm>
            <a:off x="1596788" y="6427113"/>
            <a:ext cx="7206018" cy="430887"/>
          </a:xfrm>
          <a:prstGeom prst="rect">
            <a:avLst/>
          </a:prstGeom>
          <a:noFill/>
        </p:spPr>
        <p:txBody>
          <a:bodyPr wrap="square" rtlCol="0">
            <a:spAutoFit/>
          </a:bodyPr>
          <a:lstStyle/>
          <a:p>
            <a:pPr lvl="0"/>
            <a:r>
              <a:rPr lang="tr-TR" sz="800" dirty="0"/>
              <a:t>Güven </a:t>
            </a:r>
            <a:r>
              <a:rPr lang="tr-TR" sz="800" dirty="0" err="1"/>
              <a:t>Tezcan</a:t>
            </a:r>
            <a:r>
              <a:rPr lang="tr-TR" sz="800" dirty="0"/>
              <a:t> S, Temel Epidemiyoloji, Hipokrat </a:t>
            </a:r>
            <a:r>
              <a:rPr lang="tr-TR" sz="800" dirty="0" err="1"/>
              <a:t>Kitabevi</a:t>
            </a:r>
            <a:r>
              <a:rPr lang="tr-TR" sz="800" dirty="0"/>
              <a:t>, 2017</a:t>
            </a:r>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598" name="Google Shape;598;p64"/>
          <p:cNvSpPr txBox="1">
            <a:spLocks noGrp="1"/>
          </p:cNvSpPr>
          <p:nvPr>
            <p:ph type="body" idx="1"/>
          </p:nvPr>
        </p:nvSpPr>
        <p:spPr>
          <a:xfrm>
            <a:off x="414997" y="305973"/>
            <a:ext cx="8229600" cy="3112476"/>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a:p>
            <a:pPr marL="342900" lvl="0" indent="-342900" algn="l" rtl="0">
              <a:spcBef>
                <a:spcPts val="640"/>
              </a:spcBef>
              <a:spcAft>
                <a:spcPts val="0"/>
              </a:spcAft>
              <a:buClr>
                <a:srgbClr val="C00000"/>
              </a:buClr>
              <a:buSzPts val="3200"/>
              <a:buChar char="•"/>
            </a:pPr>
            <a:r>
              <a:rPr lang="tr-TR" dirty="0">
                <a:solidFill>
                  <a:srgbClr val="C00000"/>
                </a:solidFill>
              </a:rPr>
              <a:t>III. METODOLOJİK ARAŞTIRMALAR</a:t>
            </a:r>
            <a:endParaRPr/>
          </a:p>
          <a:p>
            <a:pPr marL="342900" lvl="0" indent="-139700" algn="l" rtl="0">
              <a:spcBef>
                <a:spcPts val="640"/>
              </a:spcBef>
              <a:spcAft>
                <a:spcPts val="0"/>
              </a:spcAft>
              <a:buClr>
                <a:schemeClr val="dk1"/>
              </a:buClr>
              <a:buSzPts val="3200"/>
              <a:buNone/>
            </a:pPr>
            <a:endParaRPr/>
          </a:p>
        </p:txBody>
      </p:sp>
      <p:sp>
        <p:nvSpPr>
          <p:cNvPr id="4" name="3 Metin kutusu"/>
          <p:cNvSpPr txBox="1"/>
          <p:nvPr/>
        </p:nvSpPr>
        <p:spPr>
          <a:xfrm>
            <a:off x="1955408" y="3840481"/>
            <a:ext cx="4572001" cy="1943161"/>
          </a:xfrm>
          <a:prstGeom prst="rect">
            <a:avLst/>
          </a:prstGeom>
          <a:noFill/>
        </p:spPr>
        <p:txBody>
          <a:bodyPr wrap="square" rtlCol="0">
            <a:spAutoFit/>
          </a:bodyPr>
          <a:lstStyle/>
          <a:p>
            <a:pPr lvl="0">
              <a:lnSpc>
                <a:spcPct val="70000"/>
              </a:lnSpc>
              <a:spcBef>
                <a:spcPts val="1000"/>
              </a:spcBef>
              <a:buClr>
                <a:srgbClr val="C00000"/>
              </a:buClr>
              <a:buSzPts val="1600"/>
            </a:pPr>
            <a:r>
              <a:rPr lang="tr-TR" dirty="0">
                <a:solidFill>
                  <a:srgbClr val="C00000"/>
                </a:solidFill>
              </a:rPr>
              <a:t>III. METODOLOJİK ARAŞTIRMALAR</a:t>
            </a:r>
          </a:p>
          <a:p>
            <a:pPr marL="342900" lvl="0" indent="-342900">
              <a:lnSpc>
                <a:spcPct val="70000"/>
              </a:lnSpc>
              <a:spcBef>
                <a:spcPts val="1000"/>
              </a:spcBef>
              <a:buSzPts val="1600"/>
              <a:buChar char="•"/>
            </a:pPr>
            <a:r>
              <a:rPr lang="tr-TR" dirty="0"/>
              <a:t>Hizmet kalitesini iyileştirme araştırmaları</a:t>
            </a:r>
          </a:p>
          <a:p>
            <a:pPr marL="342900" lvl="0" indent="-342900">
              <a:lnSpc>
                <a:spcPct val="70000"/>
              </a:lnSpc>
              <a:spcBef>
                <a:spcPts val="1000"/>
              </a:spcBef>
              <a:buSzPts val="1600"/>
              <a:buFont typeface="Arial"/>
              <a:buChar char="•"/>
            </a:pPr>
            <a:r>
              <a:rPr lang="tr-TR" dirty="0" err="1"/>
              <a:t>Validite</a:t>
            </a:r>
            <a:r>
              <a:rPr lang="tr-TR" dirty="0"/>
              <a:t> Araştırmaları (Tanı yöntemlerini değerlendirme)</a:t>
            </a:r>
          </a:p>
          <a:p>
            <a:pPr marL="342900" lvl="0" indent="-342900">
              <a:lnSpc>
                <a:spcPct val="70000"/>
              </a:lnSpc>
              <a:spcBef>
                <a:spcPts val="1000"/>
              </a:spcBef>
              <a:buSzPts val="1600"/>
              <a:buFont typeface="Arial"/>
              <a:buChar char="•"/>
            </a:pPr>
            <a:r>
              <a:rPr lang="tr-TR" dirty="0"/>
              <a:t>Tutarlılık Araştırmaları (Gözlemci  varyasyonunu değerlendirme)</a:t>
            </a:r>
          </a:p>
          <a:p>
            <a:pPr marL="342900" lvl="0" indent="-342900">
              <a:lnSpc>
                <a:spcPct val="70000"/>
              </a:lnSpc>
              <a:spcBef>
                <a:spcPts val="1000"/>
              </a:spcBef>
              <a:buSzPts val="1600"/>
              <a:buFont typeface="Arial"/>
              <a:buChar char="•"/>
            </a:pPr>
            <a:r>
              <a:rPr lang="tr-TR" dirty="0"/>
              <a:t>Diğer araştırmalar </a:t>
            </a:r>
          </a:p>
          <a:p>
            <a:pPr marL="342900" lvl="0" indent="-342900">
              <a:lnSpc>
                <a:spcPct val="70000"/>
              </a:lnSpc>
              <a:spcBef>
                <a:spcPts val="1000"/>
              </a:spcBef>
              <a:buSzPts val="1600"/>
              <a:buChar char="•"/>
            </a:pPr>
            <a:r>
              <a:rPr lang="tr-TR" dirty="0" err="1"/>
              <a:t>Simulasyon</a:t>
            </a:r>
            <a:r>
              <a:rPr lang="tr-TR" dirty="0"/>
              <a:t> Çalışmaları (Matematik Modellemeler)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tr-TR"/>
              <a:t>Metodolojik Araştırmalar</a:t>
            </a:r>
            <a:endParaRPr/>
          </a:p>
        </p:txBody>
      </p:sp>
      <p:sp>
        <p:nvSpPr>
          <p:cNvPr id="604" name="Google Shape;604;p6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tr-TR"/>
              <a:t>Tanı koymada kullanılan yöntemlerin ne kadar geçerli (valid) oldukları ve bu yöntemleri uygulayan kişilerden kaynaklanan gözlem-ölçüm hatalarının boyutunun ne olduğunu belirleyen çalışmalara </a:t>
            </a:r>
            <a:r>
              <a:rPr lang="tr-TR" b="1"/>
              <a:t>metodolojik araştırmalar </a:t>
            </a:r>
            <a:r>
              <a:rPr lang="tr-TR"/>
              <a:t>denir.</a:t>
            </a:r>
            <a:endParaRPr/>
          </a:p>
          <a:p>
            <a:pPr marL="342900" lvl="0" indent="-139700" algn="l" rtl="0">
              <a:spcBef>
                <a:spcPts val="640"/>
              </a:spcBef>
              <a:spcAft>
                <a:spcPts val="0"/>
              </a:spcAft>
              <a:buClr>
                <a:schemeClr val="dk1"/>
              </a:buClr>
              <a:buSzPts val="3200"/>
              <a:buNone/>
            </a:pPr>
            <a:endParaRPr/>
          </a:p>
          <a:p>
            <a:pPr marL="342900" lvl="0" indent="-139700" algn="l" rtl="0">
              <a:spcBef>
                <a:spcPts val="640"/>
              </a:spcBef>
              <a:spcAft>
                <a:spcPts val="0"/>
              </a:spcAft>
              <a:buClr>
                <a:schemeClr val="dk1"/>
              </a:buClr>
              <a:buSzPts val="3200"/>
              <a:buNone/>
            </a:pPr>
            <a:endParaRPr/>
          </a:p>
        </p:txBody>
      </p:sp>
      <p:sp>
        <p:nvSpPr>
          <p:cNvPr id="605" name="Google Shape;605;p65"/>
          <p:cNvSpPr txBox="1">
            <a:spLocks noGrp="1"/>
          </p:cNvSpPr>
          <p:nvPr>
            <p:ph type="ftr" idx="11"/>
          </p:nvPr>
        </p:nvSpPr>
        <p:spPr>
          <a:xfrm>
            <a:off x="2272942" y="6492875"/>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1200" dirty="0"/>
              <a:t>Güven </a:t>
            </a:r>
            <a:r>
              <a:rPr lang="tr-TR" sz="1200" dirty="0" err="1"/>
              <a:t>Tezcan</a:t>
            </a:r>
            <a:r>
              <a:rPr lang="tr-TR" sz="1200" dirty="0"/>
              <a:t> S, Temel Epidemiyoloji, Hipokrat </a:t>
            </a:r>
            <a:r>
              <a:rPr lang="tr-TR" sz="1200" dirty="0" err="1"/>
              <a:t>Kitabevi</a:t>
            </a:r>
            <a:r>
              <a:rPr lang="tr-TR" sz="1200" dirty="0"/>
              <a:t>, 2017</a:t>
            </a:r>
            <a:endParaRPr/>
          </a:p>
          <a:p>
            <a:pPr marL="0" lvl="0" indent="0" algn="ctr" rtl="0">
              <a:spcBef>
                <a:spcPts val="0"/>
              </a:spcBef>
              <a:spcAft>
                <a:spcPts val="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tr-TR"/>
              <a:t>Metodolojik Araştırmalar</a:t>
            </a:r>
            <a:endParaRPr/>
          </a:p>
        </p:txBody>
      </p:sp>
      <p:sp>
        <p:nvSpPr>
          <p:cNvPr id="612" name="Google Shape;612;p6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ct val="100000"/>
              <a:buChar char="•"/>
            </a:pPr>
            <a:r>
              <a:rPr lang="tr-TR" sz="3000" dirty="0">
                <a:latin typeface="+mj-lt"/>
              </a:rPr>
              <a:t>Bir tanı testinin duyarlılığı/seçiciliği, geçerliliği(</a:t>
            </a:r>
            <a:r>
              <a:rPr lang="tr-TR" sz="3000" dirty="0" err="1">
                <a:latin typeface="+mj-lt"/>
              </a:rPr>
              <a:t>validitesi</a:t>
            </a:r>
            <a:r>
              <a:rPr lang="tr-TR" sz="3000" dirty="0">
                <a:latin typeface="+mj-lt"/>
              </a:rPr>
              <a:t>) daha önceden saptanmış ve yüksek olan bir başka tanı testine göre belirlenir.</a:t>
            </a:r>
            <a:endParaRPr sz="3000">
              <a:latin typeface="+mj-lt"/>
            </a:endParaRPr>
          </a:p>
          <a:p>
            <a:pPr marL="342900" lvl="0" indent="-270510" algn="l" rtl="0">
              <a:spcBef>
                <a:spcPts val="228"/>
              </a:spcBef>
              <a:spcAft>
                <a:spcPts val="0"/>
              </a:spcAft>
              <a:buClr>
                <a:schemeClr val="dk1"/>
              </a:buClr>
              <a:buSzPct val="100000"/>
              <a:buNone/>
            </a:pPr>
            <a:endParaRPr sz="2400"/>
          </a:p>
        </p:txBody>
      </p:sp>
      <p:sp>
        <p:nvSpPr>
          <p:cNvPr id="613" name="Google Shape;613;p6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fontScale="62500" lnSpcReduction="20000"/>
          </a:bodyPr>
          <a:lstStyle/>
          <a:p>
            <a:pPr marL="342900" lvl="0" indent="-228282" algn="l" rtl="0">
              <a:spcBef>
                <a:spcPts val="361"/>
              </a:spcBef>
              <a:spcAft>
                <a:spcPts val="0"/>
              </a:spcAft>
              <a:buClr>
                <a:schemeClr val="dk1"/>
              </a:buClr>
              <a:buSzPct val="100000"/>
              <a:buNone/>
            </a:pPr>
            <a:endParaRPr sz="3800"/>
          </a:p>
          <a:p>
            <a:pPr marL="342900" lvl="0" indent="-342900" algn="l" rtl="0">
              <a:spcBef>
                <a:spcPts val="361"/>
              </a:spcBef>
              <a:spcAft>
                <a:spcPts val="0"/>
              </a:spcAft>
              <a:buClr>
                <a:schemeClr val="dk1"/>
              </a:buClr>
              <a:buSzPct val="100000"/>
              <a:buNone/>
            </a:pPr>
            <a:r>
              <a:rPr lang="tr-TR" sz="3800" dirty="0"/>
              <a:t>• </a:t>
            </a:r>
            <a:r>
              <a:rPr lang="tr-TR" sz="3800" b="1" dirty="0"/>
              <a:t>Örneğin; </a:t>
            </a:r>
            <a:r>
              <a:rPr lang="tr-TR" sz="3800" dirty="0"/>
              <a:t>«</a:t>
            </a:r>
            <a:r>
              <a:rPr lang="tr-TR" sz="3800" dirty="0" err="1"/>
              <a:t>Atriyal</a:t>
            </a:r>
            <a:r>
              <a:rPr lang="tr-TR" sz="3800" dirty="0"/>
              <a:t> </a:t>
            </a:r>
            <a:r>
              <a:rPr lang="tr-TR" sz="3800" dirty="0" err="1"/>
              <a:t>fibrilasyonu</a:t>
            </a:r>
            <a:r>
              <a:rPr lang="tr-TR" sz="3800" dirty="0"/>
              <a:t> olan bir hastada </a:t>
            </a:r>
            <a:r>
              <a:rPr lang="tr-TR" sz="3800" dirty="0" err="1"/>
              <a:t>radial</a:t>
            </a:r>
            <a:r>
              <a:rPr lang="tr-TR" sz="3800" dirty="0"/>
              <a:t> nabzın gerçek kalp atım hızını vermediğinden kuşkulanılabilir. </a:t>
            </a:r>
          </a:p>
          <a:p>
            <a:pPr marL="342900" lvl="0" indent="-342900" algn="l" rtl="0">
              <a:spcBef>
                <a:spcPts val="361"/>
              </a:spcBef>
              <a:spcAft>
                <a:spcPts val="0"/>
              </a:spcAft>
              <a:buClr>
                <a:schemeClr val="dk1"/>
              </a:buClr>
              <a:buSzPct val="100000"/>
              <a:buNone/>
            </a:pPr>
            <a:endParaRPr sz="3800"/>
          </a:p>
          <a:p>
            <a:pPr marL="0" lvl="0" indent="0" algn="l" rtl="0">
              <a:spcBef>
                <a:spcPts val="361"/>
              </a:spcBef>
              <a:spcAft>
                <a:spcPts val="0"/>
              </a:spcAft>
              <a:buClr>
                <a:schemeClr val="dk1"/>
              </a:buClr>
              <a:buSzPct val="100000"/>
              <a:buNone/>
            </a:pPr>
            <a:r>
              <a:rPr lang="tr-TR" sz="3800" dirty="0"/>
              <a:t> </a:t>
            </a:r>
            <a:r>
              <a:rPr lang="tr-TR" sz="3800" dirty="0" err="1"/>
              <a:t>Radial</a:t>
            </a:r>
            <a:r>
              <a:rPr lang="tr-TR" sz="3800" dirty="0"/>
              <a:t> </a:t>
            </a:r>
            <a:r>
              <a:rPr lang="tr-TR" sz="3800" dirty="0" err="1"/>
              <a:t>nabızın</a:t>
            </a:r>
            <a:r>
              <a:rPr lang="tr-TR" sz="3800" dirty="0"/>
              <a:t> geçerliliğinin, doğruluğunun , gerçek kalp atım hızına ne kadar yakın olduğunun saptanması gerekir.»</a:t>
            </a:r>
            <a:endParaRPr/>
          </a:p>
          <a:p>
            <a:pPr marL="342900" lvl="0" indent="-258445" algn="l" rtl="0">
              <a:spcBef>
                <a:spcPts val="266"/>
              </a:spcBef>
              <a:spcAft>
                <a:spcPts val="0"/>
              </a:spcAft>
              <a:buClr>
                <a:schemeClr val="dk1"/>
              </a:buClr>
              <a:buSzPct val="100000"/>
              <a:buNone/>
            </a:pPr>
            <a:endParaRPr/>
          </a:p>
        </p:txBody>
      </p:sp>
      <p:sp>
        <p:nvSpPr>
          <p:cNvPr id="614" name="Google Shape;614;p66"/>
          <p:cNvSpPr txBox="1">
            <a:spLocks noGrp="1"/>
          </p:cNvSpPr>
          <p:nvPr>
            <p:ph type="ftr" idx="11"/>
          </p:nvPr>
        </p:nvSpPr>
        <p:spPr>
          <a:xfrm>
            <a:off x="2088107" y="6322231"/>
            <a:ext cx="518615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800" dirty="0"/>
              <a:t>Güven </a:t>
            </a:r>
            <a:r>
              <a:rPr lang="tr-TR" sz="800" dirty="0" err="1"/>
              <a:t>Tezcan</a:t>
            </a:r>
            <a:r>
              <a:rPr lang="tr-TR" sz="800" dirty="0"/>
              <a:t> S, Temel Epidemiyoloji, Hipokrat </a:t>
            </a:r>
            <a:r>
              <a:rPr lang="tr-TR" sz="800" dirty="0" err="1"/>
              <a:t>Kitabevi</a:t>
            </a:r>
            <a:r>
              <a:rPr lang="tr-TR" sz="800" dirty="0"/>
              <a:t>, 2017</a:t>
            </a:r>
            <a:endParaRPr sz="800"/>
          </a:p>
          <a:p>
            <a:pPr marL="0" lvl="0" indent="0" algn="ctr" rtl="0">
              <a:spcBef>
                <a:spcPts val="0"/>
              </a:spcBef>
              <a:spcAft>
                <a:spcPts val="0"/>
              </a:spcAft>
              <a:buNone/>
            </a:pPr>
            <a:endParaRPr sz="8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tr-TR"/>
              <a:t>Metodolojik Araştırmalar</a:t>
            </a:r>
            <a:endParaRPr/>
          </a:p>
        </p:txBody>
      </p:sp>
      <p:sp>
        <p:nvSpPr>
          <p:cNvPr id="620" name="Google Shape;620;p6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None/>
            </a:pPr>
            <a:r>
              <a:rPr lang="tr-TR"/>
              <a:t>Sensitivite:</a:t>
            </a:r>
            <a:endParaRPr/>
          </a:p>
        </p:txBody>
      </p:sp>
      <p:sp>
        <p:nvSpPr>
          <p:cNvPr id="621" name="Google Shape;621;p6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tr-TR" sz="2000"/>
              <a:t>Tanı/ölçüm yönteminin, gerçekten hasta olanlardan ne kadarını </a:t>
            </a:r>
            <a:r>
              <a:rPr lang="tr-TR" sz="2000" b="1"/>
              <a:t>hasta</a:t>
            </a:r>
            <a:r>
              <a:rPr lang="tr-TR" sz="2000"/>
              <a:t> olarak saptayabildiğini gösterir. </a:t>
            </a:r>
            <a:endParaRPr sz="2000"/>
          </a:p>
          <a:p>
            <a:pPr marL="342900" lvl="0" indent="-215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tr-TR" sz="2000"/>
              <a:t>Yeni tanı testi ile hasta olarak saptananların, referans tanı testine göre saptanan toplam hasta kişilere oranı, yeni tanı testinin </a:t>
            </a:r>
            <a:r>
              <a:rPr lang="tr-TR" sz="2000" b="1"/>
              <a:t>hassasiyetini (duyarlılığını) </a:t>
            </a:r>
            <a:r>
              <a:rPr lang="tr-TR" sz="2000"/>
              <a:t>verir. </a:t>
            </a:r>
            <a:endParaRPr sz="2000"/>
          </a:p>
          <a:p>
            <a:pPr marL="342900" lvl="0" indent="-190500" algn="l" rtl="0">
              <a:spcBef>
                <a:spcPts val="480"/>
              </a:spcBef>
              <a:spcAft>
                <a:spcPts val="0"/>
              </a:spcAft>
              <a:buClr>
                <a:schemeClr val="dk1"/>
              </a:buClr>
              <a:buSzPts val="2400"/>
              <a:buNone/>
            </a:pPr>
            <a:endParaRPr sz="2400"/>
          </a:p>
          <a:p>
            <a:pPr marL="342900" lvl="0" indent="-190500" algn="l" rtl="0">
              <a:spcBef>
                <a:spcPts val="480"/>
              </a:spcBef>
              <a:spcAft>
                <a:spcPts val="0"/>
              </a:spcAft>
              <a:buClr>
                <a:schemeClr val="dk1"/>
              </a:buClr>
              <a:buSzPts val="2400"/>
              <a:buNone/>
            </a:pPr>
            <a:endParaRPr sz="2400"/>
          </a:p>
        </p:txBody>
      </p:sp>
      <p:sp>
        <p:nvSpPr>
          <p:cNvPr id="622" name="Google Shape;622;p6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1"/>
              </a:buClr>
              <a:buSzPts val="2400"/>
              <a:buNone/>
            </a:pPr>
            <a:r>
              <a:rPr lang="tr-TR"/>
              <a:t>Spesifite:</a:t>
            </a:r>
            <a:endParaRPr/>
          </a:p>
        </p:txBody>
      </p:sp>
      <p:sp>
        <p:nvSpPr>
          <p:cNvPr id="623" name="Google Shape;623;p6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tr-TR" sz="2000" dirty="0"/>
              <a:t>Yeni tanı/ölçüm yönteminin sağlam olanlardan ne kadarını doğru olarak </a:t>
            </a:r>
            <a:r>
              <a:rPr lang="tr-TR" sz="2000" b="1" dirty="0"/>
              <a:t>(sağlam) </a:t>
            </a:r>
            <a:r>
              <a:rPr lang="tr-TR" sz="2000" dirty="0"/>
              <a:t>saptayabildiğini gösterir. </a:t>
            </a:r>
            <a:endParaRPr sz="2000"/>
          </a:p>
          <a:p>
            <a:pPr marL="342900" lvl="0" indent="-215900" algn="l" rtl="0">
              <a:spcBef>
                <a:spcPts val="400"/>
              </a:spcBef>
              <a:spcAft>
                <a:spcPts val="0"/>
              </a:spcAft>
              <a:buClr>
                <a:schemeClr val="dk1"/>
              </a:buClr>
              <a:buSzPts val="2000"/>
              <a:buNone/>
            </a:pPr>
            <a:endParaRPr sz="2000"/>
          </a:p>
          <a:p>
            <a:pPr marL="342900" lvl="0" indent="-342900" algn="l" rtl="0">
              <a:spcBef>
                <a:spcPts val="400"/>
              </a:spcBef>
              <a:spcAft>
                <a:spcPts val="0"/>
              </a:spcAft>
              <a:buClr>
                <a:schemeClr val="dk1"/>
              </a:buClr>
              <a:buSzPts val="2000"/>
              <a:buChar char="•"/>
            </a:pPr>
            <a:r>
              <a:rPr lang="tr-TR" sz="2000" dirty="0"/>
              <a:t>Yeni tanı testi ile sağlam bulunanların referans tanı testine göre sağlam olarak bilinen kişilere oranı yeni tanı testinin </a:t>
            </a:r>
            <a:r>
              <a:rPr lang="tr-TR" sz="2000" b="1" dirty="0"/>
              <a:t>seçiciliğini</a:t>
            </a:r>
            <a:r>
              <a:rPr lang="tr-TR" sz="2000" dirty="0"/>
              <a:t> verir.</a:t>
            </a:r>
            <a:endParaRPr/>
          </a:p>
          <a:p>
            <a:pPr marL="342900" lvl="0" indent="-190500" algn="l" rtl="0">
              <a:spcBef>
                <a:spcPts val="480"/>
              </a:spcBef>
              <a:spcAft>
                <a:spcPts val="0"/>
              </a:spcAft>
              <a:buClr>
                <a:schemeClr val="dk1"/>
              </a:buClr>
              <a:buSzPts val="2400"/>
              <a:buNone/>
            </a:pPr>
            <a:endParaRPr/>
          </a:p>
        </p:txBody>
      </p:sp>
      <p:sp>
        <p:nvSpPr>
          <p:cNvPr id="624" name="Google Shape;624;p67"/>
          <p:cNvSpPr txBox="1">
            <a:spLocks noGrp="1"/>
          </p:cNvSpPr>
          <p:nvPr>
            <p:ph type="ftr" idx="11"/>
          </p:nvPr>
        </p:nvSpPr>
        <p:spPr>
          <a:xfrm>
            <a:off x="2742062" y="6492875"/>
            <a:ext cx="4504899"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800" dirty="0"/>
              <a:t>Güven </a:t>
            </a:r>
            <a:r>
              <a:rPr lang="tr-TR" sz="800" dirty="0" err="1"/>
              <a:t>Tezcan</a:t>
            </a:r>
            <a:r>
              <a:rPr lang="tr-TR" sz="800" dirty="0"/>
              <a:t> S, Temel Epidemiyoloji, Hipokrat </a:t>
            </a:r>
            <a:r>
              <a:rPr lang="tr-TR" sz="800" dirty="0" err="1"/>
              <a:t>Kitabevi</a:t>
            </a:r>
            <a:r>
              <a:rPr lang="tr-TR" sz="800" dirty="0"/>
              <a:t>, 2017</a:t>
            </a:r>
            <a:endParaRPr sz="800"/>
          </a:p>
          <a:p>
            <a:pPr marL="0" lvl="0" indent="0" algn="ctr" rtl="0">
              <a:spcBef>
                <a:spcPts val="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alpha val="62745"/>
          </a:schemeClr>
        </a:solidFill>
        <a:effectLst/>
      </p:bgPr>
    </p:bg>
    <p:spTree>
      <p:nvGrpSpPr>
        <p:cNvPr id="1" name="Shape 629"/>
        <p:cNvGrpSpPr/>
        <p:nvPr/>
      </p:nvGrpSpPr>
      <p:grpSpPr>
        <a:xfrm>
          <a:off x="0" y="0"/>
          <a:ext cx="0" cy="0"/>
          <a:chOff x="0" y="0"/>
          <a:chExt cx="0" cy="0"/>
        </a:xfrm>
      </p:grpSpPr>
      <p:sp>
        <p:nvSpPr>
          <p:cNvPr id="630" name="Google Shape;630;p68"/>
          <p:cNvSpPr txBox="1">
            <a:spLocks noGrp="1"/>
          </p:cNvSpPr>
          <p:nvPr>
            <p:ph type="ftr" idx="11"/>
          </p:nvPr>
        </p:nvSpPr>
        <p:spPr>
          <a:xfrm>
            <a:off x="2238233" y="6356350"/>
            <a:ext cx="500872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sz="800" dirty="0"/>
              <a:t>Güven </a:t>
            </a:r>
            <a:r>
              <a:rPr lang="tr-TR" sz="800" dirty="0" err="1"/>
              <a:t>Tezcan</a:t>
            </a:r>
            <a:r>
              <a:rPr lang="tr-TR" sz="800" dirty="0"/>
              <a:t> S, Temel Epidemiyoloji, Hipokrat </a:t>
            </a:r>
            <a:r>
              <a:rPr lang="tr-TR" sz="800" dirty="0" err="1"/>
              <a:t>Kitabevi</a:t>
            </a:r>
            <a:r>
              <a:rPr lang="tr-TR" sz="800" dirty="0"/>
              <a:t>, 2017</a:t>
            </a:r>
            <a:endParaRPr sz="800"/>
          </a:p>
          <a:p>
            <a:pPr marL="0" lvl="0" indent="0" algn="ctr" rtl="0">
              <a:spcBef>
                <a:spcPts val="0"/>
              </a:spcBef>
              <a:spcAft>
                <a:spcPts val="0"/>
              </a:spcAft>
              <a:buNone/>
            </a:pPr>
            <a:endParaRPr sz="800"/>
          </a:p>
        </p:txBody>
      </p:sp>
      <p:sp>
        <p:nvSpPr>
          <p:cNvPr id="631" name="Google Shape;631;p68"/>
          <p:cNvSpPr txBox="1">
            <a:spLocks noGrp="1"/>
          </p:cNvSpPr>
          <p:nvPr>
            <p:ph type="title" idx="4294967295"/>
          </p:nvPr>
        </p:nvSpPr>
        <p:spPr>
          <a:xfrm>
            <a:off x="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tr-TR"/>
              <a:t>   Metodolojik Araştırmalar</a:t>
            </a:r>
            <a:endParaRPr/>
          </a:p>
        </p:txBody>
      </p:sp>
      <p:pic>
        <p:nvPicPr>
          <p:cNvPr id="632" name="Google Shape;632;p68"/>
          <p:cNvPicPr preferRelativeResize="0"/>
          <p:nvPr/>
        </p:nvPicPr>
        <p:blipFill rotWithShape="1">
          <a:blip r:embed="rId3">
            <a:alphaModFix/>
          </a:blip>
          <a:srcRect/>
          <a:stretch/>
        </p:blipFill>
        <p:spPr>
          <a:xfrm>
            <a:off x="413615" y="1700808"/>
            <a:ext cx="8286750" cy="43053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tr-TR" sz="3200"/>
              <a:t>Nedensel İlişkiyi İnceleme Gücü Açısından Araştırmalar</a:t>
            </a:r>
            <a:endParaRPr/>
          </a:p>
        </p:txBody>
      </p:sp>
      <p:pic>
        <p:nvPicPr>
          <p:cNvPr id="670" name="Google Shape;670;p73"/>
          <p:cNvPicPr preferRelativeResize="0"/>
          <p:nvPr/>
        </p:nvPicPr>
        <p:blipFill rotWithShape="1">
          <a:blip r:embed="rId3">
            <a:alphaModFix/>
          </a:blip>
          <a:srcRect/>
          <a:stretch/>
        </p:blipFill>
        <p:spPr>
          <a:xfrm>
            <a:off x="1403648" y="1484784"/>
            <a:ext cx="6363958" cy="4648995"/>
          </a:xfrm>
          <a:prstGeom prst="rect">
            <a:avLst/>
          </a:prstGeom>
          <a:noFill/>
          <a:ln>
            <a:noFill/>
          </a:ln>
        </p:spPr>
      </p:pic>
      <p:sp>
        <p:nvSpPr>
          <p:cNvPr id="671" name="Google Shape;671;p73"/>
          <p:cNvSpPr txBox="1"/>
          <p:nvPr/>
        </p:nvSpPr>
        <p:spPr>
          <a:xfrm>
            <a:off x="1633299" y="6453336"/>
            <a:ext cx="59046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900" dirty="0">
                <a:solidFill>
                  <a:srgbClr val="BFBFBF"/>
                </a:solidFill>
                <a:latin typeface="Calibri"/>
                <a:ea typeface="Calibri"/>
                <a:cs typeface="Calibri"/>
                <a:sym typeface="Calibri"/>
              </a:rPr>
              <a:t>Erişim </a:t>
            </a:r>
            <a:r>
              <a:rPr lang="tr-TR" sz="900" dirty="0" err="1">
                <a:solidFill>
                  <a:srgbClr val="BFBFBF"/>
                </a:solidFill>
                <a:latin typeface="Calibri"/>
                <a:ea typeface="Calibri"/>
                <a:cs typeface="Calibri"/>
                <a:sym typeface="Calibri"/>
              </a:rPr>
              <a:t>adrsi</a:t>
            </a:r>
            <a:r>
              <a:rPr lang="tr-TR" sz="900" dirty="0">
                <a:solidFill>
                  <a:srgbClr val="BFBFBF"/>
                </a:solidFill>
                <a:latin typeface="Calibri"/>
                <a:ea typeface="Calibri"/>
                <a:cs typeface="Calibri"/>
                <a:sym typeface="Calibri"/>
              </a:rPr>
              <a:t>: https://www.chemicalsafetyfacts.org/are-epidemiology-studies-good-tools-for-evaluating-chemical-safety/</a:t>
            </a:r>
            <a:endParaRPr/>
          </a:p>
          <a:p>
            <a:pPr marL="0" marR="0" lvl="0" indent="0" algn="l" rtl="0">
              <a:spcBef>
                <a:spcPts val="0"/>
              </a:spcBef>
              <a:spcAft>
                <a:spcPts val="0"/>
              </a:spcAft>
              <a:buNone/>
            </a:pPr>
            <a:endParaRPr sz="900">
              <a:solidFill>
                <a:srgbClr val="BFBFBF"/>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4E30C13-27D1-4B62-A991-8F4CA7BE927E}"/>
              </a:ext>
            </a:extLst>
          </p:cNvPr>
          <p:cNvSpPr>
            <a:spLocks noGrp="1"/>
          </p:cNvSpPr>
          <p:nvPr>
            <p:ph idx="1"/>
          </p:nvPr>
        </p:nvSpPr>
        <p:spPr/>
        <p:txBody>
          <a:bodyPr/>
          <a:lstStyle/>
          <a:p>
            <a:endParaRPr lang="tr-TR" dirty="0"/>
          </a:p>
          <a:p>
            <a:r>
              <a:rPr lang="tr-TR" sz="2800" dirty="0"/>
              <a:t>Bir toplumun sağlık düzeyini ve hizmetlerin verimliliğini ölçmek için geliştirilen göstergelerdir.</a:t>
            </a:r>
          </a:p>
          <a:p>
            <a:pPr>
              <a:buNone/>
            </a:pPr>
            <a:endParaRPr lang="tr-TR" sz="2800" dirty="0"/>
          </a:p>
          <a:p>
            <a:pPr marL="0" indent="0">
              <a:buNone/>
            </a:pPr>
            <a:r>
              <a:rPr lang="tr-TR" dirty="0">
                <a:solidFill>
                  <a:srgbClr val="FF0000"/>
                </a:solidFill>
              </a:rPr>
              <a:t>    1. Ölüm (</a:t>
            </a:r>
            <a:r>
              <a:rPr lang="tr-TR" dirty="0" err="1">
                <a:solidFill>
                  <a:srgbClr val="FF0000"/>
                </a:solidFill>
              </a:rPr>
              <a:t>mortalite</a:t>
            </a:r>
            <a:r>
              <a:rPr lang="tr-TR" dirty="0">
                <a:solidFill>
                  <a:srgbClr val="FF0000"/>
                </a:solidFill>
              </a:rPr>
              <a:t>) ölçütleri </a:t>
            </a:r>
          </a:p>
          <a:p>
            <a:pPr marL="0" indent="0">
              <a:buNone/>
            </a:pPr>
            <a:r>
              <a:rPr lang="tr-TR" dirty="0">
                <a:solidFill>
                  <a:srgbClr val="FF0000"/>
                </a:solidFill>
              </a:rPr>
              <a:t>    2. Hastalık (</a:t>
            </a:r>
            <a:r>
              <a:rPr lang="tr-TR" dirty="0" err="1">
                <a:solidFill>
                  <a:srgbClr val="FF0000"/>
                </a:solidFill>
              </a:rPr>
              <a:t>morbidite</a:t>
            </a:r>
            <a:r>
              <a:rPr lang="tr-TR" dirty="0">
                <a:solidFill>
                  <a:srgbClr val="FF0000"/>
                </a:solidFill>
              </a:rPr>
              <a:t>) ölçütleri </a:t>
            </a:r>
          </a:p>
          <a:p>
            <a:pPr marL="0" indent="0">
              <a:buNone/>
            </a:pPr>
            <a:r>
              <a:rPr lang="tr-TR" dirty="0">
                <a:solidFill>
                  <a:srgbClr val="FF0000"/>
                </a:solidFill>
              </a:rPr>
              <a:t>    3. Doğurganlık (</a:t>
            </a:r>
            <a:r>
              <a:rPr lang="tr-TR" dirty="0" err="1">
                <a:solidFill>
                  <a:srgbClr val="FF0000"/>
                </a:solidFill>
              </a:rPr>
              <a:t>fertilite</a:t>
            </a:r>
            <a:r>
              <a:rPr lang="tr-TR" dirty="0">
                <a:solidFill>
                  <a:srgbClr val="FF0000"/>
                </a:solidFill>
              </a:rPr>
              <a:t>) ölçütleri</a:t>
            </a:r>
          </a:p>
          <a:p>
            <a:endParaRPr lang="tr-TR" dirty="0"/>
          </a:p>
        </p:txBody>
      </p:sp>
      <p:sp>
        <p:nvSpPr>
          <p:cNvPr id="6" name="Başlık 1">
            <a:extLst>
              <a:ext uri="{FF2B5EF4-FFF2-40B4-BE49-F238E27FC236}">
                <a16:creationId xmlns:a16="http://schemas.microsoft.com/office/drawing/2014/main" id="{EA73FE5C-C0B4-40D3-9868-119E6FFD90D2}"/>
              </a:ext>
            </a:extLst>
          </p:cNvPr>
          <p:cNvSpPr>
            <a:spLocks noGrp="1"/>
          </p:cNvSpPr>
          <p:nvPr>
            <p:ph type="title"/>
          </p:nvPr>
        </p:nvSpPr>
        <p:spPr>
          <a:xfrm>
            <a:off x="346902" y="378222"/>
            <a:ext cx="7886700" cy="994172"/>
          </a:xfrm>
        </p:spPr>
        <p:style>
          <a:lnRef idx="1">
            <a:schemeClr val="accent6"/>
          </a:lnRef>
          <a:fillRef idx="2">
            <a:schemeClr val="accent6"/>
          </a:fillRef>
          <a:effectRef idx="1">
            <a:schemeClr val="accent6"/>
          </a:effectRef>
          <a:fontRef idx="minor">
            <a:schemeClr val="dk1"/>
          </a:fontRef>
        </p:style>
        <p:txBody>
          <a:bodyPr/>
          <a:lstStyle/>
          <a:p>
            <a:pPr algn="ctr"/>
            <a:r>
              <a:rPr lang="tr-TR" dirty="0"/>
              <a:t>Sağlık Ölçütleri</a:t>
            </a:r>
          </a:p>
        </p:txBody>
      </p:sp>
      <p:sp>
        <p:nvSpPr>
          <p:cNvPr id="7" name="Alt Bilgi Yer Tutucusu 6">
            <a:extLst>
              <a:ext uri="{FF2B5EF4-FFF2-40B4-BE49-F238E27FC236}">
                <a16:creationId xmlns:a16="http://schemas.microsoft.com/office/drawing/2014/main" id="{388DA26C-CDE6-454E-BA8E-4B4B547059CD}"/>
              </a:ext>
            </a:extLst>
          </p:cNvPr>
          <p:cNvSpPr>
            <a:spLocks noGrp="1"/>
          </p:cNvSpPr>
          <p:nvPr>
            <p:ph type="ftr" sz="quarter" idx="11"/>
          </p:nvPr>
        </p:nvSpPr>
        <p:spPr>
          <a:xfrm>
            <a:off x="1423472" y="6584156"/>
            <a:ext cx="5353235" cy="273844"/>
          </a:xfrm>
        </p:spPr>
        <p:txBody>
          <a:bodyPr/>
          <a:lstStyle/>
          <a:p>
            <a:r>
              <a:rPr lang="tr-TR" sz="900" b="0" i="0" u="none" strike="noStrike" dirty="0" err="1">
                <a:solidFill>
                  <a:srgbClr val="000000"/>
                </a:solidFill>
                <a:effectLst/>
                <a:latin typeface="Calibri" panose="020F0502020204030204" pitchFamily="34" charset="0"/>
              </a:rPr>
              <a:t>Öztek</a:t>
            </a:r>
            <a:r>
              <a:rPr lang="tr-TR" sz="900" b="0" i="0" u="none" strike="noStrike" dirty="0">
                <a:solidFill>
                  <a:srgbClr val="000000"/>
                </a:solidFill>
                <a:effectLst/>
                <a:latin typeface="Calibri" panose="020F0502020204030204" pitchFamily="34" charset="0"/>
              </a:rPr>
              <a:t>, Z. (2020). Halk Sağlığı Kuramlar ve Uygulamalar. Ankara: Sağlık ve Sosyal Yardım Vakfı.</a:t>
            </a:r>
          </a:p>
        </p:txBody>
      </p:sp>
    </p:spTree>
    <p:extLst>
      <p:ext uri="{BB962C8B-B14F-4D97-AF65-F5344CB8AC3E}">
        <p14:creationId xmlns:p14="http://schemas.microsoft.com/office/powerpoint/2010/main" val="4014148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864D6E-7941-43F9-83B5-C745A67CCB5D}"/>
              </a:ext>
            </a:extLst>
          </p:cNvPr>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tr-TR" dirty="0" err="1"/>
              <a:t>Mortalite</a:t>
            </a:r>
            <a:r>
              <a:rPr lang="tr-TR" dirty="0"/>
              <a:t> Ölçütleri</a:t>
            </a: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A9182FC2-7A26-453E-AA07-F26C14E9BA78}"/>
                  </a:ext>
                </a:extLst>
              </p:cNvPr>
              <p:cNvSpPr>
                <a:spLocks noGrp="1"/>
              </p:cNvSpPr>
              <p:nvPr>
                <p:ph idx="1"/>
              </p:nvPr>
            </p:nvSpPr>
            <p:spPr/>
            <p:txBody>
              <a:bodyPr>
                <a:normAutofit lnSpcReduction="10000"/>
              </a:bodyPr>
              <a:lstStyle/>
              <a:p>
                <a:pPr marL="0" indent="0">
                  <a:buNone/>
                </a:pPr>
                <a:r>
                  <a:rPr lang="tr-TR" b="1" dirty="0"/>
                  <a:t>1. Kaba Ölüm Hızı (KÖH) </a:t>
                </a:r>
                <a:r>
                  <a:rPr lang="tr-TR" dirty="0"/>
                  <a:t>: Çok duyarlı ve iyi bir ölüm ölçütü olmamakla birlikte pay ve paydaki bilgileri elde etmek kolay olduğu için sık kullanılır. Ölümlerin hangi yaş ve cinsiyette daha fazla olduğunu göstermez, genel bir fikir verir. </a:t>
                </a:r>
              </a:p>
              <a:p>
                <a:endParaRPr lang="tr-TR" dirty="0"/>
              </a:p>
              <a:p>
                <a:pPr marL="0" indent="0">
                  <a:buNone/>
                </a:pPr>
                <a:r>
                  <a:rPr lang="tr-TR" sz="2100" b="1" dirty="0">
                    <a:solidFill>
                      <a:srgbClr val="FF0000"/>
                    </a:solidFill>
                  </a:rPr>
                  <a:t>Kaba Ölüm Hızı</a:t>
                </a:r>
                <a14:m>
                  <m:oMath xmlns:m="http://schemas.openxmlformats.org/officeDocument/2006/math">
                    <m:r>
                      <a:rPr lang="tr-TR" sz="2100" b="1" i="0" smtClean="0">
                        <a:solidFill>
                          <a:srgbClr val="FF0000"/>
                        </a:solidFill>
                        <a:latin typeface="Cambria Math"/>
                      </a:rPr>
                      <m:t>=</m:t>
                    </m:r>
                    <m:f>
                      <m:fPr>
                        <m:ctrlPr>
                          <a:rPr lang="tr-TR" sz="2100" b="1" i="1" smtClean="0">
                            <a:solidFill>
                              <a:srgbClr val="FF0000"/>
                            </a:solidFill>
                            <a:latin typeface="Cambria Math" panose="02040503050406030204" pitchFamily="18" charset="0"/>
                          </a:rPr>
                        </m:ctrlPr>
                      </m:fPr>
                      <m:num>
                        <m:r>
                          <a:rPr lang="tr-TR" sz="2100" b="1" i="0" smtClean="0">
                            <a:solidFill>
                              <a:srgbClr val="FF0000"/>
                            </a:solidFill>
                            <a:latin typeface="Cambria Math"/>
                          </a:rPr>
                          <m:t>𝐁𝐢𝐫</m:t>
                        </m:r>
                        <m:r>
                          <a:rPr lang="tr-TR" sz="2100" b="1" i="0" smtClean="0">
                            <a:solidFill>
                              <a:srgbClr val="FF0000"/>
                            </a:solidFill>
                            <a:latin typeface="Cambria Math"/>
                          </a:rPr>
                          <m:t> </m:t>
                        </m:r>
                        <m:r>
                          <a:rPr lang="tr-TR" sz="2100" b="1" i="0" smtClean="0">
                            <a:solidFill>
                              <a:srgbClr val="FF0000"/>
                            </a:solidFill>
                            <a:latin typeface="Cambria Math" panose="02040503050406030204" pitchFamily="18" charset="0"/>
                          </a:rPr>
                          <m:t>𝐭𝐚𝐤𝐯𝐢𝐦</m:t>
                        </m:r>
                        <m:r>
                          <a:rPr lang="tr-TR" sz="2100" b="1" i="0" smtClean="0">
                            <a:solidFill>
                              <a:srgbClr val="FF0000"/>
                            </a:solidFill>
                            <a:latin typeface="Cambria Math" panose="02040503050406030204" pitchFamily="18" charset="0"/>
                          </a:rPr>
                          <m:t> </m:t>
                        </m:r>
                        <m:r>
                          <a:rPr lang="tr-TR" sz="2100" b="1" i="0" smtClean="0">
                            <a:solidFill>
                              <a:srgbClr val="FF0000"/>
                            </a:solidFill>
                            <a:latin typeface="Cambria Math" panose="02040503050406030204" pitchFamily="18" charset="0"/>
                          </a:rPr>
                          <m:t>𝐲</m:t>
                        </m:r>
                        <m:r>
                          <a:rPr lang="tr-TR" sz="2100" b="1" i="0" smtClean="0">
                            <a:solidFill>
                              <a:srgbClr val="FF0000"/>
                            </a:solidFill>
                            <a:latin typeface="Cambria Math" panose="02040503050406030204" pitchFamily="18" charset="0"/>
                          </a:rPr>
                          <m:t>𝚤</m:t>
                        </m:r>
                        <m:r>
                          <a:rPr lang="tr-TR" sz="2100" b="1" i="0" smtClean="0">
                            <a:solidFill>
                              <a:srgbClr val="FF0000"/>
                            </a:solidFill>
                            <a:latin typeface="Cambria Math" panose="02040503050406030204" pitchFamily="18" charset="0"/>
                          </a:rPr>
                          <m:t>𝐥</m:t>
                        </m:r>
                        <m:r>
                          <a:rPr lang="tr-TR" sz="2100" b="1" i="0" smtClean="0">
                            <a:solidFill>
                              <a:srgbClr val="FF0000"/>
                            </a:solidFill>
                            <a:latin typeface="Cambria Math" panose="02040503050406030204" pitchFamily="18" charset="0"/>
                          </a:rPr>
                          <m:t>𝚤</m:t>
                        </m:r>
                        <m:r>
                          <a:rPr lang="tr-TR" sz="2100" b="1" i="0" smtClean="0">
                            <a:solidFill>
                              <a:srgbClr val="FF0000"/>
                            </a:solidFill>
                            <a:latin typeface="Cambria Math" panose="02040503050406030204" pitchFamily="18" charset="0"/>
                          </a:rPr>
                          <m:t> </m:t>
                        </m:r>
                        <m:r>
                          <a:rPr lang="tr-TR" sz="2100" b="1" i="0" smtClean="0">
                            <a:solidFill>
                              <a:srgbClr val="FF0000"/>
                            </a:solidFill>
                            <a:latin typeface="Cambria Math" panose="02040503050406030204" pitchFamily="18" charset="0"/>
                          </a:rPr>
                          <m:t>𝐢</m:t>
                        </m:r>
                        <m:r>
                          <a:rPr lang="tr-TR" sz="2100" b="1" i="0" smtClean="0">
                            <a:solidFill>
                              <a:srgbClr val="FF0000"/>
                            </a:solidFill>
                            <a:latin typeface="Cambria Math" panose="02040503050406030204" pitchFamily="18" charset="0"/>
                          </a:rPr>
                          <m:t>ç</m:t>
                        </m:r>
                        <m:r>
                          <a:rPr lang="tr-TR" sz="2100" b="1" i="0" smtClean="0">
                            <a:solidFill>
                              <a:srgbClr val="FF0000"/>
                            </a:solidFill>
                            <a:latin typeface="Cambria Math" panose="02040503050406030204" pitchFamily="18" charset="0"/>
                          </a:rPr>
                          <m:t>𝐢𝐧𝐝𝐞𝐤𝐢</m:t>
                        </m:r>
                        <m:r>
                          <a:rPr lang="tr-TR" sz="2100" b="1" i="0" smtClean="0">
                            <a:solidFill>
                              <a:srgbClr val="FF0000"/>
                            </a:solidFill>
                            <a:latin typeface="Cambria Math" panose="02040503050406030204" pitchFamily="18" charset="0"/>
                          </a:rPr>
                          <m:t> </m:t>
                        </m:r>
                        <m:r>
                          <a:rPr lang="tr-TR" sz="2100" b="1" i="0" smtClean="0">
                            <a:solidFill>
                              <a:srgbClr val="FF0000"/>
                            </a:solidFill>
                            <a:latin typeface="Cambria Math" panose="02040503050406030204" pitchFamily="18" charset="0"/>
                          </a:rPr>
                          <m:t>𝐭𝐨𝐩𝐥𝐚𝐦</m:t>
                        </m:r>
                        <m:r>
                          <a:rPr lang="tr-TR" sz="2100" b="1" i="0" smtClean="0">
                            <a:solidFill>
                              <a:srgbClr val="FF0000"/>
                            </a:solidFill>
                            <a:latin typeface="Cambria Math" panose="02040503050406030204" pitchFamily="18" charset="0"/>
                          </a:rPr>
                          <m:t> ö</m:t>
                        </m:r>
                        <m:r>
                          <a:rPr lang="tr-TR" sz="2100" b="1" i="0" smtClean="0">
                            <a:solidFill>
                              <a:srgbClr val="FF0000"/>
                            </a:solidFill>
                            <a:latin typeface="Cambria Math" panose="02040503050406030204" pitchFamily="18" charset="0"/>
                          </a:rPr>
                          <m:t>𝐥</m:t>
                        </m:r>
                        <m:r>
                          <a:rPr lang="tr-TR" sz="2100" b="1" i="0" smtClean="0">
                            <a:solidFill>
                              <a:srgbClr val="FF0000"/>
                            </a:solidFill>
                            <a:latin typeface="Cambria Math" panose="02040503050406030204" pitchFamily="18" charset="0"/>
                          </a:rPr>
                          <m:t>ü</m:t>
                        </m:r>
                        <m:r>
                          <a:rPr lang="tr-TR" sz="2100" b="1" i="0" smtClean="0">
                            <a:solidFill>
                              <a:srgbClr val="FF0000"/>
                            </a:solidFill>
                            <a:latin typeface="Cambria Math" panose="02040503050406030204" pitchFamily="18" charset="0"/>
                          </a:rPr>
                          <m:t>𝐦</m:t>
                        </m:r>
                        <m:r>
                          <a:rPr lang="tr-TR" sz="2100" b="1" i="0" smtClean="0">
                            <a:solidFill>
                              <a:srgbClr val="FF0000"/>
                            </a:solidFill>
                            <a:latin typeface="Cambria Math"/>
                          </a:rPr>
                          <m:t> </m:t>
                        </m:r>
                        <m:r>
                          <a:rPr lang="tr-TR" sz="2100" b="1" i="0" smtClean="0">
                            <a:solidFill>
                              <a:srgbClr val="FF0000"/>
                            </a:solidFill>
                            <a:latin typeface="Cambria Math"/>
                          </a:rPr>
                          <m:t>𝐬𝐚𝐲</m:t>
                        </m:r>
                        <m:r>
                          <a:rPr lang="tr-TR" sz="2100" b="1" i="0" smtClean="0">
                            <a:solidFill>
                              <a:srgbClr val="FF0000"/>
                            </a:solidFill>
                            <a:latin typeface="Cambria Math"/>
                          </a:rPr>
                          <m:t>ı</m:t>
                        </m:r>
                        <m:r>
                          <a:rPr lang="tr-TR" sz="2100" b="1" i="0" smtClean="0">
                            <a:solidFill>
                              <a:srgbClr val="FF0000"/>
                            </a:solidFill>
                            <a:latin typeface="Cambria Math"/>
                          </a:rPr>
                          <m:t>𝐬</m:t>
                        </m:r>
                        <m:r>
                          <a:rPr lang="tr-TR" sz="2100" b="1" i="0" smtClean="0">
                            <a:solidFill>
                              <a:srgbClr val="FF0000"/>
                            </a:solidFill>
                            <a:latin typeface="Cambria Math"/>
                          </a:rPr>
                          <m:t>ı</m:t>
                        </m:r>
                      </m:num>
                      <m:den>
                        <m:r>
                          <a:rPr lang="tr-TR" sz="2100" b="1" i="0" smtClean="0">
                            <a:solidFill>
                              <a:srgbClr val="FF0000"/>
                            </a:solidFill>
                            <a:latin typeface="Cambria Math"/>
                          </a:rPr>
                          <m:t>𝐀𝐲𝐧</m:t>
                        </m:r>
                        <m:r>
                          <a:rPr lang="tr-TR" sz="2100" b="1" i="0" smtClean="0">
                            <a:solidFill>
                              <a:srgbClr val="FF0000"/>
                            </a:solidFill>
                            <a:latin typeface="Cambria Math"/>
                          </a:rPr>
                          <m:t>ı </m:t>
                        </m:r>
                        <m:r>
                          <a:rPr lang="tr-TR" sz="2100" b="1" i="0" smtClean="0">
                            <a:solidFill>
                              <a:srgbClr val="FF0000"/>
                            </a:solidFill>
                            <a:latin typeface="Cambria Math"/>
                          </a:rPr>
                          <m:t>𝐭𝐨𝐩𝐥𝐮𝐦𝐮𝐧</m:t>
                        </m:r>
                        <m:r>
                          <a:rPr lang="tr-TR" sz="2100" b="1" i="0" smtClean="0">
                            <a:solidFill>
                              <a:srgbClr val="FF0000"/>
                            </a:solidFill>
                            <a:latin typeface="Cambria Math"/>
                          </a:rPr>
                          <m:t> </m:t>
                        </m:r>
                        <m:r>
                          <a:rPr lang="tr-TR" sz="2100" b="1" i="0" smtClean="0">
                            <a:solidFill>
                              <a:srgbClr val="FF0000"/>
                            </a:solidFill>
                            <a:latin typeface="Cambria Math"/>
                          </a:rPr>
                          <m:t>𝐲</m:t>
                        </m:r>
                        <m:r>
                          <a:rPr lang="tr-TR" sz="2100" b="1" i="0" smtClean="0">
                            <a:solidFill>
                              <a:srgbClr val="FF0000"/>
                            </a:solidFill>
                            <a:latin typeface="Cambria Math"/>
                          </a:rPr>
                          <m:t>ı</m:t>
                        </m:r>
                        <m:r>
                          <a:rPr lang="tr-TR" sz="2100" b="1" i="0" smtClean="0">
                            <a:solidFill>
                              <a:srgbClr val="FF0000"/>
                            </a:solidFill>
                            <a:latin typeface="Cambria Math"/>
                          </a:rPr>
                          <m:t>𝐥</m:t>
                        </m:r>
                        <m:r>
                          <a:rPr lang="tr-TR" sz="2100" b="1" i="0" smtClean="0">
                            <a:solidFill>
                              <a:srgbClr val="FF0000"/>
                            </a:solidFill>
                            <a:latin typeface="Cambria Math"/>
                          </a:rPr>
                          <m:t> </m:t>
                        </m:r>
                        <m:r>
                          <a:rPr lang="tr-TR" sz="2100" b="1" i="0" smtClean="0">
                            <a:solidFill>
                              <a:srgbClr val="FF0000"/>
                            </a:solidFill>
                            <a:latin typeface="Cambria Math"/>
                          </a:rPr>
                          <m:t>𝐨𝐫𝐭𝐚𝐬</m:t>
                        </m:r>
                        <m:r>
                          <a:rPr lang="tr-TR" sz="2100" b="1" i="0" smtClean="0">
                            <a:solidFill>
                              <a:srgbClr val="FF0000"/>
                            </a:solidFill>
                            <a:latin typeface="Cambria Math"/>
                          </a:rPr>
                          <m:t>ı </m:t>
                        </m:r>
                        <m:r>
                          <a:rPr lang="tr-TR" sz="2100" b="1" i="0" smtClean="0">
                            <a:solidFill>
                              <a:srgbClr val="FF0000"/>
                            </a:solidFill>
                            <a:latin typeface="Cambria Math"/>
                          </a:rPr>
                          <m:t>𝐧</m:t>
                        </m:r>
                        <m:r>
                          <a:rPr lang="tr-TR" sz="2100" b="1" i="0" smtClean="0">
                            <a:solidFill>
                              <a:srgbClr val="FF0000"/>
                            </a:solidFill>
                            <a:latin typeface="Cambria Math"/>
                          </a:rPr>
                          <m:t>ü</m:t>
                        </m:r>
                        <m:r>
                          <a:rPr lang="tr-TR" sz="2100" b="1" i="0" smtClean="0">
                            <a:solidFill>
                              <a:srgbClr val="FF0000"/>
                            </a:solidFill>
                            <a:latin typeface="Cambria Math"/>
                          </a:rPr>
                          <m:t>𝐟𝐮𝐬𝐮</m:t>
                        </m:r>
                      </m:den>
                    </m:f>
                  </m:oMath>
                </a14:m>
                <a:r>
                  <a:rPr lang="tr-TR" sz="2100" b="1" dirty="0">
                    <a:solidFill>
                      <a:srgbClr val="FF0000"/>
                    </a:solidFill>
                  </a:rPr>
                  <a:t>  X k (1000)</a:t>
                </a:r>
              </a:p>
              <a:p>
                <a:endParaRPr lang="tr-TR" sz="1500" dirty="0"/>
              </a:p>
              <a:p>
                <a:endParaRPr lang="tr-TR" sz="1500" dirty="0"/>
              </a:p>
              <a:p>
                <a:pPr marL="0" indent="0">
                  <a:buNone/>
                </a:pPr>
                <a:r>
                  <a:rPr lang="tr-TR" sz="1500" dirty="0"/>
                  <a:t>*Yıl ortası nüfus, bölgedeki haziran ayındaki nüfustur. İki yılbaşı nüfusunun ortalaması olarak da hesaplanabilir.</a:t>
                </a:r>
              </a:p>
            </p:txBody>
          </p:sp>
        </mc:Choice>
        <mc:Fallback xmlns="">
          <p:sp>
            <p:nvSpPr>
              <p:cNvPr id="3" name="İçerik Yer Tutucusu 2">
                <a:extLst>
                  <a:ext uri="{FF2B5EF4-FFF2-40B4-BE49-F238E27FC236}">
                    <a16:creationId xmlns:a14="http://schemas.microsoft.com/office/drawing/2010/main" xmlns="" xmlns:a16="http://schemas.microsoft.com/office/drawing/2014/main" id="{A9182FC2-7A26-453E-AA07-F26C14E9BA78}"/>
                  </a:ext>
                </a:extLst>
              </p:cNvPr>
              <p:cNvSpPr>
                <a:spLocks noGrp="1" noRot="1" noChangeAspect="1" noMove="1" noResize="1" noEditPoints="1" noAdjustHandles="1" noChangeArrowheads="1" noChangeShapeType="1" noTextEdit="1"/>
              </p:cNvSpPr>
              <p:nvPr>
                <p:ph idx="1"/>
              </p:nvPr>
            </p:nvSpPr>
            <p:spPr>
              <a:blipFill>
                <a:blip r:embed="rId2"/>
                <a:stretch>
                  <a:fillRect l="-1926" t="-1752" r="-2000"/>
                </a:stretch>
              </a:blipFill>
            </p:spPr>
            <p:txBody>
              <a:bodyPr/>
              <a:lstStyle/>
              <a:p>
                <a:r>
                  <a:rPr lang="tr-TR">
                    <a:noFill/>
                  </a:rPr>
                  <a:t> </a:t>
                </a:r>
              </a:p>
            </p:txBody>
          </p:sp>
        </mc:Fallback>
      </mc:AlternateContent>
      <p:sp>
        <p:nvSpPr>
          <p:cNvPr id="4" name="Alt Bilgi Yer Tutucusu 3">
            <a:extLst>
              <a:ext uri="{FF2B5EF4-FFF2-40B4-BE49-F238E27FC236}">
                <a16:creationId xmlns:a16="http://schemas.microsoft.com/office/drawing/2014/main" id="{4249F562-B167-4F04-BADA-DDF174000199}"/>
              </a:ext>
            </a:extLst>
          </p:cNvPr>
          <p:cNvSpPr>
            <a:spLocks noGrp="1"/>
          </p:cNvSpPr>
          <p:nvPr>
            <p:ph type="ftr" sz="quarter" idx="11"/>
          </p:nvPr>
        </p:nvSpPr>
        <p:spPr>
          <a:xfrm>
            <a:off x="1393855" y="6385025"/>
            <a:ext cx="6052352" cy="273844"/>
          </a:xfrm>
        </p:spPr>
        <p:txBody>
          <a:bodyPr/>
          <a:lstStyle/>
          <a:p>
            <a:r>
              <a:rPr lang="tr-TR" sz="750" b="0" i="0" u="none" strike="noStrike" dirty="0" err="1">
                <a:solidFill>
                  <a:srgbClr val="000000"/>
                </a:solidFill>
                <a:effectLst/>
                <a:latin typeface="Calibri" panose="020F0502020204030204" pitchFamily="34" charset="0"/>
              </a:rPr>
              <a:t>Öztek</a:t>
            </a:r>
            <a:r>
              <a:rPr lang="tr-TR" sz="750" b="0" i="0" u="none" strike="noStrike" dirty="0">
                <a:solidFill>
                  <a:srgbClr val="000000"/>
                </a:solidFill>
                <a:effectLst/>
                <a:latin typeface="Calibri" panose="020F0502020204030204" pitchFamily="34" charset="0"/>
              </a:rPr>
              <a:t>, Z. (2020). Halk Sağlığı Kuramlar ve Uygulamalar. Ankara: Sağlık ve Sosyal Yardım Vakfı.</a:t>
            </a:r>
          </a:p>
          <a:p>
            <a:endParaRPr lang="en-US" dirty="0"/>
          </a:p>
        </p:txBody>
      </p:sp>
    </p:spTree>
    <p:extLst>
      <p:ext uri="{BB962C8B-B14F-4D97-AF65-F5344CB8AC3E}">
        <p14:creationId xmlns:p14="http://schemas.microsoft.com/office/powerpoint/2010/main" val="425612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a:t>Epidemiyoloji Neden Önemli?</a:t>
            </a:r>
            <a:endParaRPr/>
          </a:p>
        </p:txBody>
      </p:sp>
      <p:sp>
        <p:nvSpPr>
          <p:cNvPr id="127" name="Google Shape;127;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tr-TR"/>
              <a:t>Toplum sağlığının iyileştirilmesine büyük katkılar sağlar</a:t>
            </a:r>
            <a:endParaRPr/>
          </a:p>
          <a:p>
            <a:pPr marL="342900" lvl="0" indent="-342900" algn="l" rtl="0">
              <a:spcBef>
                <a:spcPts val="640"/>
              </a:spcBef>
              <a:spcAft>
                <a:spcPts val="0"/>
              </a:spcAft>
              <a:buClr>
                <a:schemeClr val="dk1"/>
              </a:buClr>
              <a:buSzPts val="3200"/>
              <a:buChar char="•"/>
            </a:pPr>
            <a:r>
              <a:rPr lang="tr-TR"/>
              <a:t> Ortaya çıkan hastalıkların saptanması ve haritalandırılması süreci için gerekli</a:t>
            </a:r>
            <a:endParaRPr/>
          </a:p>
          <a:p>
            <a:pPr marL="342900" lvl="0" indent="-139700" algn="l" rtl="0">
              <a:spcBef>
                <a:spcPts val="640"/>
              </a:spcBef>
              <a:spcAft>
                <a:spcPts val="0"/>
              </a:spcAft>
              <a:buClr>
                <a:schemeClr val="dk1"/>
              </a:buClr>
              <a:buSzPts val="3200"/>
              <a:buNone/>
            </a:pPr>
            <a:endParaRPr/>
          </a:p>
        </p:txBody>
      </p:sp>
      <p:sp>
        <p:nvSpPr>
          <p:cNvPr id="128" name="Google Shape;128;p6"/>
          <p:cNvSpPr txBox="1"/>
          <p:nvPr/>
        </p:nvSpPr>
        <p:spPr>
          <a:xfrm>
            <a:off x="1" y="6381328"/>
            <a:ext cx="88301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900" dirty="0" err="1">
                <a:solidFill>
                  <a:srgbClr val="BFBFBF"/>
                </a:solidFill>
                <a:latin typeface="Calibri"/>
                <a:ea typeface="Calibri"/>
                <a:cs typeface="Calibri"/>
                <a:sym typeface="Calibri"/>
              </a:rPr>
              <a:t>Basic</a:t>
            </a:r>
            <a:r>
              <a:rPr lang="tr-TR" sz="900" dirty="0">
                <a:solidFill>
                  <a:srgbClr val="BFBFBF"/>
                </a:solidFill>
                <a:latin typeface="Calibri"/>
                <a:ea typeface="Calibri"/>
                <a:cs typeface="Calibri"/>
                <a:sym typeface="Calibri"/>
              </a:rPr>
              <a:t> </a:t>
            </a:r>
            <a:r>
              <a:rPr lang="tr-TR" sz="900" dirty="0" err="1">
                <a:solidFill>
                  <a:srgbClr val="BFBFBF"/>
                </a:solidFill>
                <a:latin typeface="Calibri"/>
                <a:ea typeface="Calibri"/>
                <a:cs typeface="Calibri"/>
                <a:sym typeface="Calibri"/>
              </a:rPr>
              <a:t>Epidemiology</a:t>
            </a:r>
            <a:r>
              <a:rPr lang="tr-TR" sz="900" dirty="0">
                <a:solidFill>
                  <a:srgbClr val="BFBFBF"/>
                </a:solidFill>
                <a:latin typeface="Calibri"/>
                <a:ea typeface="Calibri"/>
                <a:cs typeface="Calibri"/>
                <a:sym typeface="Calibri"/>
              </a:rPr>
              <a:t>, R.</a:t>
            </a:r>
            <a:r>
              <a:rPr lang="tr-TR" sz="900" dirty="0" err="1">
                <a:solidFill>
                  <a:srgbClr val="BFBFBF"/>
                </a:solidFill>
                <a:latin typeface="Calibri"/>
                <a:ea typeface="Calibri"/>
                <a:cs typeface="Calibri"/>
                <a:sym typeface="Calibri"/>
              </a:rPr>
              <a:t>Beaglehole</a:t>
            </a:r>
            <a:r>
              <a:rPr lang="tr-TR" sz="900" dirty="0">
                <a:solidFill>
                  <a:srgbClr val="BFBFBF"/>
                </a:solidFill>
                <a:latin typeface="Calibri"/>
                <a:ea typeface="Calibri"/>
                <a:cs typeface="Calibri"/>
                <a:sym typeface="Calibri"/>
              </a:rPr>
              <a:t>, R.</a:t>
            </a:r>
            <a:r>
              <a:rPr lang="tr-TR" sz="900" dirty="0" err="1">
                <a:solidFill>
                  <a:srgbClr val="BFBFBF"/>
                </a:solidFill>
                <a:latin typeface="Calibri"/>
                <a:ea typeface="Calibri"/>
                <a:cs typeface="Calibri"/>
                <a:sym typeface="Calibri"/>
              </a:rPr>
              <a:t>Bonita</a:t>
            </a:r>
            <a:r>
              <a:rPr lang="tr-TR" sz="900" dirty="0">
                <a:solidFill>
                  <a:srgbClr val="BFBFBF"/>
                </a:solidFill>
                <a:latin typeface="Calibri"/>
                <a:ea typeface="Calibri"/>
                <a:cs typeface="Calibri"/>
                <a:sym typeface="Calibri"/>
              </a:rPr>
              <a:t>, T.</a:t>
            </a:r>
            <a:r>
              <a:rPr lang="tr-TR" sz="900" dirty="0" err="1">
                <a:solidFill>
                  <a:srgbClr val="BFBFBF"/>
                </a:solidFill>
                <a:latin typeface="Calibri"/>
                <a:ea typeface="Calibri"/>
                <a:cs typeface="Calibri"/>
                <a:sym typeface="Calibri"/>
              </a:rPr>
              <a:t>Kjellstrom</a:t>
            </a:r>
            <a:r>
              <a:rPr lang="tr-TR" sz="900" dirty="0">
                <a:solidFill>
                  <a:srgbClr val="BFBFBF"/>
                </a:solidFill>
                <a:latin typeface="Calibri"/>
                <a:ea typeface="Calibri"/>
                <a:cs typeface="Calibri"/>
                <a:sym typeface="Calibri"/>
              </a:rPr>
              <a:t>, </a:t>
            </a:r>
            <a:r>
              <a:rPr lang="tr-TR" sz="900" dirty="0" err="1">
                <a:solidFill>
                  <a:srgbClr val="BFBFBF"/>
                </a:solidFill>
                <a:latin typeface="Calibri"/>
                <a:ea typeface="Calibri"/>
                <a:cs typeface="Calibri"/>
                <a:sym typeface="Calibri"/>
              </a:rPr>
              <a:t>World</a:t>
            </a:r>
            <a:r>
              <a:rPr lang="tr-TR" sz="900" dirty="0">
                <a:solidFill>
                  <a:srgbClr val="BFBFBF"/>
                </a:solidFill>
                <a:latin typeface="Calibri"/>
                <a:ea typeface="Calibri"/>
                <a:cs typeface="Calibri"/>
                <a:sym typeface="Calibri"/>
              </a:rPr>
              <a:t> </a:t>
            </a:r>
            <a:r>
              <a:rPr lang="tr-TR" sz="900" dirty="0" err="1">
                <a:solidFill>
                  <a:srgbClr val="BFBFBF"/>
                </a:solidFill>
                <a:latin typeface="Calibri"/>
                <a:ea typeface="Calibri"/>
                <a:cs typeface="Calibri"/>
                <a:sym typeface="Calibri"/>
              </a:rPr>
              <a:t>Health</a:t>
            </a:r>
            <a:r>
              <a:rPr lang="tr-TR" sz="900" dirty="0">
                <a:solidFill>
                  <a:srgbClr val="BFBFBF"/>
                </a:solidFill>
                <a:latin typeface="Calibri"/>
                <a:ea typeface="Calibri"/>
                <a:cs typeface="Calibri"/>
                <a:sym typeface="Calibri"/>
              </a:rPr>
              <a:t> </a:t>
            </a:r>
            <a:r>
              <a:rPr lang="tr-TR" sz="900" dirty="0" err="1">
                <a:solidFill>
                  <a:srgbClr val="BFBFBF"/>
                </a:solidFill>
                <a:latin typeface="Calibri"/>
                <a:ea typeface="Calibri"/>
                <a:cs typeface="Calibri"/>
                <a:sym typeface="Calibri"/>
              </a:rPr>
              <a:t>Organization</a:t>
            </a:r>
            <a:r>
              <a:rPr lang="tr-TR" sz="900" dirty="0">
                <a:solidFill>
                  <a:srgbClr val="BFBFBF"/>
                </a:solidFill>
                <a:latin typeface="Calibri"/>
                <a:ea typeface="Calibri"/>
                <a:cs typeface="Calibri"/>
                <a:sym typeface="Calibri"/>
              </a:rPr>
              <a:t>, </a:t>
            </a:r>
            <a:r>
              <a:rPr lang="tr-TR" sz="900" dirty="0" err="1">
                <a:solidFill>
                  <a:srgbClr val="BFBFBF"/>
                </a:solidFill>
                <a:latin typeface="Calibri"/>
                <a:ea typeface="Calibri"/>
                <a:cs typeface="Calibri"/>
                <a:sym typeface="Calibri"/>
              </a:rPr>
              <a:t>Geneva</a:t>
            </a:r>
            <a:r>
              <a:rPr lang="tr-TR" sz="900" dirty="0">
                <a:solidFill>
                  <a:srgbClr val="BFBFBF"/>
                </a:solidFill>
                <a:latin typeface="Calibri"/>
                <a:ea typeface="Calibri"/>
                <a:cs typeface="Calibri"/>
                <a:sym typeface="Calibri"/>
              </a:rPr>
              <a:t>, 2006 </a:t>
            </a:r>
            <a:r>
              <a:rPr lang="tr-TR" sz="900" u="sng" dirty="0">
                <a:solidFill>
                  <a:srgbClr val="BFB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https://sbu.saglik.gov.tr/Ekutuphane/kitaplar/epidemiyoloji.pdf</a:t>
            </a:r>
            <a:r>
              <a:rPr lang="tr-TR" sz="900" dirty="0">
                <a:solidFill>
                  <a:srgbClr val="BFBFBF"/>
                </a:solidFill>
                <a:latin typeface="Calibri"/>
                <a:ea typeface="Calibri"/>
                <a:cs typeface="Calibri"/>
                <a:sym typeface="Calibri"/>
              </a:rPr>
              <a:t> (Erişim Tarihi:10.09.2022)</a:t>
            </a:r>
            <a:endParaRPr sz="900">
              <a:solidFill>
                <a:srgbClr val="BFBFBF"/>
              </a:solidFill>
              <a:latin typeface="Calibri"/>
              <a:ea typeface="Calibri"/>
              <a:cs typeface="Calibri"/>
              <a:sym typeface="Calibri"/>
            </a:endParaRPr>
          </a:p>
        </p:txBody>
      </p:sp>
      <p:pic>
        <p:nvPicPr>
          <p:cNvPr id="129" name="Google Shape;129;p6" descr="https://cdn.the-scientist.com/assets/articleNo/66871/aImg/35083/piechart-s.png"/>
          <p:cNvPicPr preferRelativeResize="0"/>
          <p:nvPr/>
        </p:nvPicPr>
        <p:blipFill rotWithShape="1">
          <a:blip r:embed="rId4">
            <a:alphaModFix/>
          </a:blip>
          <a:srcRect/>
          <a:stretch/>
        </p:blipFill>
        <p:spPr>
          <a:xfrm>
            <a:off x="3042824" y="4005064"/>
            <a:ext cx="2781314" cy="194692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5313A9-2B53-53EA-76A8-2C2FFE259B18}"/>
              </a:ext>
            </a:extLst>
          </p:cNvPr>
          <p:cNvSpPr>
            <a:spLocks noGrp="1"/>
          </p:cNvSpPr>
          <p:nvPr>
            <p:ph type="title"/>
          </p:nvPr>
        </p:nvSpPr>
        <p:spPr/>
        <p:txBody>
          <a:bodyPr/>
          <a:lstStyle/>
          <a:p>
            <a:endParaRPr lang="tr-TR"/>
          </a:p>
        </p:txBody>
      </p:sp>
      <p:sp>
        <p:nvSpPr>
          <p:cNvPr id="3" name="Metin Yer Tutucusu 2">
            <a:extLst>
              <a:ext uri="{FF2B5EF4-FFF2-40B4-BE49-F238E27FC236}">
                <a16:creationId xmlns:a16="http://schemas.microsoft.com/office/drawing/2014/main" id="{F164AE60-B08C-50ED-CF15-9CA7F1CBF82A}"/>
              </a:ext>
            </a:extLst>
          </p:cNvPr>
          <p:cNvSpPr>
            <a:spLocks noGrp="1"/>
          </p:cNvSpPr>
          <p:nvPr>
            <p:ph type="body" idx="1"/>
          </p:nvPr>
        </p:nvSpPr>
        <p:spPr/>
        <p:txBody>
          <a:bodyPr/>
          <a:lstStyle/>
          <a:p>
            <a:pPr marL="114300" indent="0">
              <a:buNone/>
            </a:pPr>
            <a:endParaRPr lang="tr-TR" b="0" i="0" dirty="0">
              <a:solidFill>
                <a:srgbClr val="000000"/>
              </a:solidFill>
              <a:effectLst/>
              <a:latin typeface="Arial" panose="020B0604020202020204" pitchFamily="34" charset="0"/>
            </a:endParaRPr>
          </a:p>
        </p:txBody>
      </p:sp>
      <p:pic>
        <p:nvPicPr>
          <p:cNvPr id="4" name="3 Resim" descr="epi30.JPG"/>
          <p:cNvPicPr>
            <a:picLocks noChangeAspect="1"/>
          </p:cNvPicPr>
          <p:nvPr/>
        </p:nvPicPr>
        <p:blipFill>
          <a:blip r:embed="rId2"/>
          <a:stretch>
            <a:fillRect/>
          </a:stretch>
        </p:blipFill>
        <p:spPr>
          <a:xfrm>
            <a:off x="550838" y="295422"/>
            <a:ext cx="8593162" cy="5690307"/>
          </a:xfrm>
          <a:prstGeom prst="rect">
            <a:avLst/>
          </a:prstGeom>
        </p:spPr>
      </p:pic>
      <p:sp>
        <p:nvSpPr>
          <p:cNvPr id="5" name="4 Metin kutusu"/>
          <p:cNvSpPr txBox="1"/>
          <p:nvPr/>
        </p:nvSpPr>
        <p:spPr>
          <a:xfrm>
            <a:off x="604911" y="6316394"/>
            <a:ext cx="8032652" cy="307777"/>
          </a:xfrm>
          <a:prstGeom prst="rect">
            <a:avLst/>
          </a:prstGeom>
          <a:noFill/>
        </p:spPr>
        <p:txBody>
          <a:bodyPr wrap="square" rtlCol="0">
            <a:spAutoFit/>
          </a:bodyPr>
          <a:lstStyle/>
          <a:p>
            <a:r>
              <a:rPr lang="tr-TR" sz="800" dirty="0">
                <a:hlinkClick r:id="rId3"/>
              </a:rPr>
              <a:t>TUİK, Erişim tarihi:16.09.2023 https://data.tuik.gov.tr/Bulten/Index?p=Olum-ve-Olum-Nedeni-Istatistikleri-2022-</a:t>
            </a:r>
            <a:r>
              <a:rPr lang="tr-TR" sz="800" dirty="0"/>
              <a:t> </a:t>
            </a:r>
            <a:r>
              <a:rPr lang="tr-TR" dirty="0"/>
              <a:t>.</a:t>
            </a:r>
          </a:p>
        </p:txBody>
      </p:sp>
    </p:spTree>
    <p:extLst>
      <p:ext uri="{BB962C8B-B14F-4D97-AF65-F5344CB8AC3E}">
        <p14:creationId xmlns:p14="http://schemas.microsoft.com/office/powerpoint/2010/main" val="21031214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BA50E9BE-8B8A-4BAA-A0EF-A3F1EFFD016C}"/>
                  </a:ext>
                </a:extLst>
              </p:cNvPr>
              <p:cNvSpPr>
                <a:spLocks noGrp="1"/>
              </p:cNvSpPr>
              <p:nvPr>
                <p:ph idx="1"/>
              </p:nvPr>
            </p:nvSpPr>
            <p:spPr/>
            <p:txBody>
              <a:bodyPr/>
              <a:lstStyle/>
              <a:p>
                <a:pPr marL="0" indent="0">
                  <a:buNone/>
                </a:pPr>
                <a:r>
                  <a:rPr lang="tr-TR" b="1" dirty="0"/>
                  <a:t>2. Yaşa Özel Ölüm Hızı: </a:t>
                </a:r>
                <a:r>
                  <a:rPr lang="tr-TR" dirty="0"/>
                  <a:t>Kaba ölüm hızından daha duyarlı bir ölçüttür. Ölümlerin en fazla hangi yaş gruplarında olduğunu saptamaya yarar. Sıklıkla 0-4; 5-14; 15-44; 45 yaş ve üzeri yaş grupları için hesaplanır.</a:t>
                </a:r>
              </a:p>
              <a:p>
                <a:endParaRPr lang="tr-TR" dirty="0"/>
              </a:p>
              <a:p>
                <a:endParaRPr lang="tr-TR" sz="1800" b="1" i="0" dirty="0">
                  <a:solidFill>
                    <a:srgbClr val="FF0000"/>
                  </a:solidFill>
                  <a:latin typeface="Cambria Math" panose="02040503050406030204" pitchFamily="18" charset="0"/>
                </a:endParaRPr>
              </a:p>
              <a:p>
                <a:pPr marL="0" indent="0">
                  <a:buNone/>
                </a:pPr>
                <a14:m>
                  <m:oMath xmlns:m="http://schemas.openxmlformats.org/officeDocument/2006/math">
                    <m:r>
                      <a:rPr lang="tr-TR" sz="1800" b="1" i="0" smtClean="0">
                        <a:solidFill>
                          <a:srgbClr val="FF0000"/>
                        </a:solidFill>
                        <a:latin typeface="Cambria Math" panose="02040503050406030204" pitchFamily="18" charset="0"/>
                      </a:rPr>
                      <m:t>𝐘𝐚</m:t>
                    </m:r>
                    <m:r>
                      <a:rPr lang="tr-TR" sz="1800" b="1" i="0" smtClean="0">
                        <a:solidFill>
                          <a:srgbClr val="FF0000"/>
                        </a:solidFill>
                        <a:latin typeface="Cambria Math" panose="02040503050406030204" pitchFamily="18" charset="0"/>
                      </a:rPr>
                      <m:t>ş</m:t>
                    </m:r>
                    <m:r>
                      <a:rPr lang="tr-TR" sz="1800" b="1" i="0" smtClean="0">
                        <a:solidFill>
                          <a:srgbClr val="FF0000"/>
                        </a:solidFill>
                        <a:latin typeface="Cambria Math" panose="02040503050406030204" pitchFamily="18" charset="0"/>
                      </a:rPr>
                      <m:t>𝐚</m:t>
                    </m:r>
                    <m:r>
                      <a:rPr lang="tr-TR" sz="1800" b="1" i="0" smtClean="0">
                        <a:solidFill>
                          <a:srgbClr val="FF0000"/>
                        </a:solidFill>
                        <a:latin typeface="Cambria Math" panose="02040503050406030204" pitchFamily="18" charset="0"/>
                      </a:rPr>
                      <m:t> ö</m:t>
                    </m:r>
                    <m:r>
                      <a:rPr lang="tr-TR" sz="1800" b="1" i="0" smtClean="0">
                        <a:solidFill>
                          <a:srgbClr val="FF0000"/>
                        </a:solidFill>
                        <a:latin typeface="Cambria Math" panose="02040503050406030204" pitchFamily="18" charset="0"/>
                      </a:rPr>
                      <m:t>𝐳𝐞𝐥</m:t>
                    </m:r>
                    <m:r>
                      <a:rPr lang="tr-TR" sz="1800" b="1" i="0" smtClean="0">
                        <a:solidFill>
                          <a:srgbClr val="FF0000"/>
                        </a:solidFill>
                        <a:latin typeface="Cambria Math" panose="02040503050406030204" pitchFamily="18" charset="0"/>
                      </a:rPr>
                      <m:t> ö</m:t>
                    </m:r>
                    <m:r>
                      <a:rPr lang="tr-TR" sz="1800" b="1" i="0" smtClean="0">
                        <a:solidFill>
                          <a:srgbClr val="FF0000"/>
                        </a:solidFill>
                        <a:latin typeface="Cambria Math" panose="02040503050406030204" pitchFamily="18" charset="0"/>
                      </a:rPr>
                      <m:t>𝐥</m:t>
                    </m:r>
                    <m:r>
                      <a:rPr lang="tr-TR" sz="1800" b="1" i="0" smtClean="0">
                        <a:solidFill>
                          <a:srgbClr val="FF0000"/>
                        </a:solidFill>
                        <a:latin typeface="Cambria Math" panose="02040503050406030204" pitchFamily="18" charset="0"/>
                      </a:rPr>
                      <m:t>ü</m:t>
                    </m:r>
                    <m:r>
                      <a:rPr lang="tr-TR" sz="1800" b="1" i="0" smtClean="0">
                        <a:solidFill>
                          <a:srgbClr val="FF0000"/>
                        </a:solidFill>
                        <a:latin typeface="Cambria Math" panose="02040503050406030204" pitchFamily="18" charset="0"/>
                      </a:rPr>
                      <m:t>𝐦</m:t>
                    </m:r>
                    <m:r>
                      <a:rPr lang="tr-TR" sz="1800" b="1" i="0" smtClean="0">
                        <a:solidFill>
                          <a:srgbClr val="FF0000"/>
                        </a:solidFill>
                        <a:latin typeface="Cambria Math" panose="02040503050406030204" pitchFamily="18" charset="0"/>
                      </a:rPr>
                      <m:t> </m:t>
                    </m:r>
                    <m:r>
                      <a:rPr lang="tr-TR" sz="1800" b="1" i="0" smtClean="0">
                        <a:solidFill>
                          <a:srgbClr val="FF0000"/>
                        </a:solidFill>
                        <a:latin typeface="Cambria Math" panose="02040503050406030204" pitchFamily="18" charset="0"/>
                      </a:rPr>
                      <m:t>𝐡</m:t>
                    </m:r>
                    <m:r>
                      <a:rPr lang="tr-TR" sz="1800" b="1" i="0" smtClean="0">
                        <a:solidFill>
                          <a:srgbClr val="FF0000"/>
                        </a:solidFill>
                        <a:latin typeface="Cambria Math" panose="02040503050406030204" pitchFamily="18" charset="0"/>
                      </a:rPr>
                      <m:t>𝚤</m:t>
                    </m:r>
                    <m:r>
                      <a:rPr lang="tr-TR" sz="1800" b="1" i="0" smtClean="0">
                        <a:solidFill>
                          <a:srgbClr val="FF0000"/>
                        </a:solidFill>
                        <a:latin typeface="Cambria Math" panose="02040503050406030204" pitchFamily="18" charset="0"/>
                      </a:rPr>
                      <m:t>𝐳</m:t>
                    </m:r>
                    <m:r>
                      <a:rPr lang="tr-TR" sz="1800" b="1" i="0" smtClean="0">
                        <a:solidFill>
                          <a:srgbClr val="FF0000"/>
                        </a:solidFill>
                        <a:latin typeface="Cambria Math" panose="02040503050406030204" pitchFamily="18" charset="0"/>
                      </a:rPr>
                      <m:t>𝚤</m:t>
                    </m:r>
                    <m:r>
                      <a:rPr lang="tr-TR" sz="1800" b="1" i="0" smtClean="0">
                        <a:solidFill>
                          <a:srgbClr val="FF0000"/>
                        </a:solidFill>
                        <a:latin typeface="Cambria Math"/>
                      </a:rPr>
                      <m:t>=</m:t>
                    </m:r>
                    <m:f>
                      <m:fPr>
                        <m:ctrlPr>
                          <a:rPr lang="tr-TR" sz="1800" b="1" i="1" smtClean="0">
                            <a:solidFill>
                              <a:srgbClr val="FF0000"/>
                            </a:solidFill>
                            <a:latin typeface="Cambria Math" panose="02040503050406030204" pitchFamily="18" charset="0"/>
                          </a:rPr>
                        </m:ctrlPr>
                      </m:fPr>
                      <m:num>
                        <m:r>
                          <a:rPr lang="tr-TR" sz="1800" b="1" i="0" smtClean="0">
                            <a:solidFill>
                              <a:srgbClr val="FF0000"/>
                            </a:solidFill>
                            <a:latin typeface="Cambria Math"/>
                          </a:rPr>
                          <m:t>𝐁</m:t>
                        </m:r>
                        <m:r>
                          <a:rPr lang="tr-TR" sz="1800" b="1" i="1" smtClean="0">
                            <a:solidFill>
                              <a:srgbClr val="FF0000"/>
                            </a:solidFill>
                            <a:latin typeface="Cambria Math" panose="02040503050406030204" pitchFamily="18" charset="0"/>
                          </a:rPr>
                          <m:t>𝒊𝒓</m:t>
                        </m:r>
                        <m:r>
                          <a:rPr lang="tr-TR" sz="1800" b="1" i="1" smtClean="0">
                            <a:solidFill>
                              <a:srgbClr val="FF0000"/>
                            </a:solidFill>
                            <a:latin typeface="Cambria Math" panose="02040503050406030204" pitchFamily="18" charset="0"/>
                          </a:rPr>
                          <m:t> </m:t>
                        </m:r>
                        <m:r>
                          <a:rPr lang="tr-TR" sz="1800" b="1" i="1" smtClean="0">
                            <a:solidFill>
                              <a:srgbClr val="FF0000"/>
                            </a:solidFill>
                            <a:latin typeface="Cambria Math" panose="02040503050406030204" pitchFamily="18" charset="0"/>
                          </a:rPr>
                          <m:t>𝒚</m:t>
                        </m:r>
                        <m:r>
                          <a:rPr lang="tr-TR" sz="1800" b="1" i="1" smtClean="0">
                            <a:solidFill>
                              <a:srgbClr val="FF0000"/>
                            </a:solidFill>
                            <a:latin typeface="Cambria Math" panose="02040503050406030204" pitchFamily="18" charset="0"/>
                          </a:rPr>
                          <m:t>𝚤</m:t>
                        </m:r>
                        <m:r>
                          <a:rPr lang="tr-TR" sz="1800" b="1" i="1" smtClean="0">
                            <a:solidFill>
                              <a:srgbClr val="FF0000"/>
                            </a:solidFill>
                            <a:latin typeface="Cambria Math" panose="02040503050406030204" pitchFamily="18" charset="0"/>
                          </a:rPr>
                          <m:t>𝒍𝒅𝒂𝒌𝒊</m:t>
                        </m:r>
                        <m:r>
                          <a:rPr lang="tr-TR" sz="1800" b="1" i="1" smtClean="0">
                            <a:solidFill>
                              <a:srgbClr val="FF0000"/>
                            </a:solidFill>
                            <a:latin typeface="Cambria Math" panose="02040503050406030204" pitchFamily="18" charset="0"/>
                          </a:rPr>
                          <m:t> </m:t>
                        </m:r>
                        <m:r>
                          <a:rPr lang="tr-TR" sz="1800" b="1" i="1" smtClean="0">
                            <a:solidFill>
                              <a:srgbClr val="FF0000"/>
                            </a:solidFill>
                            <a:latin typeface="Cambria Math" panose="02040503050406030204" pitchFamily="18" charset="0"/>
                          </a:rPr>
                          <m:t>𝒃𝒆𝒍𝒊𝒓𝒍𝒊</m:t>
                        </m:r>
                        <m:r>
                          <a:rPr lang="tr-TR" sz="1800" b="1" i="1" smtClean="0">
                            <a:solidFill>
                              <a:srgbClr val="FF0000"/>
                            </a:solidFill>
                            <a:latin typeface="Cambria Math" panose="02040503050406030204" pitchFamily="18" charset="0"/>
                          </a:rPr>
                          <m:t> </m:t>
                        </m:r>
                        <m:r>
                          <a:rPr lang="tr-TR" sz="1800" b="1" i="1" smtClean="0">
                            <a:solidFill>
                              <a:srgbClr val="FF0000"/>
                            </a:solidFill>
                            <a:latin typeface="Cambria Math" panose="02040503050406030204" pitchFamily="18" charset="0"/>
                          </a:rPr>
                          <m:t>𝒃𝒊𝒓</m:t>
                        </m:r>
                        <m:r>
                          <a:rPr lang="tr-TR" sz="1800" b="1" i="1" smtClean="0">
                            <a:solidFill>
                              <a:srgbClr val="FF0000"/>
                            </a:solidFill>
                            <a:latin typeface="Cambria Math" panose="02040503050406030204" pitchFamily="18" charset="0"/>
                          </a:rPr>
                          <m:t> </m:t>
                        </m:r>
                        <m:r>
                          <a:rPr lang="tr-TR" sz="1800" b="1" i="1" smtClean="0">
                            <a:solidFill>
                              <a:srgbClr val="FF0000"/>
                            </a:solidFill>
                            <a:latin typeface="Cambria Math" panose="02040503050406030204" pitchFamily="18" charset="0"/>
                          </a:rPr>
                          <m:t>𝒚𝒂</m:t>
                        </m:r>
                        <m:r>
                          <a:rPr lang="tr-TR" sz="1800" b="1" i="1" smtClean="0">
                            <a:solidFill>
                              <a:srgbClr val="FF0000"/>
                            </a:solidFill>
                            <a:latin typeface="Cambria Math" panose="02040503050406030204" pitchFamily="18" charset="0"/>
                          </a:rPr>
                          <m:t>ş </m:t>
                        </m:r>
                        <m:r>
                          <a:rPr lang="tr-TR" sz="1800" b="1" i="1" smtClean="0">
                            <a:solidFill>
                              <a:srgbClr val="FF0000"/>
                            </a:solidFill>
                            <a:latin typeface="Cambria Math" panose="02040503050406030204" pitchFamily="18" charset="0"/>
                          </a:rPr>
                          <m:t>𝒈𝒓𝒖𝒃𝒖𝒏𝒅𝒂𝒌𝒊</m:t>
                        </m:r>
                        <m:r>
                          <a:rPr lang="tr-TR" sz="1800" b="1" i="1" smtClean="0">
                            <a:solidFill>
                              <a:srgbClr val="FF0000"/>
                            </a:solidFill>
                            <a:latin typeface="Cambria Math" panose="02040503050406030204" pitchFamily="18" charset="0"/>
                          </a:rPr>
                          <m:t> ö</m:t>
                        </m:r>
                        <m:r>
                          <a:rPr lang="tr-TR" sz="1800" b="1" i="1" smtClean="0">
                            <a:solidFill>
                              <a:srgbClr val="FF0000"/>
                            </a:solidFill>
                            <a:latin typeface="Cambria Math" panose="02040503050406030204" pitchFamily="18" charset="0"/>
                          </a:rPr>
                          <m:t>𝒍</m:t>
                        </m:r>
                        <m:r>
                          <a:rPr lang="tr-TR" sz="1800" b="1" i="1" smtClean="0">
                            <a:solidFill>
                              <a:srgbClr val="FF0000"/>
                            </a:solidFill>
                            <a:latin typeface="Cambria Math" panose="02040503050406030204" pitchFamily="18" charset="0"/>
                          </a:rPr>
                          <m:t>ü</m:t>
                        </m:r>
                        <m:r>
                          <a:rPr lang="tr-TR" sz="1800" b="1" i="1" smtClean="0">
                            <a:solidFill>
                              <a:srgbClr val="FF0000"/>
                            </a:solidFill>
                            <a:latin typeface="Cambria Math" panose="02040503050406030204" pitchFamily="18" charset="0"/>
                          </a:rPr>
                          <m:t>𝒎</m:t>
                        </m:r>
                        <m:r>
                          <a:rPr lang="tr-TR" sz="1800" b="1" i="1" smtClean="0">
                            <a:solidFill>
                              <a:srgbClr val="FF0000"/>
                            </a:solidFill>
                            <a:latin typeface="Cambria Math" panose="02040503050406030204" pitchFamily="18" charset="0"/>
                          </a:rPr>
                          <m:t> </m:t>
                        </m:r>
                        <m:r>
                          <a:rPr lang="tr-TR" sz="1800" b="1" i="1" smtClean="0">
                            <a:solidFill>
                              <a:srgbClr val="FF0000"/>
                            </a:solidFill>
                            <a:latin typeface="Cambria Math" panose="02040503050406030204" pitchFamily="18" charset="0"/>
                          </a:rPr>
                          <m:t>𝒔𝒂𝒚</m:t>
                        </m:r>
                        <m:r>
                          <a:rPr lang="tr-TR" sz="1800" b="1" i="1" smtClean="0">
                            <a:solidFill>
                              <a:srgbClr val="FF0000"/>
                            </a:solidFill>
                            <a:latin typeface="Cambria Math" panose="02040503050406030204" pitchFamily="18" charset="0"/>
                          </a:rPr>
                          <m:t>𝚤</m:t>
                        </m:r>
                        <m:r>
                          <a:rPr lang="tr-TR" sz="1800" b="1" i="1" smtClean="0">
                            <a:solidFill>
                              <a:srgbClr val="FF0000"/>
                            </a:solidFill>
                            <a:latin typeface="Cambria Math" panose="02040503050406030204" pitchFamily="18" charset="0"/>
                          </a:rPr>
                          <m:t>𝒔</m:t>
                        </m:r>
                        <m:r>
                          <a:rPr lang="tr-TR" sz="1800" b="1" i="1" smtClean="0">
                            <a:solidFill>
                              <a:srgbClr val="FF0000"/>
                            </a:solidFill>
                            <a:latin typeface="Cambria Math" panose="02040503050406030204" pitchFamily="18" charset="0"/>
                          </a:rPr>
                          <m:t>𝚤</m:t>
                        </m:r>
                      </m:num>
                      <m:den>
                        <m:r>
                          <a:rPr lang="tr-TR" sz="1800" b="1" i="0" smtClean="0">
                            <a:solidFill>
                              <a:srgbClr val="FF0000"/>
                            </a:solidFill>
                            <a:latin typeface="Cambria Math"/>
                          </a:rPr>
                          <m:t>𝐀𝐲𝐧</m:t>
                        </m:r>
                        <m:r>
                          <a:rPr lang="tr-TR" sz="1800" b="1" i="0" smtClean="0">
                            <a:solidFill>
                              <a:srgbClr val="FF0000"/>
                            </a:solidFill>
                            <a:latin typeface="Cambria Math"/>
                          </a:rPr>
                          <m:t>ı </m:t>
                        </m:r>
                        <m:r>
                          <a:rPr lang="tr-TR" sz="1800" b="1" i="0" smtClean="0">
                            <a:solidFill>
                              <a:srgbClr val="FF0000"/>
                            </a:solidFill>
                            <a:latin typeface="Cambria Math"/>
                          </a:rPr>
                          <m:t>𝐭𝐨𝐩𝐥𝐮𝐦𝐮𝐧</m:t>
                        </m:r>
                        <m:r>
                          <a:rPr lang="tr-TR" sz="1800" b="1" i="0" smtClean="0">
                            <a:solidFill>
                              <a:srgbClr val="FF0000"/>
                            </a:solidFill>
                            <a:latin typeface="Cambria Math"/>
                          </a:rPr>
                          <m:t> </m:t>
                        </m:r>
                        <m:r>
                          <a:rPr lang="tr-TR" sz="1800" b="1" i="0" smtClean="0">
                            <a:solidFill>
                              <a:srgbClr val="FF0000"/>
                            </a:solidFill>
                            <a:latin typeface="Cambria Math"/>
                          </a:rPr>
                          <m:t>𝐲</m:t>
                        </m:r>
                        <m:r>
                          <a:rPr lang="tr-TR" sz="1800" b="1" i="0" smtClean="0">
                            <a:solidFill>
                              <a:srgbClr val="FF0000"/>
                            </a:solidFill>
                            <a:latin typeface="Cambria Math"/>
                          </a:rPr>
                          <m:t>ı</m:t>
                        </m:r>
                        <m:r>
                          <a:rPr lang="tr-TR" sz="1800" b="1" i="0" smtClean="0">
                            <a:solidFill>
                              <a:srgbClr val="FF0000"/>
                            </a:solidFill>
                            <a:latin typeface="Cambria Math"/>
                          </a:rPr>
                          <m:t>𝐥</m:t>
                        </m:r>
                        <m:r>
                          <a:rPr lang="tr-TR" sz="1800" b="1" i="0" smtClean="0">
                            <a:solidFill>
                              <a:srgbClr val="FF0000"/>
                            </a:solidFill>
                            <a:latin typeface="Cambria Math"/>
                          </a:rPr>
                          <m:t> </m:t>
                        </m:r>
                        <m:r>
                          <a:rPr lang="tr-TR" sz="1800" b="1" i="0" smtClean="0">
                            <a:solidFill>
                              <a:srgbClr val="FF0000"/>
                            </a:solidFill>
                            <a:latin typeface="Cambria Math"/>
                          </a:rPr>
                          <m:t>𝐨𝐫𝐭𝐚𝐬</m:t>
                        </m:r>
                        <m:r>
                          <a:rPr lang="tr-TR" sz="1800" b="1" i="0" smtClean="0">
                            <a:solidFill>
                              <a:srgbClr val="FF0000"/>
                            </a:solidFill>
                            <a:latin typeface="Cambria Math"/>
                          </a:rPr>
                          <m:t>ı </m:t>
                        </m:r>
                        <m:r>
                          <a:rPr lang="tr-TR" sz="1800" b="1" i="0" smtClean="0">
                            <a:solidFill>
                              <a:srgbClr val="FF0000"/>
                            </a:solidFill>
                            <a:latin typeface="Cambria Math"/>
                          </a:rPr>
                          <m:t>𝐧</m:t>
                        </m:r>
                        <m:r>
                          <a:rPr lang="tr-TR" sz="1800" b="1" i="0" smtClean="0">
                            <a:solidFill>
                              <a:srgbClr val="FF0000"/>
                            </a:solidFill>
                            <a:latin typeface="Cambria Math"/>
                          </a:rPr>
                          <m:t>ü</m:t>
                        </m:r>
                        <m:r>
                          <a:rPr lang="tr-TR" sz="1800" b="1" i="0" smtClean="0">
                            <a:solidFill>
                              <a:srgbClr val="FF0000"/>
                            </a:solidFill>
                            <a:latin typeface="Cambria Math"/>
                          </a:rPr>
                          <m:t>𝐟𝐮𝐬𝐮</m:t>
                        </m:r>
                      </m:den>
                    </m:f>
                  </m:oMath>
                </a14:m>
                <a:r>
                  <a:rPr lang="tr-TR" sz="1800" b="1" dirty="0">
                    <a:solidFill>
                      <a:srgbClr val="FF0000"/>
                    </a:solidFill>
                  </a:rPr>
                  <a:t>  X k (1000)</a:t>
                </a:r>
              </a:p>
              <a:p>
                <a:endParaRPr lang="tr-TR" dirty="0"/>
              </a:p>
            </p:txBody>
          </p:sp>
        </mc:Choice>
        <mc:Fallback xmlns="">
          <p:sp>
            <p:nvSpPr>
              <p:cNvPr id="3" name="İçerik Yer Tutucusu 2">
                <a:extLst>
                  <a:ext uri="{FF2B5EF4-FFF2-40B4-BE49-F238E27FC236}">
                    <a16:creationId xmlns:a14="http://schemas.microsoft.com/office/drawing/2010/main" xmlns="" xmlns:a16="http://schemas.microsoft.com/office/drawing/2014/main" id="{BA50E9BE-8B8A-4BAA-A0EF-A3F1EFFD016C}"/>
                  </a:ext>
                </a:extLst>
              </p:cNvPr>
              <p:cNvSpPr>
                <a:spLocks noGrp="1" noRot="1" noChangeAspect="1" noMove="1" noResize="1" noEditPoints="1" noAdjustHandles="1" noChangeArrowheads="1" noChangeShapeType="1" noTextEdit="1"/>
              </p:cNvSpPr>
              <p:nvPr>
                <p:ph idx="1"/>
              </p:nvPr>
            </p:nvSpPr>
            <p:spPr>
              <a:blipFill>
                <a:blip r:embed="rId2"/>
                <a:stretch>
                  <a:fillRect l="-1926" t="-674"/>
                </a:stretch>
              </a:blipFill>
            </p:spPr>
            <p:txBody>
              <a:bodyPr/>
              <a:lstStyle/>
              <a:p>
                <a:r>
                  <a:rPr lang="tr-TR">
                    <a:noFill/>
                  </a:rPr>
                  <a:t> </a:t>
                </a:r>
              </a:p>
            </p:txBody>
          </p:sp>
        </mc:Fallback>
      </mc:AlternateContent>
      <p:sp>
        <p:nvSpPr>
          <p:cNvPr id="4" name="Alt Bilgi Yer Tutucusu 3">
            <a:extLst>
              <a:ext uri="{FF2B5EF4-FFF2-40B4-BE49-F238E27FC236}">
                <a16:creationId xmlns:a16="http://schemas.microsoft.com/office/drawing/2014/main" id="{36430043-5E57-4340-9938-5EF0B4D374F3}"/>
              </a:ext>
            </a:extLst>
          </p:cNvPr>
          <p:cNvSpPr>
            <a:spLocks noGrp="1"/>
          </p:cNvSpPr>
          <p:nvPr>
            <p:ph type="ftr" sz="quarter" idx="11"/>
          </p:nvPr>
        </p:nvSpPr>
        <p:spPr>
          <a:xfrm>
            <a:off x="1331491" y="6584156"/>
            <a:ext cx="5879237" cy="273844"/>
          </a:xfrm>
        </p:spPr>
        <p:txBody>
          <a:bodyPr/>
          <a:lstStyle/>
          <a:p>
            <a:r>
              <a:rPr lang="tr-TR" sz="750" b="0" i="0" u="none" strike="noStrike" dirty="0" err="1">
                <a:solidFill>
                  <a:srgbClr val="000000"/>
                </a:solidFill>
                <a:effectLst/>
                <a:latin typeface="Calibri" panose="020F0502020204030204" pitchFamily="34" charset="0"/>
              </a:rPr>
              <a:t>Öztek</a:t>
            </a:r>
            <a:r>
              <a:rPr lang="tr-TR" sz="750" b="0" i="0" u="none" strike="noStrike" dirty="0">
                <a:solidFill>
                  <a:srgbClr val="000000"/>
                </a:solidFill>
                <a:effectLst/>
                <a:latin typeface="Calibri" panose="020F0502020204030204" pitchFamily="34" charset="0"/>
              </a:rPr>
              <a:t>, Z. (2020). Halk Sağlığı Kuramlar ve Uygulamalar. Ankara: Sağlık ve Sosyal Yardım Vakfı.</a:t>
            </a:r>
          </a:p>
          <a:p>
            <a:endParaRPr lang="en-US" dirty="0"/>
          </a:p>
        </p:txBody>
      </p:sp>
      <p:sp>
        <p:nvSpPr>
          <p:cNvPr id="5" name="Başlık 1">
            <a:extLst>
              <a:ext uri="{FF2B5EF4-FFF2-40B4-BE49-F238E27FC236}">
                <a16:creationId xmlns:a16="http://schemas.microsoft.com/office/drawing/2014/main" id="{3423D7B6-F007-41A0-A07C-0867C7D0FCED}"/>
              </a:ext>
            </a:extLst>
          </p:cNvPr>
          <p:cNvSpPr>
            <a:spLocks noGrp="1"/>
          </p:cNvSpPr>
          <p:nvPr>
            <p:ph type="title"/>
          </p:nvPr>
        </p:nvSpPr>
        <p:spPr>
          <a:xfrm>
            <a:off x="628650" y="778909"/>
            <a:ext cx="7886700" cy="994172"/>
          </a:xfrm>
        </p:spPr>
        <p:txBody>
          <a:bodyPr/>
          <a:lstStyle/>
          <a:p>
            <a:pPr algn="ctr"/>
            <a:r>
              <a:rPr lang="tr-TR" dirty="0" err="1"/>
              <a:t>Mortalite</a:t>
            </a:r>
            <a:r>
              <a:rPr lang="tr-TR" dirty="0"/>
              <a:t> Ölçütleri</a:t>
            </a:r>
          </a:p>
        </p:txBody>
      </p:sp>
    </p:spTree>
    <p:extLst>
      <p:ext uri="{BB962C8B-B14F-4D97-AF65-F5344CB8AC3E}">
        <p14:creationId xmlns:p14="http://schemas.microsoft.com/office/powerpoint/2010/main" val="12763712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499402EA-774D-47CB-BBA0-8F597FF212EF}"/>
                  </a:ext>
                </a:extLst>
              </p:cNvPr>
              <p:cNvSpPr>
                <a:spLocks noGrp="1"/>
              </p:cNvSpPr>
              <p:nvPr>
                <p:ph idx="1"/>
              </p:nvPr>
            </p:nvSpPr>
            <p:spPr/>
            <p:txBody>
              <a:bodyPr/>
              <a:lstStyle/>
              <a:p>
                <a:pPr marL="0" indent="0">
                  <a:buNone/>
                </a:pPr>
                <a:r>
                  <a:rPr lang="tr-TR" b="1" dirty="0"/>
                  <a:t>3. Cinsiyete Özel Ölüm Hızı:</a:t>
                </a:r>
                <a:r>
                  <a:rPr lang="tr-TR" dirty="0"/>
                  <a:t> Ölüm düzeyinin hangi cinsiyette daha fazla olduğunu gösteren bir ölçüttür. Genellikle erkeklerin ölüm hızları kadınlarınkinden daha yüksek olduğu bilinmektedir.</a:t>
                </a:r>
              </a:p>
              <a:p>
                <a:endParaRPr lang="tr-TR" dirty="0"/>
              </a:p>
              <a:p>
                <a:endParaRPr lang="tr-TR" dirty="0"/>
              </a:p>
              <a:p>
                <a:pPr marL="0" indent="0">
                  <a:buNone/>
                </a:pPr>
                <a:r>
                  <a:rPr lang="tr-TR" sz="2100" b="1" dirty="0">
                    <a:solidFill>
                      <a:srgbClr val="FF0000"/>
                    </a:solidFill>
                  </a:rPr>
                  <a:t>Erkekler için Ölüm Hızı</a:t>
                </a:r>
                <a14:m>
                  <m:oMath xmlns:m="http://schemas.openxmlformats.org/officeDocument/2006/math">
                    <m:r>
                      <a:rPr lang="tr-TR" sz="2100" b="1" i="0" smtClean="0">
                        <a:solidFill>
                          <a:srgbClr val="FF0000"/>
                        </a:solidFill>
                        <a:latin typeface="Cambria Math"/>
                      </a:rPr>
                      <m:t>=</m:t>
                    </m:r>
                    <m:f>
                      <m:fPr>
                        <m:ctrlPr>
                          <a:rPr lang="tr-TR" sz="2100" b="1" i="1" smtClean="0">
                            <a:solidFill>
                              <a:srgbClr val="FF0000"/>
                            </a:solidFill>
                            <a:latin typeface="Cambria Math" panose="02040503050406030204" pitchFamily="18" charset="0"/>
                          </a:rPr>
                        </m:ctrlPr>
                      </m:fPr>
                      <m:num>
                        <m:r>
                          <a:rPr lang="tr-TR" sz="2100" b="1" i="0" smtClean="0">
                            <a:solidFill>
                              <a:srgbClr val="FF0000"/>
                            </a:solidFill>
                            <a:latin typeface="Cambria Math"/>
                          </a:rPr>
                          <m:t>𝐁𝐢𝐫</m:t>
                        </m:r>
                        <m:r>
                          <a:rPr lang="tr-TR" sz="2100" b="1" i="0" smtClean="0">
                            <a:solidFill>
                              <a:srgbClr val="FF0000"/>
                            </a:solidFill>
                            <a:latin typeface="Cambria Math"/>
                          </a:rPr>
                          <m:t> </m:t>
                        </m:r>
                        <m:r>
                          <a:rPr lang="tr-TR" sz="2100" b="1" i="0" smtClean="0">
                            <a:solidFill>
                              <a:srgbClr val="FF0000"/>
                            </a:solidFill>
                            <a:latin typeface="Cambria Math" panose="02040503050406030204" pitchFamily="18" charset="0"/>
                          </a:rPr>
                          <m:t>𝐭𝐚𝐤𝐯𝐢𝐦</m:t>
                        </m:r>
                        <m:r>
                          <a:rPr lang="tr-TR" sz="2100" b="1" i="0" smtClean="0">
                            <a:solidFill>
                              <a:srgbClr val="FF0000"/>
                            </a:solidFill>
                            <a:latin typeface="Cambria Math" panose="02040503050406030204" pitchFamily="18" charset="0"/>
                          </a:rPr>
                          <m:t> </m:t>
                        </m:r>
                        <m:r>
                          <a:rPr lang="tr-TR" sz="2100" b="1" i="0" smtClean="0">
                            <a:solidFill>
                              <a:srgbClr val="FF0000"/>
                            </a:solidFill>
                            <a:latin typeface="Cambria Math" panose="02040503050406030204" pitchFamily="18" charset="0"/>
                          </a:rPr>
                          <m:t>𝐲</m:t>
                        </m:r>
                        <m:r>
                          <a:rPr lang="tr-TR" sz="2100" b="1" i="0" smtClean="0">
                            <a:solidFill>
                              <a:srgbClr val="FF0000"/>
                            </a:solidFill>
                            <a:latin typeface="Cambria Math" panose="02040503050406030204" pitchFamily="18" charset="0"/>
                          </a:rPr>
                          <m:t>𝚤</m:t>
                        </m:r>
                        <m:r>
                          <a:rPr lang="tr-TR" sz="2100" b="1" i="0" smtClean="0">
                            <a:solidFill>
                              <a:srgbClr val="FF0000"/>
                            </a:solidFill>
                            <a:latin typeface="Cambria Math" panose="02040503050406030204" pitchFamily="18" charset="0"/>
                          </a:rPr>
                          <m:t>𝐥</m:t>
                        </m:r>
                        <m:r>
                          <a:rPr lang="tr-TR" sz="2100" b="1" i="0" smtClean="0">
                            <a:solidFill>
                              <a:srgbClr val="FF0000"/>
                            </a:solidFill>
                            <a:latin typeface="Cambria Math" panose="02040503050406030204" pitchFamily="18" charset="0"/>
                          </a:rPr>
                          <m:t>𝚤</m:t>
                        </m:r>
                        <m:r>
                          <a:rPr lang="tr-TR" sz="2100" b="1" i="0" smtClean="0">
                            <a:solidFill>
                              <a:srgbClr val="FF0000"/>
                            </a:solidFill>
                            <a:latin typeface="Cambria Math" panose="02040503050406030204" pitchFamily="18" charset="0"/>
                          </a:rPr>
                          <m:t> </m:t>
                        </m:r>
                        <m:r>
                          <a:rPr lang="tr-TR" sz="2100" b="1" i="0" smtClean="0">
                            <a:solidFill>
                              <a:srgbClr val="FF0000"/>
                            </a:solidFill>
                            <a:latin typeface="Cambria Math" panose="02040503050406030204" pitchFamily="18" charset="0"/>
                          </a:rPr>
                          <m:t>𝐢</m:t>
                        </m:r>
                        <m:r>
                          <a:rPr lang="tr-TR" sz="2100" b="1" i="0" smtClean="0">
                            <a:solidFill>
                              <a:srgbClr val="FF0000"/>
                            </a:solidFill>
                            <a:latin typeface="Cambria Math" panose="02040503050406030204" pitchFamily="18" charset="0"/>
                          </a:rPr>
                          <m:t>ç</m:t>
                        </m:r>
                        <m:r>
                          <a:rPr lang="tr-TR" sz="2100" b="1" i="0" smtClean="0">
                            <a:solidFill>
                              <a:srgbClr val="FF0000"/>
                            </a:solidFill>
                            <a:latin typeface="Cambria Math" panose="02040503050406030204" pitchFamily="18" charset="0"/>
                          </a:rPr>
                          <m:t>𝐢𝐧𝐝𝐞</m:t>
                        </m:r>
                        <m:r>
                          <a:rPr lang="tr-TR" sz="2100" b="1" i="0" smtClean="0">
                            <a:solidFill>
                              <a:srgbClr val="FF0000"/>
                            </a:solidFill>
                            <a:latin typeface="Cambria Math" panose="02040503050406030204" pitchFamily="18" charset="0"/>
                          </a:rPr>
                          <m:t> ö</m:t>
                        </m:r>
                        <m:r>
                          <a:rPr lang="tr-TR" sz="2100" b="1" i="0" smtClean="0">
                            <a:solidFill>
                              <a:srgbClr val="FF0000"/>
                            </a:solidFill>
                            <a:latin typeface="Cambria Math" panose="02040503050406030204" pitchFamily="18" charset="0"/>
                          </a:rPr>
                          <m:t>𝐥𝐞𝐧</m:t>
                        </m:r>
                        <m:r>
                          <a:rPr lang="tr-TR" sz="2100" b="1" i="0" smtClean="0">
                            <a:solidFill>
                              <a:srgbClr val="FF0000"/>
                            </a:solidFill>
                            <a:latin typeface="Cambria Math" panose="02040503050406030204" pitchFamily="18" charset="0"/>
                          </a:rPr>
                          <m:t> </m:t>
                        </m:r>
                        <m:r>
                          <a:rPr lang="tr-TR" sz="2100" b="1" i="0" smtClean="0">
                            <a:solidFill>
                              <a:srgbClr val="FF0000"/>
                            </a:solidFill>
                            <a:latin typeface="Cambria Math" panose="02040503050406030204" pitchFamily="18" charset="0"/>
                          </a:rPr>
                          <m:t>𝐞𝐫𝐤𝐞𝐤</m:t>
                        </m:r>
                        <m:r>
                          <a:rPr lang="tr-TR" sz="2100" b="1" i="0" smtClean="0">
                            <a:solidFill>
                              <a:srgbClr val="FF0000"/>
                            </a:solidFill>
                            <a:latin typeface="Cambria Math"/>
                          </a:rPr>
                          <m:t> </m:t>
                        </m:r>
                        <m:r>
                          <a:rPr lang="tr-TR" sz="2100" b="1" i="0" smtClean="0">
                            <a:solidFill>
                              <a:srgbClr val="FF0000"/>
                            </a:solidFill>
                            <a:latin typeface="Cambria Math"/>
                          </a:rPr>
                          <m:t>𝐬𝐚𝐲</m:t>
                        </m:r>
                        <m:r>
                          <a:rPr lang="tr-TR" sz="2100" b="1" i="0" smtClean="0">
                            <a:solidFill>
                              <a:srgbClr val="FF0000"/>
                            </a:solidFill>
                            <a:latin typeface="Cambria Math"/>
                          </a:rPr>
                          <m:t>ı</m:t>
                        </m:r>
                        <m:r>
                          <a:rPr lang="tr-TR" sz="2100" b="1" i="0" smtClean="0">
                            <a:solidFill>
                              <a:srgbClr val="FF0000"/>
                            </a:solidFill>
                            <a:latin typeface="Cambria Math"/>
                          </a:rPr>
                          <m:t>𝐬</m:t>
                        </m:r>
                        <m:r>
                          <a:rPr lang="tr-TR" sz="2100" b="1" i="0" smtClean="0">
                            <a:solidFill>
                              <a:srgbClr val="FF0000"/>
                            </a:solidFill>
                            <a:latin typeface="Cambria Math"/>
                          </a:rPr>
                          <m:t>ı</m:t>
                        </m:r>
                      </m:num>
                      <m:den>
                        <m:r>
                          <a:rPr lang="tr-TR" sz="2100" b="1" i="0" smtClean="0">
                            <a:solidFill>
                              <a:srgbClr val="FF0000"/>
                            </a:solidFill>
                            <a:latin typeface="Cambria Math"/>
                          </a:rPr>
                          <m:t>𝐀𝐲𝐧</m:t>
                        </m:r>
                        <m:r>
                          <a:rPr lang="tr-TR" sz="2100" b="1" i="0" smtClean="0">
                            <a:solidFill>
                              <a:srgbClr val="FF0000"/>
                            </a:solidFill>
                            <a:latin typeface="Cambria Math"/>
                          </a:rPr>
                          <m:t>ı </m:t>
                        </m:r>
                        <m:r>
                          <a:rPr lang="tr-TR" sz="2100" b="1" i="0" smtClean="0">
                            <a:solidFill>
                              <a:srgbClr val="FF0000"/>
                            </a:solidFill>
                            <a:latin typeface="Cambria Math" panose="02040503050406030204" pitchFamily="18" charset="0"/>
                          </a:rPr>
                          <m:t>𝐲</m:t>
                        </m:r>
                        <m:r>
                          <a:rPr lang="tr-TR" sz="2100" b="1" i="0" smtClean="0">
                            <a:solidFill>
                              <a:srgbClr val="FF0000"/>
                            </a:solidFill>
                            <a:latin typeface="Cambria Math" panose="02040503050406030204" pitchFamily="18" charset="0"/>
                          </a:rPr>
                          <m:t>𝚤</m:t>
                        </m:r>
                        <m:r>
                          <a:rPr lang="tr-TR" sz="2100" b="1" i="0" smtClean="0">
                            <a:solidFill>
                              <a:srgbClr val="FF0000"/>
                            </a:solidFill>
                            <a:latin typeface="Cambria Math" panose="02040503050406030204" pitchFamily="18" charset="0"/>
                          </a:rPr>
                          <m:t>𝐥</m:t>
                        </m:r>
                        <m:r>
                          <a:rPr lang="tr-TR" sz="2100" b="1" i="0" smtClean="0">
                            <a:solidFill>
                              <a:srgbClr val="FF0000"/>
                            </a:solidFill>
                            <a:latin typeface="Cambria Math" panose="02040503050406030204" pitchFamily="18" charset="0"/>
                          </a:rPr>
                          <m:t>𝚤</m:t>
                        </m:r>
                        <m:r>
                          <a:rPr lang="tr-TR" sz="2100" b="1" i="0" smtClean="0">
                            <a:solidFill>
                              <a:srgbClr val="FF0000"/>
                            </a:solidFill>
                            <a:latin typeface="Cambria Math" panose="02040503050406030204" pitchFamily="18" charset="0"/>
                          </a:rPr>
                          <m:t>𝐧</m:t>
                        </m:r>
                        <m:r>
                          <a:rPr lang="tr-TR" sz="2100" b="1" i="0" smtClean="0">
                            <a:solidFill>
                              <a:srgbClr val="FF0000"/>
                            </a:solidFill>
                            <a:latin typeface="Cambria Math" panose="02040503050406030204" pitchFamily="18" charset="0"/>
                          </a:rPr>
                          <m:t> </m:t>
                        </m:r>
                        <m:r>
                          <a:rPr lang="tr-TR" sz="2100" b="1" i="0" smtClean="0">
                            <a:solidFill>
                              <a:srgbClr val="FF0000"/>
                            </a:solidFill>
                            <a:latin typeface="Cambria Math"/>
                          </a:rPr>
                          <m:t>𝐲</m:t>
                        </m:r>
                        <m:r>
                          <a:rPr lang="tr-TR" sz="2100" b="1" i="0" smtClean="0">
                            <a:solidFill>
                              <a:srgbClr val="FF0000"/>
                            </a:solidFill>
                            <a:latin typeface="Cambria Math"/>
                          </a:rPr>
                          <m:t>ı</m:t>
                        </m:r>
                        <m:r>
                          <a:rPr lang="tr-TR" sz="2100" b="1" i="0" smtClean="0">
                            <a:solidFill>
                              <a:srgbClr val="FF0000"/>
                            </a:solidFill>
                            <a:latin typeface="Cambria Math"/>
                          </a:rPr>
                          <m:t>𝐥</m:t>
                        </m:r>
                        <m:r>
                          <a:rPr lang="tr-TR" sz="2100" b="1" i="0" smtClean="0">
                            <a:solidFill>
                              <a:srgbClr val="FF0000"/>
                            </a:solidFill>
                            <a:latin typeface="Cambria Math"/>
                          </a:rPr>
                          <m:t> </m:t>
                        </m:r>
                        <m:r>
                          <a:rPr lang="tr-TR" sz="2100" b="1" i="0" smtClean="0">
                            <a:solidFill>
                              <a:srgbClr val="FF0000"/>
                            </a:solidFill>
                            <a:latin typeface="Cambria Math"/>
                          </a:rPr>
                          <m:t>𝐨𝐫𝐭𝐚𝐬</m:t>
                        </m:r>
                        <m:r>
                          <a:rPr lang="tr-TR" sz="2100" b="1" i="0" smtClean="0">
                            <a:solidFill>
                              <a:srgbClr val="FF0000"/>
                            </a:solidFill>
                            <a:latin typeface="Cambria Math"/>
                          </a:rPr>
                          <m:t>ı </m:t>
                        </m:r>
                        <m:r>
                          <a:rPr lang="tr-TR" sz="2100" b="1" i="0" smtClean="0">
                            <a:solidFill>
                              <a:srgbClr val="FF0000"/>
                            </a:solidFill>
                            <a:latin typeface="Cambria Math" panose="02040503050406030204" pitchFamily="18" charset="0"/>
                          </a:rPr>
                          <m:t>𝐞𝐫𝐤𝐞𝐤</m:t>
                        </m:r>
                        <m:r>
                          <a:rPr lang="tr-TR" sz="2100" b="1" i="0" smtClean="0">
                            <a:solidFill>
                              <a:srgbClr val="FF0000"/>
                            </a:solidFill>
                            <a:latin typeface="Cambria Math" panose="02040503050406030204" pitchFamily="18" charset="0"/>
                          </a:rPr>
                          <m:t> </m:t>
                        </m:r>
                        <m:r>
                          <a:rPr lang="tr-TR" sz="2100" b="1" i="0" smtClean="0">
                            <a:solidFill>
                              <a:srgbClr val="FF0000"/>
                            </a:solidFill>
                            <a:latin typeface="Cambria Math"/>
                          </a:rPr>
                          <m:t>𝐧</m:t>
                        </m:r>
                        <m:r>
                          <a:rPr lang="tr-TR" sz="2100" b="1" i="0" smtClean="0">
                            <a:solidFill>
                              <a:srgbClr val="FF0000"/>
                            </a:solidFill>
                            <a:latin typeface="Cambria Math"/>
                          </a:rPr>
                          <m:t>ü</m:t>
                        </m:r>
                        <m:r>
                          <a:rPr lang="tr-TR" sz="2100" b="1" i="0" smtClean="0">
                            <a:solidFill>
                              <a:srgbClr val="FF0000"/>
                            </a:solidFill>
                            <a:latin typeface="Cambria Math"/>
                          </a:rPr>
                          <m:t>𝐟𝐮𝐬𝐮</m:t>
                        </m:r>
                      </m:den>
                    </m:f>
                  </m:oMath>
                </a14:m>
                <a:r>
                  <a:rPr lang="tr-TR" sz="2100" b="1" dirty="0">
                    <a:solidFill>
                      <a:srgbClr val="FF0000"/>
                    </a:solidFill>
                  </a:rPr>
                  <a:t>  X k (1000)</a:t>
                </a:r>
              </a:p>
              <a:p>
                <a:endParaRPr lang="tr-TR" dirty="0"/>
              </a:p>
            </p:txBody>
          </p:sp>
        </mc:Choice>
        <mc:Fallback xmlns="">
          <p:sp>
            <p:nvSpPr>
              <p:cNvPr id="3" name="İçerik Yer Tutucusu 2">
                <a:extLst>
                  <a:ext uri="{FF2B5EF4-FFF2-40B4-BE49-F238E27FC236}">
                    <a16:creationId xmlns:a14="http://schemas.microsoft.com/office/drawing/2010/main" xmlns="" xmlns:a16="http://schemas.microsoft.com/office/drawing/2014/main" id="{499402EA-774D-47CB-BBA0-8F597FF212EF}"/>
                  </a:ext>
                </a:extLst>
              </p:cNvPr>
              <p:cNvSpPr>
                <a:spLocks noGrp="1" noRot="1" noChangeAspect="1" noMove="1" noResize="1" noEditPoints="1" noAdjustHandles="1" noChangeArrowheads="1" noChangeShapeType="1" noTextEdit="1"/>
              </p:cNvSpPr>
              <p:nvPr>
                <p:ph idx="1"/>
              </p:nvPr>
            </p:nvSpPr>
            <p:spPr>
              <a:blipFill>
                <a:blip r:embed="rId2"/>
                <a:stretch>
                  <a:fillRect l="-1926" t="-674"/>
                </a:stretch>
              </a:blipFill>
            </p:spPr>
            <p:txBody>
              <a:bodyPr/>
              <a:lstStyle/>
              <a:p>
                <a:r>
                  <a:rPr lang="tr-TR">
                    <a:noFill/>
                  </a:rPr>
                  <a:t> </a:t>
                </a:r>
              </a:p>
            </p:txBody>
          </p:sp>
        </mc:Fallback>
      </mc:AlternateContent>
      <p:sp>
        <p:nvSpPr>
          <p:cNvPr id="5" name="Başlık 1">
            <a:extLst>
              <a:ext uri="{FF2B5EF4-FFF2-40B4-BE49-F238E27FC236}">
                <a16:creationId xmlns:a16="http://schemas.microsoft.com/office/drawing/2014/main" id="{21E7AEC0-D354-4C73-8322-95EC6B65C1AE}"/>
              </a:ext>
            </a:extLst>
          </p:cNvPr>
          <p:cNvSpPr>
            <a:spLocks noGrp="1"/>
          </p:cNvSpPr>
          <p:nvPr>
            <p:ph type="title"/>
          </p:nvPr>
        </p:nvSpPr>
        <p:spPr>
          <a:xfrm>
            <a:off x="308482" y="657245"/>
            <a:ext cx="7886700" cy="994172"/>
          </a:xfrm>
        </p:spPr>
        <p:txBody>
          <a:bodyPr/>
          <a:lstStyle/>
          <a:p>
            <a:pPr algn="ctr"/>
            <a:r>
              <a:rPr lang="tr-TR" dirty="0" err="1"/>
              <a:t>Mortalite</a:t>
            </a:r>
            <a:r>
              <a:rPr lang="tr-TR" dirty="0"/>
              <a:t> Ölçütleri</a:t>
            </a:r>
          </a:p>
        </p:txBody>
      </p:sp>
      <p:sp>
        <p:nvSpPr>
          <p:cNvPr id="6" name="Alt Bilgi Yer Tutucusu 3">
            <a:extLst>
              <a:ext uri="{FF2B5EF4-FFF2-40B4-BE49-F238E27FC236}">
                <a16:creationId xmlns:a16="http://schemas.microsoft.com/office/drawing/2014/main" id="{2C5D7029-E38E-4F34-88FB-5DDB5F84DA80}"/>
              </a:ext>
            </a:extLst>
          </p:cNvPr>
          <p:cNvSpPr>
            <a:spLocks noGrp="1"/>
          </p:cNvSpPr>
          <p:nvPr>
            <p:ph type="ftr" sz="quarter" idx="11"/>
          </p:nvPr>
        </p:nvSpPr>
        <p:spPr>
          <a:xfrm>
            <a:off x="1837779" y="6584156"/>
            <a:ext cx="4874119" cy="273844"/>
          </a:xfrm>
        </p:spPr>
        <p:txBody>
          <a:bodyPr/>
          <a:lstStyle/>
          <a:p>
            <a:r>
              <a:rPr lang="tr-TR" sz="900" b="0" i="0" u="none" strike="noStrike" dirty="0" err="1">
                <a:solidFill>
                  <a:srgbClr val="000000"/>
                </a:solidFill>
                <a:effectLst/>
                <a:latin typeface="Calibri" panose="020F0502020204030204" pitchFamily="34" charset="0"/>
              </a:rPr>
              <a:t>Öztek</a:t>
            </a:r>
            <a:r>
              <a:rPr lang="tr-TR" sz="900" b="0" i="0" u="none" strike="noStrike" dirty="0">
                <a:solidFill>
                  <a:srgbClr val="000000"/>
                </a:solidFill>
                <a:effectLst/>
                <a:latin typeface="Calibri" panose="020F0502020204030204" pitchFamily="34" charset="0"/>
              </a:rPr>
              <a:t>, Z. (2020). Halk Sağlığı Kuramlar ve Uygulamalar. Ankara: Sağlık ve Sosyal Yardım Vakfı.</a:t>
            </a:r>
          </a:p>
          <a:p>
            <a:endParaRPr lang="en-US" dirty="0"/>
          </a:p>
        </p:txBody>
      </p:sp>
    </p:spTree>
    <p:extLst>
      <p:ext uri="{BB962C8B-B14F-4D97-AF65-F5344CB8AC3E}">
        <p14:creationId xmlns:p14="http://schemas.microsoft.com/office/powerpoint/2010/main" val="10176671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1EE37207-D082-42B1-91A4-54669493EC32}"/>
                  </a:ext>
                </a:extLst>
              </p:cNvPr>
              <p:cNvSpPr>
                <a:spLocks noGrp="1"/>
              </p:cNvSpPr>
              <p:nvPr>
                <p:ph idx="1"/>
              </p:nvPr>
            </p:nvSpPr>
            <p:spPr/>
            <p:txBody>
              <a:bodyPr/>
              <a:lstStyle/>
              <a:p>
                <a:pPr marL="0" indent="0">
                  <a:buNone/>
                </a:pPr>
                <a:r>
                  <a:rPr lang="tr-TR" sz="2400" b="1" dirty="0"/>
                  <a:t>4. Beş Yaşından Küçük Çocuklarda Ölüm Hızı: </a:t>
                </a:r>
                <a:r>
                  <a:rPr lang="tr-TR" sz="2400" dirty="0"/>
                  <a:t>Bu hız, aslında gerçek hız tanımına uymamaktadır. Çünkü payda payı içermemektedir. Ancak, UNICEF tarafından, çocuk sağlığı düzeyinin bir göstergesi olarak kullanılmakta ve ülkeler bu hıza göre sıralanmaktadır. Her 1000 canlı doğum başına, beş yaşından küçük çocuklarda görülen yıllık ölüm sayısını ifade eder. </a:t>
                </a:r>
              </a:p>
              <a:p>
                <a:endParaRPr lang="tr-TR" sz="1425" dirty="0"/>
              </a:p>
              <a:p>
                <a:pPr marL="0" indent="0">
                  <a:buNone/>
                </a:pPr>
                <a:r>
                  <a:rPr lang="tr-TR" sz="1425" b="1" dirty="0">
                    <a:solidFill>
                      <a:srgbClr val="FF0000"/>
                    </a:solidFill>
                  </a:rPr>
                  <a:t>Beş yaşından küçük çocuklarda ölüm hızı</a:t>
                </a:r>
                <a14:m>
                  <m:oMath xmlns:m="http://schemas.openxmlformats.org/officeDocument/2006/math">
                    <m:r>
                      <a:rPr lang="tr-TR" sz="1425" b="1" i="0" smtClean="0">
                        <a:solidFill>
                          <a:srgbClr val="FF0000"/>
                        </a:solidFill>
                        <a:latin typeface="Cambria Math"/>
                      </a:rPr>
                      <m:t>=</m:t>
                    </m:r>
                    <m:f>
                      <m:fPr>
                        <m:ctrlPr>
                          <a:rPr lang="tr-TR" sz="1425" b="1" i="1" smtClean="0">
                            <a:solidFill>
                              <a:srgbClr val="FF0000"/>
                            </a:solidFill>
                            <a:latin typeface="Cambria Math" panose="02040503050406030204" pitchFamily="18" charset="0"/>
                          </a:rPr>
                        </m:ctrlPr>
                      </m:fPr>
                      <m:num>
                        <m:r>
                          <a:rPr lang="tr-TR" sz="1425" b="1" i="0" smtClean="0">
                            <a:solidFill>
                              <a:srgbClr val="FF0000"/>
                            </a:solidFill>
                            <a:latin typeface="Cambria Math"/>
                          </a:rPr>
                          <m:t>𝐁𝐢𝐫</m:t>
                        </m:r>
                        <m:r>
                          <a:rPr lang="tr-TR" sz="1425" b="1" i="0" smtClean="0">
                            <a:solidFill>
                              <a:srgbClr val="FF0000"/>
                            </a:solidFill>
                            <a:latin typeface="Cambria Math"/>
                          </a:rPr>
                          <m:t> </m:t>
                        </m:r>
                        <m:r>
                          <a:rPr lang="tr-TR" sz="1425" b="1" i="0" smtClean="0">
                            <a:solidFill>
                              <a:srgbClr val="FF0000"/>
                            </a:solidFill>
                            <a:latin typeface="Cambria Math" panose="02040503050406030204" pitchFamily="18" charset="0"/>
                          </a:rPr>
                          <m:t>𝐭𝐚𝐤𝐯𝐢𝐦</m:t>
                        </m:r>
                        <m:r>
                          <a:rPr lang="tr-TR" sz="1425" b="1" i="0" smtClean="0">
                            <a:solidFill>
                              <a:srgbClr val="FF0000"/>
                            </a:solidFill>
                            <a:latin typeface="Cambria Math" panose="02040503050406030204" pitchFamily="18" charset="0"/>
                          </a:rPr>
                          <m:t> </m:t>
                        </m:r>
                        <m:r>
                          <a:rPr lang="tr-TR" sz="1425" b="1" i="0" smtClean="0">
                            <a:solidFill>
                              <a:srgbClr val="FF0000"/>
                            </a:solidFill>
                            <a:latin typeface="Cambria Math" panose="02040503050406030204" pitchFamily="18" charset="0"/>
                          </a:rPr>
                          <m:t>𝐲</m:t>
                        </m:r>
                        <m:r>
                          <a:rPr lang="tr-TR" sz="1425" b="1" i="0" smtClean="0">
                            <a:solidFill>
                              <a:srgbClr val="FF0000"/>
                            </a:solidFill>
                            <a:latin typeface="Cambria Math" panose="02040503050406030204" pitchFamily="18" charset="0"/>
                          </a:rPr>
                          <m:t>ı</m:t>
                        </m:r>
                        <m:r>
                          <a:rPr lang="tr-TR" sz="1425" b="1" i="0" smtClean="0">
                            <a:solidFill>
                              <a:srgbClr val="FF0000"/>
                            </a:solidFill>
                            <a:latin typeface="Cambria Math" panose="02040503050406030204" pitchFamily="18" charset="0"/>
                          </a:rPr>
                          <m:t>𝐥</m:t>
                        </m:r>
                        <m:r>
                          <a:rPr lang="tr-TR" sz="1425" b="1" i="0" smtClean="0">
                            <a:solidFill>
                              <a:srgbClr val="FF0000"/>
                            </a:solidFill>
                            <a:latin typeface="Cambria Math" panose="02040503050406030204" pitchFamily="18" charset="0"/>
                          </a:rPr>
                          <m:t>ı </m:t>
                        </m:r>
                        <m:r>
                          <a:rPr lang="tr-TR" sz="1425" b="1" i="0" smtClean="0">
                            <a:solidFill>
                              <a:srgbClr val="FF0000"/>
                            </a:solidFill>
                            <a:latin typeface="Cambria Math" panose="02040503050406030204" pitchFamily="18" charset="0"/>
                          </a:rPr>
                          <m:t>𝐢</m:t>
                        </m:r>
                        <m:r>
                          <a:rPr lang="tr-TR" sz="1425" b="1" i="0" smtClean="0">
                            <a:solidFill>
                              <a:srgbClr val="FF0000"/>
                            </a:solidFill>
                            <a:latin typeface="Cambria Math" panose="02040503050406030204" pitchFamily="18" charset="0"/>
                          </a:rPr>
                          <m:t>ç</m:t>
                        </m:r>
                        <m:r>
                          <a:rPr lang="tr-TR" sz="1425" b="1" i="0" smtClean="0">
                            <a:solidFill>
                              <a:srgbClr val="FF0000"/>
                            </a:solidFill>
                            <a:latin typeface="Cambria Math" panose="02040503050406030204" pitchFamily="18" charset="0"/>
                          </a:rPr>
                          <m:t>𝐢𝐧𝐝𝐞</m:t>
                        </m:r>
                        <m:r>
                          <a:rPr lang="tr-TR" sz="1425" b="1" i="0" smtClean="0">
                            <a:solidFill>
                              <a:srgbClr val="FF0000"/>
                            </a:solidFill>
                            <a:latin typeface="Cambria Math" panose="02040503050406030204" pitchFamily="18" charset="0"/>
                          </a:rPr>
                          <m:t> </m:t>
                        </m:r>
                        <m:r>
                          <a:rPr lang="tr-TR" sz="1425" b="1" i="0" smtClean="0">
                            <a:solidFill>
                              <a:srgbClr val="FF0000"/>
                            </a:solidFill>
                            <a:latin typeface="Cambria Math" panose="02040503050406030204" pitchFamily="18" charset="0"/>
                          </a:rPr>
                          <m:t>𝟎</m:t>
                        </m:r>
                        <m:r>
                          <a:rPr lang="tr-TR" sz="1425" b="1" i="0" smtClean="0">
                            <a:solidFill>
                              <a:srgbClr val="FF0000"/>
                            </a:solidFill>
                            <a:latin typeface="Cambria Math" panose="02040503050406030204" pitchFamily="18" charset="0"/>
                          </a:rPr>
                          <m:t>−</m:t>
                        </m:r>
                        <m:r>
                          <a:rPr lang="tr-TR" sz="1425" b="1" i="0" smtClean="0">
                            <a:solidFill>
                              <a:srgbClr val="FF0000"/>
                            </a:solidFill>
                            <a:latin typeface="Cambria Math" panose="02040503050406030204" pitchFamily="18" charset="0"/>
                          </a:rPr>
                          <m:t>𝟒</m:t>
                        </m:r>
                        <m:r>
                          <a:rPr lang="tr-TR" sz="1425" b="1" i="0" smtClean="0">
                            <a:solidFill>
                              <a:srgbClr val="FF0000"/>
                            </a:solidFill>
                            <a:latin typeface="Cambria Math" panose="02040503050406030204" pitchFamily="18" charset="0"/>
                          </a:rPr>
                          <m:t> </m:t>
                        </m:r>
                        <m:r>
                          <a:rPr lang="tr-TR" sz="1425" b="1" i="0" smtClean="0">
                            <a:solidFill>
                              <a:srgbClr val="FF0000"/>
                            </a:solidFill>
                            <a:latin typeface="Cambria Math" panose="02040503050406030204" pitchFamily="18" charset="0"/>
                          </a:rPr>
                          <m:t>𝐲𝐚</m:t>
                        </m:r>
                        <m:r>
                          <a:rPr lang="tr-TR" sz="1425" b="1" i="0" smtClean="0">
                            <a:solidFill>
                              <a:srgbClr val="FF0000"/>
                            </a:solidFill>
                            <a:latin typeface="Cambria Math" panose="02040503050406030204" pitchFamily="18" charset="0"/>
                          </a:rPr>
                          <m:t>ş </m:t>
                        </m:r>
                        <m:r>
                          <a:rPr lang="tr-TR" sz="1425" b="1" i="0" smtClean="0">
                            <a:solidFill>
                              <a:srgbClr val="FF0000"/>
                            </a:solidFill>
                            <a:latin typeface="Cambria Math" panose="02040503050406030204" pitchFamily="18" charset="0"/>
                          </a:rPr>
                          <m:t>𝐠𝐫𝐮𝐛𝐮𝐧𝐝𝐚</m:t>
                        </m:r>
                        <m:r>
                          <a:rPr lang="tr-TR" sz="1425" b="1" i="0" smtClean="0">
                            <a:solidFill>
                              <a:srgbClr val="FF0000"/>
                            </a:solidFill>
                            <a:latin typeface="Cambria Math" panose="02040503050406030204" pitchFamily="18" charset="0"/>
                          </a:rPr>
                          <m:t> ö</m:t>
                        </m:r>
                        <m:r>
                          <a:rPr lang="tr-TR" sz="1425" b="1" i="0" smtClean="0">
                            <a:solidFill>
                              <a:srgbClr val="FF0000"/>
                            </a:solidFill>
                            <a:latin typeface="Cambria Math" panose="02040503050406030204" pitchFamily="18" charset="0"/>
                          </a:rPr>
                          <m:t>𝐥𝐞𝐧𝐥𝐞𝐫𝐢𝐧</m:t>
                        </m:r>
                        <m:r>
                          <a:rPr lang="tr-TR" sz="1425" b="1" i="0" smtClean="0">
                            <a:solidFill>
                              <a:srgbClr val="FF0000"/>
                            </a:solidFill>
                            <a:latin typeface="Cambria Math" panose="02040503050406030204" pitchFamily="18" charset="0"/>
                          </a:rPr>
                          <m:t> </m:t>
                        </m:r>
                        <m:r>
                          <a:rPr lang="tr-TR" sz="1425" b="1" i="0" smtClean="0">
                            <a:solidFill>
                              <a:srgbClr val="FF0000"/>
                            </a:solidFill>
                            <a:latin typeface="Cambria Math"/>
                          </a:rPr>
                          <m:t>𝐬𝐚𝐲</m:t>
                        </m:r>
                        <m:r>
                          <a:rPr lang="tr-TR" sz="1425" b="1" i="0" smtClean="0">
                            <a:solidFill>
                              <a:srgbClr val="FF0000"/>
                            </a:solidFill>
                            <a:latin typeface="Cambria Math"/>
                          </a:rPr>
                          <m:t>ı</m:t>
                        </m:r>
                        <m:r>
                          <a:rPr lang="tr-TR" sz="1425" b="1" i="0" smtClean="0">
                            <a:solidFill>
                              <a:srgbClr val="FF0000"/>
                            </a:solidFill>
                            <a:latin typeface="Cambria Math"/>
                          </a:rPr>
                          <m:t>𝐬</m:t>
                        </m:r>
                        <m:r>
                          <a:rPr lang="tr-TR" sz="1425" b="1" i="0" smtClean="0">
                            <a:solidFill>
                              <a:srgbClr val="FF0000"/>
                            </a:solidFill>
                            <a:latin typeface="Cambria Math"/>
                          </a:rPr>
                          <m:t>ı</m:t>
                        </m:r>
                      </m:num>
                      <m:den>
                        <m:r>
                          <a:rPr lang="tr-TR" sz="1425" b="1" i="0" smtClean="0">
                            <a:solidFill>
                              <a:srgbClr val="FF0000"/>
                            </a:solidFill>
                            <a:latin typeface="Cambria Math"/>
                          </a:rPr>
                          <m:t>𝐀𝐲𝐧</m:t>
                        </m:r>
                        <m:r>
                          <a:rPr lang="tr-TR" sz="1425" b="1" i="0" smtClean="0">
                            <a:solidFill>
                              <a:srgbClr val="FF0000"/>
                            </a:solidFill>
                            <a:latin typeface="Cambria Math"/>
                          </a:rPr>
                          <m:t>ı </m:t>
                        </m:r>
                        <m:r>
                          <a:rPr lang="tr-TR" sz="1425" b="1" i="0" smtClean="0">
                            <a:solidFill>
                              <a:srgbClr val="FF0000"/>
                            </a:solidFill>
                            <a:latin typeface="Cambria Math" panose="02040503050406030204" pitchFamily="18" charset="0"/>
                          </a:rPr>
                          <m:t>𝐲</m:t>
                        </m:r>
                        <m:r>
                          <a:rPr lang="tr-TR" sz="1425" b="1" i="0" smtClean="0">
                            <a:solidFill>
                              <a:srgbClr val="FF0000"/>
                            </a:solidFill>
                            <a:latin typeface="Cambria Math" panose="02040503050406030204" pitchFamily="18" charset="0"/>
                          </a:rPr>
                          <m:t>ı</m:t>
                        </m:r>
                        <m:r>
                          <a:rPr lang="tr-TR" sz="1425" b="1" i="0" smtClean="0">
                            <a:solidFill>
                              <a:srgbClr val="FF0000"/>
                            </a:solidFill>
                            <a:latin typeface="Cambria Math" panose="02040503050406030204" pitchFamily="18" charset="0"/>
                          </a:rPr>
                          <m:t>𝐥𝐝𝐚</m:t>
                        </m:r>
                        <m:r>
                          <a:rPr lang="tr-TR" sz="1425" b="1" i="0" smtClean="0">
                            <a:solidFill>
                              <a:srgbClr val="FF0000"/>
                            </a:solidFill>
                            <a:latin typeface="Cambria Math" panose="02040503050406030204" pitchFamily="18" charset="0"/>
                          </a:rPr>
                          <m:t> </m:t>
                        </m:r>
                        <m:r>
                          <a:rPr lang="tr-TR" sz="1425" b="1" i="0" smtClean="0">
                            <a:solidFill>
                              <a:srgbClr val="FF0000"/>
                            </a:solidFill>
                            <a:latin typeface="Cambria Math" panose="02040503050406030204" pitchFamily="18" charset="0"/>
                          </a:rPr>
                          <m:t>𝐭𝐨𝐩</m:t>
                        </m:r>
                        <m:r>
                          <a:rPr lang="tr-TR" sz="1425" b="1" i="1" smtClean="0">
                            <a:solidFill>
                              <a:srgbClr val="FF0000"/>
                            </a:solidFill>
                            <a:latin typeface="Cambria Math" panose="02040503050406030204" pitchFamily="18" charset="0"/>
                          </a:rPr>
                          <m:t>𝒍𝒂𝒎</m:t>
                        </m:r>
                        <m:r>
                          <a:rPr lang="tr-TR" sz="1425" b="1" i="1" smtClean="0">
                            <a:solidFill>
                              <a:srgbClr val="FF0000"/>
                            </a:solidFill>
                            <a:latin typeface="Cambria Math" panose="02040503050406030204" pitchFamily="18" charset="0"/>
                          </a:rPr>
                          <m:t> </m:t>
                        </m:r>
                        <m:r>
                          <a:rPr lang="tr-TR" sz="1425" b="1" i="1" smtClean="0">
                            <a:solidFill>
                              <a:srgbClr val="FF0000"/>
                            </a:solidFill>
                            <a:latin typeface="Cambria Math" panose="02040503050406030204" pitchFamily="18" charset="0"/>
                          </a:rPr>
                          <m:t>𝒄𝒂𝒏𝒍</m:t>
                        </m:r>
                        <m:r>
                          <a:rPr lang="tr-TR" sz="1425" b="1" i="1" smtClean="0">
                            <a:solidFill>
                              <a:srgbClr val="FF0000"/>
                            </a:solidFill>
                            <a:latin typeface="Cambria Math" panose="02040503050406030204" pitchFamily="18" charset="0"/>
                          </a:rPr>
                          <m:t>𝚤</m:t>
                        </m:r>
                        <m:r>
                          <a:rPr lang="tr-TR" sz="1425" b="1" i="1" smtClean="0">
                            <a:solidFill>
                              <a:srgbClr val="FF0000"/>
                            </a:solidFill>
                            <a:latin typeface="Cambria Math" panose="02040503050406030204" pitchFamily="18" charset="0"/>
                          </a:rPr>
                          <m:t> </m:t>
                        </m:r>
                        <m:r>
                          <a:rPr lang="tr-TR" sz="1425" b="1" i="1" smtClean="0">
                            <a:solidFill>
                              <a:srgbClr val="FF0000"/>
                            </a:solidFill>
                            <a:latin typeface="Cambria Math" panose="02040503050406030204" pitchFamily="18" charset="0"/>
                          </a:rPr>
                          <m:t>𝒅𝒐</m:t>
                        </m:r>
                        <m:r>
                          <a:rPr lang="tr-TR" sz="1425" b="1" i="1" smtClean="0">
                            <a:solidFill>
                              <a:srgbClr val="FF0000"/>
                            </a:solidFill>
                            <a:latin typeface="Cambria Math" panose="02040503050406030204" pitchFamily="18" charset="0"/>
                          </a:rPr>
                          <m:t>ğ</m:t>
                        </m:r>
                        <m:r>
                          <a:rPr lang="tr-TR" sz="1425" b="1" i="1" smtClean="0">
                            <a:solidFill>
                              <a:srgbClr val="FF0000"/>
                            </a:solidFill>
                            <a:latin typeface="Cambria Math" panose="02040503050406030204" pitchFamily="18" charset="0"/>
                          </a:rPr>
                          <m:t>𝒖𝒎</m:t>
                        </m:r>
                        <m:r>
                          <a:rPr lang="tr-TR" sz="1425" b="1" i="1" smtClean="0">
                            <a:solidFill>
                              <a:srgbClr val="FF0000"/>
                            </a:solidFill>
                            <a:latin typeface="Cambria Math" panose="02040503050406030204" pitchFamily="18" charset="0"/>
                          </a:rPr>
                          <m:t> </m:t>
                        </m:r>
                        <m:r>
                          <a:rPr lang="tr-TR" sz="1425" b="1" i="1" smtClean="0">
                            <a:solidFill>
                              <a:srgbClr val="FF0000"/>
                            </a:solidFill>
                            <a:latin typeface="Cambria Math" panose="02040503050406030204" pitchFamily="18" charset="0"/>
                          </a:rPr>
                          <m:t>𝒔𝒂𝒚</m:t>
                        </m:r>
                        <m:r>
                          <a:rPr lang="tr-TR" sz="1425" b="1" i="1" smtClean="0">
                            <a:solidFill>
                              <a:srgbClr val="FF0000"/>
                            </a:solidFill>
                            <a:latin typeface="Cambria Math" panose="02040503050406030204" pitchFamily="18" charset="0"/>
                          </a:rPr>
                          <m:t>𝚤</m:t>
                        </m:r>
                        <m:r>
                          <a:rPr lang="tr-TR" sz="1425" b="1" i="1" smtClean="0">
                            <a:solidFill>
                              <a:srgbClr val="FF0000"/>
                            </a:solidFill>
                            <a:latin typeface="Cambria Math" panose="02040503050406030204" pitchFamily="18" charset="0"/>
                          </a:rPr>
                          <m:t>𝒔</m:t>
                        </m:r>
                        <m:r>
                          <a:rPr lang="tr-TR" sz="1425" b="1" i="1" smtClean="0">
                            <a:solidFill>
                              <a:srgbClr val="FF0000"/>
                            </a:solidFill>
                            <a:latin typeface="Cambria Math" panose="02040503050406030204" pitchFamily="18" charset="0"/>
                          </a:rPr>
                          <m:t>𝚤</m:t>
                        </m:r>
                      </m:den>
                    </m:f>
                  </m:oMath>
                </a14:m>
                <a:r>
                  <a:rPr lang="tr-TR" sz="1425" b="1" dirty="0">
                    <a:solidFill>
                      <a:srgbClr val="FF0000"/>
                    </a:solidFill>
                  </a:rPr>
                  <a:t>  X k (1000)</a:t>
                </a:r>
              </a:p>
              <a:p>
                <a:endParaRPr lang="tr-TR" dirty="0"/>
              </a:p>
            </p:txBody>
          </p:sp>
        </mc:Choice>
        <mc:Fallback xmlns="">
          <p:sp>
            <p:nvSpPr>
              <p:cNvPr id="3" name="İçerik Yer Tutucusu 2">
                <a:extLst>
                  <a:ext uri="{FF2B5EF4-FFF2-40B4-BE49-F238E27FC236}">
                    <a16:creationId xmlns:a14="http://schemas.microsoft.com/office/drawing/2010/main" xmlns="" xmlns:a16="http://schemas.microsoft.com/office/drawing/2014/main" id="{1EE37207-D082-42B1-91A4-54669493EC32}"/>
                  </a:ext>
                </a:extLst>
              </p:cNvPr>
              <p:cNvSpPr>
                <a:spLocks noGrp="1" noRot="1" noChangeAspect="1" noMove="1" noResize="1" noEditPoints="1" noAdjustHandles="1" noChangeArrowheads="1" noChangeShapeType="1" noTextEdit="1"/>
              </p:cNvSpPr>
              <p:nvPr>
                <p:ph idx="1"/>
              </p:nvPr>
            </p:nvSpPr>
            <p:spPr>
              <a:blipFill>
                <a:blip r:embed="rId2"/>
                <a:stretch>
                  <a:fillRect l="-1185" t="-135" r="-1778"/>
                </a:stretch>
              </a:blipFill>
            </p:spPr>
            <p:txBody>
              <a:bodyPr/>
              <a:lstStyle/>
              <a:p>
                <a:r>
                  <a:rPr lang="tr-TR" dirty="0">
                    <a:noFill/>
                  </a:rPr>
                  <a:t> </a:t>
                </a:r>
              </a:p>
            </p:txBody>
          </p:sp>
        </mc:Fallback>
      </mc:AlternateContent>
      <p:sp>
        <p:nvSpPr>
          <p:cNvPr id="5" name="Başlık 1">
            <a:extLst>
              <a:ext uri="{FF2B5EF4-FFF2-40B4-BE49-F238E27FC236}">
                <a16:creationId xmlns:a16="http://schemas.microsoft.com/office/drawing/2014/main" id="{888708A8-4F53-46CE-9CC8-5A9FBBE52F96}"/>
              </a:ext>
            </a:extLst>
          </p:cNvPr>
          <p:cNvSpPr>
            <a:spLocks noGrp="1"/>
          </p:cNvSpPr>
          <p:nvPr>
            <p:ph type="title"/>
          </p:nvPr>
        </p:nvSpPr>
        <p:spPr>
          <a:xfrm>
            <a:off x="353305" y="535582"/>
            <a:ext cx="7886700" cy="994172"/>
          </a:xfrm>
        </p:spPr>
        <p:txBody>
          <a:bodyPr/>
          <a:lstStyle/>
          <a:p>
            <a:pPr algn="ctr"/>
            <a:r>
              <a:rPr lang="tr-TR" dirty="0" err="1"/>
              <a:t>Mortalite</a:t>
            </a:r>
            <a:r>
              <a:rPr lang="tr-TR" dirty="0"/>
              <a:t> Ölçütleri</a:t>
            </a:r>
          </a:p>
        </p:txBody>
      </p:sp>
      <p:sp>
        <p:nvSpPr>
          <p:cNvPr id="6" name="Alt Bilgi Yer Tutucusu 3">
            <a:extLst>
              <a:ext uri="{FF2B5EF4-FFF2-40B4-BE49-F238E27FC236}">
                <a16:creationId xmlns:a16="http://schemas.microsoft.com/office/drawing/2014/main" id="{308D8474-7829-4540-8211-847B987ACF06}"/>
              </a:ext>
            </a:extLst>
          </p:cNvPr>
          <p:cNvSpPr>
            <a:spLocks noGrp="1"/>
          </p:cNvSpPr>
          <p:nvPr>
            <p:ph type="ftr" sz="quarter" idx="11"/>
          </p:nvPr>
        </p:nvSpPr>
        <p:spPr>
          <a:xfrm>
            <a:off x="1229272" y="6584156"/>
            <a:ext cx="6145568" cy="273844"/>
          </a:xfrm>
        </p:spPr>
        <p:txBody>
          <a:bodyPr/>
          <a:lstStyle/>
          <a:p>
            <a:r>
              <a:rPr lang="tr-TR" sz="900" b="0" i="0" u="none" strike="noStrike" dirty="0" err="1">
                <a:solidFill>
                  <a:srgbClr val="000000"/>
                </a:solidFill>
                <a:effectLst/>
                <a:latin typeface="Calibri" panose="020F0502020204030204" pitchFamily="34" charset="0"/>
              </a:rPr>
              <a:t>Öztek</a:t>
            </a:r>
            <a:r>
              <a:rPr lang="tr-TR" sz="900" b="0" i="0" u="none" strike="noStrike" dirty="0">
                <a:solidFill>
                  <a:srgbClr val="000000"/>
                </a:solidFill>
                <a:effectLst/>
                <a:latin typeface="Calibri" panose="020F0502020204030204" pitchFamily="34" charset="0"/>
              </a:rPr>
              <a:t>, Z. (2020). Halk Sağlığı Kuramlar ve Uygulamalar. Ankara: Sağlık ve Sosyal Yardım Vakfı.</a:t>
            </a:r>
          </a:p>
          <a:p>
            <a:endParaRPr lang="en-US" dirty="0"/>
          </a:p>
        </p:txBody>
      </p:sp>
    </p:spTree>
    <p:extLst>
      <p:ext uri="{BB962C8B-B14F-4D97-AF65-F5344CB8AC3E}">
        <p14:creationId xmlns:p14="http://schemas.microsoft.com/office/powerpoint/2010/main" val="8930910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DÜNYADA 5 YAŞ ALTI ÖLÜM HIZI</a:t>
            </a:r>
          </a:p>
        </p:txBody>
      </p:sp>
      <p:sp>
        <p:nvSpPr>
          <p:cNvPr id="3" name="2 Metin Yer Tutucusu"/>
          <p:cNvSpPr>
            <a:spLocks noGrp="1"/>
          </p:cNvSpPr>
          <p:nvPr>
            <p:ph type="body" idx="1"/>
          </p:nvPr>
        </p:nvSpPr>
        <p:spPr/>
        <p:txBody>
          <a:bodyPr>
            <a:normAutofit/>
          </a:bodyPr>
          <a:lstStyle/>
          <a:p>
            <a:r>
              <a:rPr lang="pt-BR" sz="4000" dirty="0"/>
              <a:t>1990'da 1.000 canlı doğumda 93 ölümden 2021'de 38'e düştü.</a:t>
            </a:r>
            <a:endParaRPr lang="tr-TR" sz="4000" dirty="0"/>
          </a:p>
        </p:txBody>
      </p:sp>
      <p:sp>
        <p:nvSpPr>
          <p:cNvPr id="4" name="3 Metin kutusu"/>
          <p:cNvSpPr txBox="1"/>
          <p:nvPr/>
        </p:nvSpPr>
        <p:spPr>
          <a:xfrm>
            <a:off x="972980" y="6642556"/>
            <a:ext cx="7779434" cy="215444"/>
          </a:xfrm>
          <a:prstGeom prst="rect">
            <a:avLst/>
          </a:prstGeom>
          <a:noFill/>
        </p:spPr>
        <p:txBody>
          <a:bodyPr wrap="square" rtlCol="0">
            <a:spAutoFit/>
          </a:bodyPr>
          <a:lstStyle/>
          <a:p>
            <a:r>
              <a:rPr lang="tr-TR" sz="800" dirty="0">
                <a:hlinkClick r:id="rId2"/>
              </a:rPr>
              <a:t>UNİCEF, Erişim adresi:  https://data.unicef.org/topic/child-survival/under-five-mortality/</a:t>
            </a:r>
            <a:r>
              <a:rPr lang="tr-TR" sz="800" dirty="0"/>
              <a:t> Erişim tarihi:16.09.2023</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endParaRPr lang="tr-TR"/>
          </a:p>
        </p:txBody>
      </p:sp>
      <p:sp>
        <p:nvSpPr>
          <p:cNvPr id="5" name="4 Metin kutusu"/>
          <p:cNvSpPr txBox="1"/>
          <p:nvPr/>
        </p:nvSpPr>
        <p:spPr>
          <a:xfrm>
            <a:off x="534571" y="6519446"/>
            <a:ext cx="7737231" cy="215444"/>
          </a:xfrm>
          <a:prstGeom prst="rect">
            <a:avLst/>
          </a:prstGeom>
          <a:noFill/>
        </p:spPr>
        <p:txBody>
          <a:bodyPr wrap="square" rtlCol="0">
            <a:spAutoFit/>
          </a:bodyPr>
          <a:lstStyle/>
          <a:p>
            <a:r>
              <a:rPr lang="tr-TR" sz="800" dirty="0"/>
              <a:t>TUİK, Erişim adresi: </a:t>
            </a:r>
            <a:r>
              <a:rPr lang="tr-TR" sz="800" dirty="0">
                <a:hlinkClick r:id="rId2"/>
              </a:rPr>
              <a:t>https://data.tuik.gov.tr/Bulten/Index?p=Olum-ve-Olum-Nedeni-Istatistikleri-2022-</a:t>
            </a:r>
            <a:r>
              <a:rPr lang="tr-TR" sz="800" dirty="0"/>
              <a:t> Erişim tarihi:15.09.2023</a:t>
            </a:r>
          </a:p>
        </p:txBody>
      </p:sp>
      <p:pic>
        <p:nvPicPr>
          <p:cNvPr id="6" name="5 Resim" descr="5.JPG"/>
          <p:cNvPicPr>
            <a:picLocks noChangeAspect="1"/>
          </p:cNvPicPr>
          <p:nvPr/>
        </p:nvPicPr>
        <p:blipFill>
          <a:blip r:embed="rId3"/>
          <a:stretch>
            <a:fillRect/>
          </a:stretch>
        </p:blipFill>
        <p:spPr>
          <a:xfrm>
            <a:off x="470096" y="237026"/>
            <a:ext cx="8125264" cy="5629202"/>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a:t>Mortalite</a:t>
            </a:r>
            <a:r>
              <a:rPr lang="tr-TR" dirty="0"/>
              <a:t> Ölçütleri</a:t>
            </a:r>
          </a:p>
        </p:txBody>
      </p:sp>
      <p:sp>
        <p:nvSpPr>
          <p:cNvPr id="3" name="2 Metin Yer Tutucusu"/>
          <p:cNvSpPr>
            <a:spLocks noGrp="1"/>
          </p:cNvSpPr>
          <p:nvPr>
            <p:ph type="body" idx="1"/>
          </p:nvPr>
        </p:nvSpPr>
        <p:spPr/>
        <p:txBody>
          <a:bodyPr/>
          <a:lstStyle/>
          <a:p>
            <a:r>
              <a:rPr lang="tr-TR" b="1" dirty="0"/>
              <a:t>5.Yaşa Özel Orantılı Ölüm Hızı: </a:t>
            </a:r>
            <a:r>
              <a:rPr lang="tr-TR" dirty="0"/>
              <a:t>Genel sağlık düzeyini en iyi gösteren ölçütlerden birisidir. Bütün ölümler içinde belirli yaş grubunda olan kişilerin oranını gösterir. </a:t>
            </a:r>
          </a:p>
          <a:p>
            <a:endParaRPr lang="tr-TR" dirty="0"/>
          </a:p>
          <a:p>
            <a:r>
              <a:rPr lang="tr-TR" sz="1600" dirty="0">
                <a:solidFill>
                  <a:srgbClr val="FF0000"/>
                </a:solidFill>
              </a:rPr>
              <a:t>0-4 yaş orantılı ölüm hızı= </a:t>
            </a:r>
            <a:r>
              <a:rPr lang="tr-TR" sz="1600" u="sng" dirty="0">
                <a:solidFill>
                  <a:srgbClr val="FF0000"/>
                </a:solidFill>
              </a:rPr>
              <a:t>Bir takvim yılı içinde 0-4 yaşlardaki ölüm sayısı    </a:t>
            </a:r>
            <a:r>
              <a:rPr lang="tr-TR" sz="1600" dirty="0">
                <a:solidFill>
                  <a:srgbClr val="FF0000"/>
                </a:solidFill>
              </a:rPr>
              <a:t>X100</a:t>
            </a:r>
          </a:p>
          <a:p>
            <a:pPr>
              <a:buNone/>
            </a:pPr>
            <a:r>
              <a:rPr lang="tr-TR" sz="1600" dirty="0">
                <a:solidFill>
                  <a:srgbClr val="FF0000"/>
                </a:solidFill>
              </a:rPr>
              <a:t>                                                                Aynı yıl içindeki toplam ölüm sayısı</a:t>
            </a:r>
          </a:p>
          <a:p>
            <a:endParaRPr lang="tr-TR" dirty="0"/>
          </a:p>
          <a:p>
            <a:endParaRPr lang="tr-TR" b="1" dirty="0"/>
          </a:p>
          <a:p>
            <a:endParaRPr lang="tr-TR" b="1" dirty="0"/>
          </a:p>
        </p:txBody>
      </p:sp>
      <p:sp>
        <p:nvSpPr>
          <p:cNvPr id="4" name="Metin kutusu 3">
            <a:extLst>
              <a:ext uri="{FF2B5EF4-FFF2-40B4-BE49-F238E27FC236}">
                <a16:creationId xmlns:a16="http://schemas.microsoft.com/office/drawing/2014/main" id="{E163BA02-BCDF-AE2D-7E1F-16A1C53D89C6}"/>
              </a:ext>
            </a:extLst>
          </p:cNvPr>
          <p:cNvSpPr txBox="1"/>
          <p:nvPr/>
        </p:nvSpPr>
        <p:spPr>
          <a:xfrm>
            <a:off x="537883" y="6260987"/>
            <a:ext cx="8606117" cy="430887"/>
          </a:xfrm>
          <a:prstGeom prst="rect">
            <a:avLst/>
          </a:prstGeom>
          <a:noFill/>
        </p:spPr>
        <p:txBody>
          <a:bodyPr wrap="square" rtlCol="0">
            <a:spAutoFit/>
          </a:bodyPr>
          <a:lstStyle/>
          <a:p>
            <a:r>
              <a:rPr lang="tr-TR" sz="800" b="0" i="0" u="none" strike="noStrike" dirty="0" err="1">
                <a:solidFill>
                  <a:srgbClr val="000000"/>
                </a:solidFill>
                <a:effectLst/>
                <a:latin typeface="Calibri" panose="020F0502020204030204" pitchFamily="34" charset="0"/>
              </a:rPr>
              <a:t>Öztek</a:t>
            </a:r>
            <a:r>
              <a:rPr lang="tr-TR" sz="800" b="0" i="0" u="none" strike="noStrike" dirty="0">
                <a:solidFill>
                  <a:srgbClr val="000000"/>
                </a:solidFill>
                <a:effectLst/>
                <a:latin typeface="Calibri" panose="020F0502020204030204" pitchFamily="34" charset="0"/>
              </a:rPr>
              <a:t>, Z. (2020). Halk Sağlığı Kuramlar ve Uygulamalar. Ankara: Sağlık ve Sosyal Yardım Vakfı.</a:t>
            </a:r>
          </a:p>
          <a:p>
            <a:pPr algn="l"/>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1DB9B07B-CF6C-44B2-A841-377D1BF32A62}"/>
                  </a:ext>
                </a:extLst>
              </p:cNvPr>
              <p:cNvSpPr>
                <a:spLocks noGrp="1"/>
              </p:cNvSpPr>
              <p:nvPr>
                <p:ph idx="1"/>
              </p:nvPr>
            </p:nvSpPr>
            <p:spPr/>
            <p:txBody>
              <a:bodyPr/>
              <a:lstStyle/>
              <a:p>
                <a:pPr marL="0" indent="0">
                  <a:buNone/>
                </a:pPr>
                <a:r>
                  <a:rPr lang="tr-TR" b="1" dirty="0"/>
                  <a:t>6.Cinsiyete Özel Orantılı Ölüm Hızı: </a:t>
                </a:r>
                <a:r>
                  <a:rPr lang="tr-TR" dirty="0"/>
                  <a:t>Toplam ölenler içindeki erkek ya da kadınların oranını gösterir.</a:t>
                </a:r>
              </a:p>
              <a:p>
                <a:endParaRPr lang="tr-TR" sz="1800" dirty="0"/>
              </a:p>
              <a:p>
                <a:endParaRPr lang="tr-TR" sz="1800" dirty="0"/>
              </a:p>
              <a:p>
                <a:pPr marL="0" indent="0">
                  <a:buNone/>
                </a:pPr>
                <a:r>
                  <a:rPr lang="tr-TR" sz="1800" b="1" dirty="0">
                    <a:solidFill>
                      <a:srgbClr val="FF0000"/>
                    </a:solidFill>
                  </a:rPr>
                  <a:t>Cinsiyete özel orantılı ölüm hızı</a:t>
                </a:r>
                <a14:m>
                  <m:oMath xmlns:m="http://schemas.openxmlformats.org/officeDocument/2006/math">
                    <m:r>
                      <a:rPr lang="tr-TR" sz="1800" b="1" i="0" smtClean="0">
                        <a:solidFill>
                          <a:srgbClr val="FF0000"/>
                        </a:solidFill>
                        <a:latin typeface="Cambria Math"/>
                      </a:rPr>
                      <m:t>=</m:t>
                    </m:r>
                    <m:f>
                      <m:fPr>
                        <m:ctrlPr>
                          <a:rPr lang="tr-TR" sz="1800" b="1" i="1" smtClean="0">
                            <a:solidFill>
                              <a:srgbClr val="FF0000"/>
                            </a:solidFill>
                            <a:latin typeface="Cambria Math" panose="02040503050406030204" pitchFamily="18" charset="0"/>
                          </a:rPr>
                        </m:ctrlPr>
                      </m:fPr>
                      <m:num>
                        <m:r>
                          <a:rPr lang="tr-TR" sz="1800" b="1">
                            <a:solidFill>
                              <a:srgbClr val="FF0000"/>
                            </a:solidFill>
                            <a:latin typeface="Cambria Math"/>
                          </a:rPr>
                          <m:t>𝐁𝐢𝐫</m:t>
                        </m:r>
                        <m:r>
                          <a:rPr lang="tr-TR" sz="1800" b="1">
                            <a:solidFill>
                              <a:srgbClr val="FF0000"/>
                            </a:solidFill>
                            <a:latin typeface="Cambria Math"/>
                          </a:rPr>
                          <m:t> </m:t>
                        </m:r>
                        <m:r>
                          <a:rPr lang="tr-TR" sz="1800" b="1">
                            <a:solidFill>
                              <a:srgbClr val="FF0000"/>
                            </a:solidFill>
                            <a:latin typeface="Cambria Math" panose="02040503050406030204" pitchFamily="18" charset="0"/>
                          </a:rPr>
                          <m:t>𝐭𝐚𝐤𝐯𝐢𝐦</m:t>
                        </m:r>
                        <m:r>
                          <a:rPr lang="tr-TR" sz="1800" b="1">
                            <a:solidFill>
                              <a:srgbClr val="FF0000"/>
                            </a:solidFill>
                            <a:latin typeface="Cambria Math" panose="02040503050406030204" pitchFamily="18" charset="0"/>
                          </a:rPr>
                          <m:t> </m:t>
                        </m:r>
                        <m:r>
                          <a:rPr lang="tr-TR" sz="1800" b="1">
                            <a:solidFill>
                              <a:srgbClr val="FF0000"/>
                            </a:solidFill>
                            <a:latin typeface="Cambria Math" panose="02040503050406030204" pitchFamily="18" charset="0"/>
                          </a:rPr>
                          <m:t>𝐲</m:t>
                        </m:r>
                        <m:r>
                          <a:rPr lang="tr-TR" sz="1800" b="1">
                            <a:solidFill>
                              <a:srgbClr val="FF0000"/>
                            </a:solidFill>
                            <a:latin typeface="Cambria Math" panose="02040503050406030204" pitchFamily="18" charset="0"/>
                          </a:rPr>
                          <m:t>ı</m:t>
                        </m:r>
                        <m:r>
                          <a:rPr lang="tr-TR" sz="1800" b="1">
                            <a:solidFill>
                              <a:srgbClr val="FF0000"/>
                            </a:solidFill>
                            <a:latin typeface="Cambria Math" panose="02040503050406030204" pitchFamily="18" charset="0"/>
                          </a:rPr>
                          <m:t>𝐥</m:t>
                        </m:r>
                        <m:r>
                          <a:rPr lang="tr-TR" sz="1800" b="1">
                            <a:solidFill>
                              <a:srgbClr val="FF0000"/>
                            </a:solidFill>
                            <a:latin typeface="Cambria Math" panose="02040503050406030204" pitchFamily="18" charset="0"/>
                          </a:rPr>
                          <m:t>ı</m:t>
                        </m:r>
                        <m:r>
                          <a:rPr lang="tr-TR" sz="1800" b="1" i="0" smtClean="0">
                            <a:solidFill>
                              <a:srgbClr val="FF0000"/>
                            </a:solidFill>
                            <a:latin typeface="Cambria Math" panose="02040503050406030204" pitchFamily="18" charset="0"/>
                          </a:rPr>
                          <m:t>𝐧𝐝𝐚</m:t>
                        </m:r>
                        <m:r>
                          <a:rPr lang="tr-TR" sz="1800" b="1" i="0" smtClean="0">
                            <a:solidFill>
                              <a:srgbClr val="FF0000"/>
                            </a:solidFill>
                            <a:latin typeface="Cambria Math" panose="02040503050406030204" pitchFamily="18" charset="0"/>
                          </a:rPr>
                          <m:t> </m:t>
                        </m:r>
                        <m:d>
                          <m:dPr>
                            <m:ctrlPr>
                              <a:rPr lang="tr-TR" sz="1800" b="1" i="1" smtClean="0">
                                <a:solidFill>
                                  <a:srgbClr val="FF0000"/>
                                </a:solidFill>
                                <a:latin typeface="Cambria Math" panose="02040503050406030204" pitchFamily="18" charset="0"/>
                              </a:rPr>
                            </m:ctrlPr>
                          </m:dPr>
                          <m:e>
                            <m:r>
                              <a:rPr lang="tr-TR" sz="1800" b="1" i="0" smtClean="0">
                                <a:solidFill>
                                  <a:srgbClr val="FF0000"/>
                                </a:solidFill>
                                <a:latin typeface="Cambria Math" panose="02040503050406030204" pitchFamily="18" charset="0"/>
                              </a:rPr>
                              <m:t>𝐗</m:t>
                            </m:r>
                          </m:e>
                        </m:d>
                        <m:r>
                          <a:rPr lang="tr-TR" sz="1800" b="1" i="0" smtClean="0">
                            <a:solidFill>
                              <a:srgbClr val="FF0000"/>
                            </a:solidFill>
                            <a:latin typeface="Cambria Math" panose="02040503050406030204" pitchFamily="18" charset="0"/>
                          </a:rPr>
                          <m:t>𝐜𝐢𝐧𝐬𝐢𝐲𝐞𝐭𝐢𝐧𝐝𝐞</m:t>
                        </m:r>
                        <m:r>
                          <a:rPr lang="tr-TR" sz="1800" b="1" i="0" smtClean="0">
                            <a:solidFill>
                              <a:srgbClr val="FF0000"/>
                            </a:solidFill>
                            <a:latin typeface="Cambria Math" panose="02040503050406030204" pitchFamily="18" charset="0"/>
                          </a:rPr>
                          <m:t> ö</m:t>
                        </m:r>
                        <m:r>
                          <a:rPr lang="tr-TR" sz="1800" b="1">
                            <a:solidFill>
                              <a:srgbClr val="FF0000"/>
                            </a:solidFill>
                            <a:latin typeface="Cambria Math" panose="02040503050406030204" pitchFamily="18" charset="0"/>
                          </a:rPr>
                          <m:t>𝐥𝐞</m:t>
                        </m:r>
                        <m:r>
                          <a:rPr lang="tr-TR" sz="1800" b="1" i="0" smtClean="0">
                            <a:solidFill>
                              <a:srgbClr val="FF0000"/>
                            </a:solidFill>
                            <a:latin typeface="Cambria Math" panose="02040503050406030204" pitchFamily="18" charset="0"/>
                          </a:rPr>
                          <m:t>𝐧𝐥𝐞𝐫𝐢𝐧</m:t>
                        </m:r>
                        <m:r>
                          <a:rPr lang="tr-TR" sz="1800" b="1">
                            <a:solidFill>
                              <a:srgbClr val="FF0000"/>
                            </a:solidFill>
                            <a:latin typeface="Cambria Math" panose="02040503050406030204" pitchFamily="18" charset="0"/>
                          </a:rPr>
                          <m:t> </m:t>
                        </m:r>
                        <m:r>
                          <a:rPr lang="tr-TR" sz="1800" b="1">
                            <a:solidFill>
                              <a:srgbClr val="FF0000"/>
                            </a:solidFill>
                            <a:latin typeface="Cambria Math"/>
                          </a:rPr>
                          <m:t>𝐬𝐚𝐲</m:t>
                        </m:r>
                        <m:r>
                          <a:rPr lang="tr-TR" sz="1800" b="1">
                            <a:solidFill>
                              <a:srgbClr val="FF0000"/>
                            </a:solidFill>
                            <a:latin typeface="Cambria Math"/>
                          </a:rPr>
                          <m:t>ı</m:t>
                        </m:r>
                        <m:r>
                          <a:rPr lang="tr-TR" sz="1800" b="1">
                            <a:solidFill>
                              <a:srgbClr val="FF0000"/>
                            </a:solidFill>
                            <a:latin typeface="Cambria Math"/>
                          </a:rPr>
                          <m:t>𝐬</m:t>
                        </m:r>
                        <m:r>
                          <a:rPr lang="tr-TR" sz="1800" b="1">
                            <a:solidFill>
                              <a:srgbClr val="FF0000"/>
                            </a:solidFill>
                            <a:latin typeface="Cambria Math"/>
                          </a:rPr>
                          <m:t>ı</m:t>
                        </m:r>
                      </m:num>
                      <m:den>
                        <m:r>
                          <a:rPr lang="tr-TR" sz="1800" b="1">
                            <a:solidFill>
                              <a:srgbClr val="FF0000"/>
                            </a:solidFill>
                            <a:latin typeface="Cambria Math"/>
                          </a:rPr>
                          <m:t>𝐀𝐲𝐧</m:t>
                        </m:r>
                        <m:r>
                          <a:rPr lang="tr-TR" sz="1800" b="1">
                            <a:solidFill>
                              <a:srgbClr val="FF0000"/>
                            </a:solidFill>
                            <a:latin typeface="Cambria Math"/>
                          </a:rPr>
                          <m:t>ı </m:t>
                        </m:r>
                        <m:r>
                          <a:rPr lang="tr-TR" sz="1800" b="1">
                            <a:solidFill>
                              <a:srgbClr val="FF0000"/>
                            </a:solidFill>
                            <a:latin typeface="Cambria Math" panose="02040503050406030204" pitchFamily="18" charset="0"/>
                          </a:rPr>
                          <m:t>𝐲</m:t>
                        </m:r>
                        <m:r>
                          <a:rPr lang="tr-TR" sz="1800" b="1">
                            <a:solidFill>
                              <a:srgbClr val="FF0000"/>
                            </a:solidFill>
                            <a:latin typeface="Cambria Math" panose="02040503050406030204" pitchFamily="18" charset="0"/>
                          </a:rPr>
                          <m:t>ı</m:t>
                        </m:r>
                        <m:r>
                          <a:rPr lang="tr-TR" sz="1800" b="1">
                            <a:solidFill>
                              <a:srgbClr val="FF0000"/>
                            </a:solidFill>
                            <a:latin typeface="Cambria Math" panose="02040503050406030204" pitchFamily="18" charset="0"/>
                          </a:rPr>
                          <m:t>𝐥</m:t>
                        </m:r>
                        <m:r>
                          <a:rPr lang="tr-TR" sz="1800" b="1" i="0" smtClean="0">
                            <a:solidFill>
                              <a:srgbClr val="FF0000"/>
                            </a:solidFill>
                            <a:latin typeface="Cambria Math" panose="02040503050406030204" pitchFamily="18" charset="0"/>
                          </a:rPr>
                          <m:t> </m:t>
                        </m:r>
                        <m:r>
                          <a:rPr lang="tr-TR" sz="1800" b="1" i="0" smtClean="0">
                            <a:solidFill>
                              <a:srgbClr val="FF0000"/>
                            </a:solidFill>
                            <a:latin typeface="Cambria Math" panose="02040503050406030204" pitchFamily="18" charset="0"/>
                          </a:rPr>
                          <m:t>𝐢</m:t>
                        </m:r>
                        <m:r>
                          <a:rPr lang="tr-TR" sz="1800" b="1" i="0" smtClean="0">
                            <a:solidFill>
                              <a:srgbClr val="FF0000"/>
                            </a:solidFill>
                            <a:latin typeface="Cambria Math" panose="02040503050406030204" pitchFamily="18" charset="0"/>
                          </a:rPr>
                          <m:t>ç</m:t>
                        </m:r>
                        <m:r>
                          <a:rPr lang="tr-TR" sz="1800" b="1" i="0" smtClean="0">
                            <a:solidFill>
                              <a:srgbClr val="FF0000"/>
                            </a:solidFill>
                            <a:latin typeface="Cambria Math" panose="02040503050406030204" pitchFamily="18" charset="0"/>
                          </a:rPr>
                          <m:t>𝐢𝐧𝐝𝐞𝐤𝐢</m:t>
                        </m:r>
                        <m:r>
                          <a:rPr lang="tr-TR" sz="1800" b="1" i="0" smtClean="0">
                            <a:solidFill>
                              <a:srgbClr val="FF0000"/>
                            </a:solidFill>
                            <a:latin typeface="Cambria Math" panose="02040503050406030204" pitchFamily="18" charset="0"/>
                          </a:rPr>
                          <m:t>  </m:t>
                        </m:r>
                        <m:r>
                          <a:rPr lang="tr-TR" sz="1800" b="1">
                            <a:solidFill>
                              <a:srgbClr val="FF0000"/>
                            </a:solidFill>
                            <a:latin typeface="Cambria Math" panose="02040503050406030204" pitchFamily="18" charset="0"/>
                          </a:rPr>
                          <m:t>𝐭𝐨𝐩</m:t>
                        </m:r>
                        <m:r>
                          <a:rPr lang="tr-TR" sz="1800" b="1" i="1">
                            <a:solidFill>
                              <a:srgbClr val="FF0000"/>
                            </a:solidFill>
                            <a:latin typeface="Cambria Math" panose="02040503050406030204" pitchFamily="18" charset="0"/>
                          </a:rPr>
                          <m:t>𝒍𝒂𝒎</m:t>
                        </m:r>
                        <m:r>
                          <a:rPr lang="tr-TR" sz="1800" b="1" i="1">
                            <a:solidFill>
                              <a:srgbClr val="FF0000"/>
                            </a:solidFill>
                            <a:latin typeface="Cambria Math" panose="02040503050406030204" pitchFamily="18" charset="0"/>
                          </a:rPr>
                          <m:t> ö</m:t>
                        </m:r>
                        <m:r>
                          <a:rPr lang="tr-TR" sz="1800" b="1" i="1">
                            <a:solidFill>
                              <a:srgbClr val="FF0000"/>
                            </a:solidFill>
                            <a:latin typeface="Cambria Math" panose="02040503050406030204" pitchFamily="18" charset="0"/>
                          </a:rPr>
                          <m:t>𝒍</m:t>
                        </m:r>
                        <m:r>
                          <a:rPr lang="tr-TR" sz="1800" b="1" i="1">
                            <a:solidFill>
                              <a:srgbClr val="FF0000"/>
                            </a:solidFill>
                            <a:latin typeface="Cambria Math" panose="02040503050406030204" pitchFamily="18" charset="0"/>
                          </a:rPr>
                          <m:t>ü</m:t>
                        </m:r>
                        <m:r>
                          <a:rPr lang="tr-TR" sz="1800" b="1" i="1">
                            <a:solidFill>
                              <a:srgbClr val="FF0000"/>
                            </a:solidFill>
                            <a:latin typeface="Cambria Math" panose="02040503050406030204" pitchFamily="18" charset="0"/>
                          </a:rPr>
                          <m:t>𝒎</m:t>
                        </m:r>
                        <m:r>
                          <a:rPr lang="tr-TR" sz="1800" b="1" i="1">
                            <a:solidFill>
                              <a:srgbClr val="FF0000"/>
                            </a:solidFill>
                            <a:latin typeface="Cambria Math" panose="02040503050406030204" pitchFamily="18" charset="0"/>
                          </a:rPr>
                          <m:t> </m:t>
                        </m:r>
                        <m:r>
                          <a:rPr lang="tr-TR" sz="1800" b="1" i="1">
                            <a:solidFill>
                              <a:srgbClr val="FF0000"/>
                            </a:solidFill>
                            <a:latin typeface="Cambria Math" panose="02040503050406030204" pitchFamily="18" charset="0"/>
                          </a:rPr>
                          <m:t>𝒔𝒂𝒚</m:t>
                        </m:r>
                        <m:r>
                          <a:rPr lang="tr-TR" sz="1800" b="1" i="1">
                            <a:solidFill>
                              <a:srgbClr val="FF0000"/>
                            </a:solidFill>
                            <a:latin typeface="Cambria Math" panose="02040503050406030204" pitchFamily="18" charset="0"/>
                          </a:rPr>
                          <m:t>𝚤</m:t>
                        </m:r>
                        <m:r>
                          <a:rPr lang="tr-TR" sz="1800" b="1" i="1">
                            <a:solidFill>
                              <a:srgbClr val="FF0000"/>
                            </a:solidFill>
                            <a:latin typeface="Cambria Math" panose="02040503050406030204" pitchFamily="18" charset="0"/>
                          </a:rPr>
                          <m:t>𝒔</m:t>
                        </m:r>
                        <m:r>
                          <a:rPr lang="tr-TR" sz="1800" b="1" i="1">
                            <a:solidFill>
                              <a:srgbClr val="FF0000"/>
                            </a:solidFill>
                            <a:latin typeface="Cambria Math" panose="02040503050406030204" pitchFamily="18" charset="0"/>
                          </a:rPr>
                          <m:t>𝚤</m:t>
                        </m:r>
                      </m:den>
                    </m:f>
                  </m:oMath>
                </a14:m>
                <a:r>
                  <a:rPr lang="tr-TR" sz="1800" b="1" dirty="0">
                    <a:solidFill>
                      <a:srgbClr val="FF0000"/>
                    </a:solidFill>
                  </a:rPr>
                  <a:t>X 100</a:t>
                </a:r>
              </a:p>
              <a:p>
                <a:endParaRPr lang="tr-TR" dirty="0"/>
              </a:p>
            </p:txBody>
          </p:sp>
        </mc:Choice>
        <mc:Fallback xmlns="">
          <p:sp>
            <p:nvSpPr>
              <p:cNvPr id="3" name="İçerik Yer Tutucusu 2">
                <a:extLst>
                  <a:ext uri="{FF2B5EF4-FFF2-40B4-BE49-F238E27FC236}">
                    <a16:creationId xmlns:a14="http://schemas.microsoft.com/office/drawing/2010/main" xmlns="" xmlns:a16="http://schemas.microsoft.com/office/drawing/2014/main" id="{1DB9B07B-CF6C-44B2-A841-377D1BF32A62}"/>
                  </a:ext>
                </a:extLst>
              </p:cNvPr>
              <p:cNvSpPr>
                <a:spLocks noGrp="1" noRot="1" noChangeAspect="1" noMove="1" noResize="1" noEditPoints="1" noAdjustHandles="1" noChangeArrowheads="1" noChangeShapeType="1" noTextEdit="1"/>
              </p:cNvSpPr>
              <p:nvPr>
                <p:ph idx="1"/>
              </p:nvPr>
            </p:nvSpPr>
            <p:spPr>
              <a:blipFill>
                <a:blip r:embed="rId3"/>
                <a:stretch>
                  <a:fillRect l="-1926" t="-674"/>
                </a:stretch>
              </a:blipFill>
            </p:spPr>
            <p:txBody>
              <a:bodyPr/>
              <a:lstStyle/>
              <a:p>
                <a:r>
                  <a:rPr lang="tr-TR">
                    <a:noFill/>
                  </a:rPr>
                  <a:t> </a:t>
                </a:r>
              </a:p>
            </p:txBody>
          </p:sp>
        </mc:Fallback>
      </mc:AlternateContent>
      <p:sp>
        <p:nvSpPr>
          <p:cNvPr id="5" name="Başlık 1">
            <a:extLst>
              <a:ext uri="{FF2B5EF4-FFF2-40B4-BE49-F238E27FC236}">
                <a16:creationId xmlns:a16="http://schemas.microsoft.com/office/drawing/2014/main" id="{DE0E7388-357B-4670-8517-A29867101CF8}"/>
              </a:ext>
            </a:extLst>
          </p:cNvPr>
          <p:cNvSpPr>
            <a:spLocks noGrp="1"/>
          </p:cNvSpPr>
          <p:nvPr>
            <p:ph type="title"/>
          </p:nvPr>
        </p:nvSpPr>
        <p:spPr>
          <a:xfrm>
            <a:off x="457200" y="480616"/>
            <a:ext cx="7886700" cy="994172"/>
          </a:xfrm>
        </p:spPr>
        <p:txBody>
          <a:bodyPr/>
          <a:lstStyle/>
          <a:p>
            <a:pPr algn="ctr"/>
            <a:r>
              <a:rPr lang="tr-TR" dirty="0" err="1"/>
              <a:t>Mortalite</a:t>
            </a:r>
            <a:r>
              <a:rPr lang="tr-TR" dirty="0"/>
              <a:t> Ölçütleri</a:t>
            </a:r>
          </a:p>
        </p:txBody>
      </p:sp>
      <p:sp>
        <p:nvSpPr>
          <p:cNvPr id="6" name="Alt Bilgi Yer Tutucusu 3">
            <a:extLst>
              <a:ext uri="{FF2B5EF4-FFF2-40B4-BE49-F238E27FC236}">
                <a16:creationId xmlns:a16="http://schemas.microsoft.com/office/drawing/2014/main" id="{E769AA91-3EBB-4674-BC80-3D030EA0AF1B}"/>
              </a:ext>
            </a:extLst>
          </p:cNvPr>
          <p:cNvSpPr txBox="1">
            <a:spLocks/>
          </p:cNvSpPr>
          <p:nvPr/>
        </p:nvSpPr>
        <p:spPr>
          <a:xfrm>
            <a:off x="1583638" y="6584156"/>
            <a:ext cx="5879237" cy="273844"/>
          </a:xfrm>
          <a:prstGeom prst="rect">
            <a:avLst/>
          </a:prstGeom>
        </p:spPr>
        <p:txBody>
          <a:bodyPr vert="horz" lIns="68580" tIns="34290" rIns="68580" bIns="3429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900" dirty="0" err="1">
                <a:solidFill>
                  <a:srgbClr val="000000"/>
                </a:solidFill>
                <a:latin typeface="Calibri" panose="020F0502020204030204" pitchFamily="34" charset="0"/>
              </a:rPr>
              <a:t>Öztek</a:t>
            </a:r>
            <a:r>
              <a:rPr lang="tr-TR" sz="900" dirty="0">
                <a:solidFill>
                  <a:srgbClr val="000000"/>
                </a:solidFill>
                <a:latin typeface="Calibri" panose="020F0502020204030204" pitchFamily="34" charset="0"/>
              </a:rPr>
              <a:t>, Z. (2020). Halk Sağlığı Kuramlar ve Uygulamalar. Ankara: Sağlık ve Sosyal Yardım Vakfı.</a:t>
            </a:r>
          </a:p>
          <a:p>
            <a:endParaRPr lang="en-US" sz="900" dirty="0"/>
          </a:p>
        </p:txBody>
      </p:sp>
    </p:spTree>
    <p:extLst>
      <p:ext uri="{BB962C8B-B14F-4D97-AF65-F5344CB8AC3E}">
        <p14:creationId xmlns:p14="http://schemas.microsoft.com/office/powerpoint/2010/main" val="34982012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E48BFBC3-BC84-4D02-A4D7-2B27223DB1FF}"/>
                  </a:ext>
                </a:extLst>
              </p:cNvPr>
              <p:cNvSpPr>
                <a:spLocks noGrp="1"/>
              </p:cNvSpPr>
              <p:nvPr>
                <p:ph idx="1"/>
              </p:nvPr>
            </p:nvSpPr>
            <p:spPr>
              <a:xfrm>
                <a:off x="464344" y="2226469"/>
                <a:ext cx="8051006" cy="3263504"/>
              </a:xfrm>
            </p:spPr>
            <p:txBody>
              <a:bodyPr/>
              <a:lstStyle/>
              <a:p>
                <a:pPr marL="0" indent="0">
                  <a:buNone/>
                </a:pPr>
                <a:r>
                  <a:rPr lang="tr-TR" b="1" dirty="0"/>
                  <a:t>7.Nedene Özel Orantılı Ölüm Hızı: </a:t>
                </a:r>
                <a:r>
                  <a:rPr lang="tr-TR" dirty="0"/>
                  <a:t>Bir toplumda en çok ölüme neden olan ilk 5 ya da ilk 10 hastalığın saptanması amacıyla kullanılan bir ölçüttür. Güvenilir olabilmesi için bütün ölümlerin saptanmış olması ve nedenlerinin bilinmesi gerekir. Bu hıza “</a:t>
                </a:r>
                <a:r>
                  <a:rPr lang="tr-TR" dirty="0" err="1"/>
                  <a:t>letalite</a:t>
                </a:r>
                <a:r>
                  <a:rPr lang="tr-TR" dirty="0"/>
                  <a:t> hızı” da denilir. </a:t>
                </a:r>
              </a:p>
              <a:p>
                <a:endParaRPr lang="tr-TR" sz="1425" b="1" dirty="0">
                  <a:solidFill>
                    <a:srgbClr val="FF0000"/>
                  </a:solidFill>
                </a:endParaRPr>
              </a:p>
              <a:p>
                <a:endParaRPr lang="tr-TR" sz="1425" b="1" dirty="0">
                  <a:solidFill>
                    <a:srgbClr val="FF0000"/>
                  </a:solidFill>
                </a:endParaRPr>
              </a:p>
              <a:p>
                <a:pPr marL="0" indent="0">
                  <a:buNone/>
                </a:pPr>
                <a:r>
                  <a:rPr lang="tr-TR" sz="1500" b="1" dirty="0">
                    <a:solidFill>
                      <a:srgbClr val="FF0000"/>
                    </a:solidFill>
                  </a:rPr>
                  <a:t>Nedene özel orantılı ölüm hızı</a:t>
                </a:r>
                <a14:m>
                  <m:oMath xmlns:m="http://schemas.openxmlformats.org/officeDocument/2006/math">
                    <m:r>
                      <a:rPr lang="tr-TR" sz="1500" b="1" i="0" smtClean="0">
                        <a:solidFill>
                          <a:srgbClr val="FF0000"/>
                        </a:solidFill>
                        <a:latin typeface="Cambria Math" panose="02040503050406030204" pitchFamily="18" charset="0"/>
                      </a:rPr>
                      <m:t> (</m:t>
                    </m:r>
                    <m:r>
                      <a:rPr lang="tr-TR" sz="1500" b="1" i="0" smtClean="0">
                        <a:solidFill>
                          <a:srgbClr val="FF0000"/>
                        </a:solidFill>
                        <a:latin typeface="Cambria Math" panose="02040503050406030204" pitchFamily="18" charset="0"/>
                      </a:rPr>
                      <m:t>𝐀</m:t>
                    </m:r>
                    <m:r>
                      <a:rPr lang="tr-TR" sz="1500" b="1" i="0" smtClean="0">
                        <a:solidFill>
                          <a:srgbClr val="FF0000"/>
                        </a:solidFill>
                        <a:latin typeface="Cambria Math" panose="02040503050406030204" pitchFamily="18" charset="0"/>
                      </a:rPr>
                      <m:t> </m:t>
                    </m:r>
                    <m:r>
                      <a:rPr lang="tr-TR" sz="1500" b="1" i="0" smtClean="0">
                        <a:solidFill>
                          <a:srgbClr val="FF0000"/>
                        </a:solidFill>
                        <a:latin typeface="Cambria Math" panose="02040503050406030204" pitchFamily="18" charset="0"/>
                      </a:rPr>
                      <m:t>𝐡𝐚𝐬𝐭𝐚𝐥</m:t>
                    </m:r>
                    <m:r>
                      <a:rPr lang="tr-TR" sz="1500" b="1" i="0" smtClean="0">
                        <a:solidFill>
                          <a:srgbClr val="FF0000"/>
                        </a:solidFill>
                        <a:latin typeface="Cambria Math" panose="02040503050406030204" pitchFamily="18" charset="0"/>
                      </a:rPr>
                      <m:t>𝚤</m:t>
                    </m:r>
                    <m:r>
                      <a:rPr lang="tr-TR" sz="1500" b="1" i="0" smtClean="0">
                        <a:solidFill>
                          <a:srgbClr val="FF0000"/>
                        </a:solidFill>
                        <a:latin typeface="Cambria Math" panose="02040503050406030204" pitchFamily="18" charset="0"/>
                      </a:rPr>
                      <m:t>ğ</m:t>
                    </m:r>
                    <m:r>
                      <a:rPr lang="tr-TR" sz="1500" b="1" i="0" smtClean="0">
                        <a:solidFill>
                          <a:srgbClr val="FF0000"/>
                        </a:solidFill>
                        <a:latin typeface="Cambria Math" panose="02040503050406030204" pitchFamily="18" charset="0"/>
                      </a:rPr>
                      <m:t>𝚤</m:t>
                    </m:r>
                    <m:r>
                      <a:rPr lang="tr-TR" sz="1500" b="1" i="0" smtClean="0">
                        <a:solidFill>
                          <a:srgbClr val="FF0000"/>
                        </a:solidFill>
                        <a:latin typeface="Cambria Math" panose="02040503050406030204" pitchFamily="18" charset="0"/>
                      </a:rPr>
                      <m:t> </m:t>
                    </m:r>
                    <m:r>
                      <a:rPr lang="tr-TR" sz="1500" b="1" i="0" smtClean="0">
                        <a:solidFill>
                          <a:srgbClr val="FF0000"/>
                        </a:solidFill>
                        <a:latin typeface="Cambria Math" panose="02040503050406030204" pitchFamily="18" charset="0"/>
                      </a:rPr>
                      <m:t>𝐢</m:t>
                    </m:r>
                    <m:r>
                      <a:rPr lang="tr-TR" sz="1500" b="1" i="0" smtClean="0">
                        <a:solidFill>
                          <a:srgbClr val="FF0000"/>
                        </a:solidFill>
                        <a:latin typeface="Cambria Math" panose="02040503050406030204" pitchFamily="18" charset="0"/>
                      </a:rPr>
                      <m:t>ç</m:t>
                    </m:r>
                    <m:r>
                      <a:rPr lang="tr-TR" sz="1500" b="1" i="0" smtClean="0">
                        <a:solidFill>
                          <a:srgbClr val="FF0000"/>
                        </a:solidFill>
                        <a:latin typeface="Cambria Math" panose="02040503050406030204" pitchFamily="18" charset="0"/>
                      </a:rPr>
                      <m:t>𝐢𝐧</m:t>
                    </m:r>
                    <m:r>
                      <a:rPr lang="tr-TR" sz="1500" b="1" i="0" smtClean="0">
                        <a:solidFill>
                          <a:srgbClr val="FF0000"/>
                        </a:solidFill>
                        <a:latin typeface="Cambria Math" panose="02040503050406030204" pitchFamily="18" charset="0"/>
                      </a:rPr>
                      <m:t>)=</m:t>
                    </m:r>
                    <m:f>
                      <m:fPr>
                        <m:ctrlPr>
                          <a:rPr lang="tr-TR" sz="1500" b="1" i="1" smtClean="0">
                            <a:solidFill>
                              <a:srgbClr val="FF0000"/>
                            </a:solidFill>
                            <a:latin typeface="Cambria Math" panose="02040503050406030204" pitchFamily="18" charset="0"/>
                          </a:rPr>
                        </m:ctrlPr>
                      </m:fPr>
                      <m:num>
                        <m:r>
                          <a:rPr lang="tr-TR" sz="1500" b="1">
                            <a:solidFill>
                              <a:srgbClr val="FF0000"/>
                            </a:solidFill>
                            <a:latin typeface="Cambria Math"/>
                          </a:rPr>
                          <m:t>𝐁𝐢𝐫</m:t>
                        </m:r>
                        <m:r>
                          <a:rPr lang="tr-TR" sz="1500" b="1">
                            <a:solidFill>
                              <a:srgbClr val="FF0000"/>
                            </a:solidFill>
                            <a:latin typeface="Cambria Math"/>
                          </a:rPr>
                          <m:t> </m:t>
                        </m:r>
                        <m:r>
                          <a:rPr lang="tr-TR" sz="1500" b="1">
                            <a:solidFill>
                              <a:srgbClr val="FF0000"/>
                            </a:solidFill>
                            <a:latin typeface="Cambria Math" panose="02040503050406030204" pitchFamily="18" charset="0"/>
                          </a:rPr>
                          <m:t>𝐭𝐚𝐤𝐯𝐢𝐦</m:t>
                        </m:r>
                        <m:r>
                          <a:rPr lang="tr-TR" sz="1500" b="1">
                            <a:solidFill>
                              <a:srgbClr val="FF0000"/>
                            </a:solidFill>
                            <a:latin typeface="Cambria Math" panose="02040503050406030204" pitchFamily="18" charset="0"/>
                          </a:rPr>
                          <m:t> </m:t>
                        </m:r>
                        <m:r>
                          <a:rPr lang="tr-TR" sz="1500" b="1">
                            <a:solidFill>
                              <a:srgbClr val="FF0000"/>
                            </a:solidFill>
                            <a:latin typeface="Cambria Math" panose="02040503050406030204" pitchFamily="18" charset="0"/>
                          </a:rPr>
                          <m:t>𝐲</m:t>
                        </m:r>
                        <m:r>
                          <a:rPr lang="tr-TR" sz="1500" b="1">
                            <a:solidFill>
                              <a:srgbClr val="FF0000"/>
                            </a:solidFill>
                            <a:latin typeface="Cambria Math" panose="02040503050406030204" pitchFamily="18" charset="0"/>
                          </a:rPr>
                          <m:t>ı</m:t>
                        </m:r>
                        <m:r>
                          <a:rPr lang="tr-TR" sz="1500" b="1">
                            <a:solidFill>
                              <a:srgbClr val="FF0000"/>
                            </a:solidFill>
                            <a:latin typeface="Cambria Math" panose="02040503050406030204" pitchFamily="18" charset="0"/>
                          </a:rPr>
                          <m:t>𝐥</m:t>
                        </m:r>
                        <m:r>
                          <a:rPr lang="tr-TR" sz="1500" b="1">
                            <a:solidFill>
                              <a:srgbClr val="FF0000"/>
                            </a:solidFill>
                            <a:latin typeface="Cambria Math" panose="02040503050406030204" pitchFamily="18" charset="0"/>
                          </a:rPr>
                          <m:t>ı</m:t>
                        </m:r>
                        <m:r>
                          <a:rPr lang="tr-TR" sz="1500" b="1" i="0" smtClean="0">
                            <a:solidFill>
                              <a:srgbClr val="FF0000"/>
                            </a:solidFill>
                            <a:latin typeface="Cambria Math" panose="02040503050406030204" pitchFamily="18" charset="0"/>
                          </a:rPr>
                          <m:t>𝐧𝐝𝐚</m:t>
                        </m:r>
                        <m:r>
                          <a:rPr lang="tr-TR" sz="1500" b="1" i="0" smtClean="0">
                            <a:solidFill>
                              <a:srgbClr val="FF0000"/>
                            </a:solidFill>
                            <a:latin typeface="Cambria Math" panose="02040503050406030204" pitchFamily="18" charset="0"/>
                          </a:rPr>
                          <m:t> </m:t>
                        </m:r>
                        <m:r>
                          <a:rPr lang="tr-TR" sz="1500" b="1" i="0" smtClean="0">
                            <a:solidFill>
                              <a:srgbClr val="FF0000"/>
                            </a:solidFill>
                            <a:latin typeface="Cambria Math" panose="02040503050406030204" pitchFamily="18" charset="0"/>
                          </a:rPr>
                          <m:t>𝐀</m:t>
                        </m:r>
                        <m:r>
                          <a:rPr lang="tr-TR" sz="1500" b="1" i="0" smtClean="0">
                            <a:solidFill>
                              <a:srgbClr val="FF0000"/>
                            </a:solidFill>
                            <a:latin typeface="Cambria Math" panose="02040503050406030204" pitchFamily="18" charset="0"/>
                          </a:rPr>
                          <m:t> </m:t>
                        </m:r>
                        <m:r>
                          <a:rPr lang="tr-TR" sz="1500" b="1" i="0" smtClean="0">
                            <a:solidFill>
                              <a:srgbClr val="FF0000"/>
                            </a:solidFill>
                            <a:latin typeface="Cambria Math" panose="02040503050406030204" pitchFamily="18" charset="0"/>
                          </a:rPr>
                          <m:t>𝐡𝐚𝐬𝐭𝐚𝐥𝐮</m:t>
                        </m:r>
                        <m:r>
                          <a:rPr lang="tr-TR" sz="1500" b="1" i="0" smtClean="0">
                            <a:solidFill>
                              <a:srgbClr val="FF0000"/>
                            </a:solidFill>
                            <a:latin typeface="Cambria Math" panose="02040503050406030204" pitchFamily="18" charset="0"/>
                          </a:rPr>
                          <m:t>ğ</m:t>
                        </m:r>
                        <m:r>
                          <a:rPr lang="tr-TR" sz="1500" b="1" i="0" smtClean="0">
                            <a:solidFill>
                              <a:srgbClr val="FF0000"/>
                            </a:solidFill>
                            <a:latin typeface="Cambria Math" panose="02040503050406030204" pitchFamily="18" charset="0"/>
                          </a:rPr>
                          <m:t>𝚤</m:t>
                        </m:r>
                        <m:r>
                          <a:rPr lang="tr-TR" sz="1500" b="1" i="0" smtClean="0">
                            <a:solidFill>
                              <a:srgbClr val="FF0000"/>
                            </a:solidFill>
                            <a:latin typeface="Cambria Math" panose="02040503050406030204" pitchFamily="18" charset="0"/>
                          </a:rPr>
                          <m:t>𝐧𝐝𝐚𝐧</m:t>
                        </m:r>
                        <m:r>
                          <a:rPr lang="tr-TR" sz="1500" b="1" i="0" smtClean="0">
                            <a:solidFill>
                              <a:srgbClr val="FF0000"/>
                            </a:solidFill>
                            <a:latin typeface="Cambria Math" panose="02040503050406030204" pitchFamily="18" charset="0"/>
                          </a:rPr>
                          <m:t> ö</m:t>
                        </m:r>
                        <m:r>
                          <a:rPr lang="tr-TR" sz="1500" b="1">
                            <a:solidFill>
                              <a:srgbClr val="FF0000"/>
                            </a:solidFill>
                            <a:latin typeface="Cambria Math" panose="02040503050406030204" pitchFamily="18" charset="0"/>
                          </a:rPr>
                          <m:t>𝐥𝐞</m:t>
                        </m:r>
                        <m:r>
                          <a:rPr lang="tr-TR" sz="1500" b="1" i="0" smtClean="0">
                            <a:solidFill>
                              <a:srgbClr val="FF0000"/>
                            </a:solidFill>
                            <a:latin typeface="Cambria Math" panose="02040503050406030204" pitchFamily="18" charset="0"/>
                          </a:rPr>
                          <m:t>𝐧𝐥𝐞𝐫𝐢𝐧</m:t>
                        </m:r>
                        <m:r>
                          <a:rPr lang="tr-TR" sz="1500" b="1">
                            <a:solidFill>
                              <a:srgbClr val="FF0000"/>
                            </a:solidFill>
                            <a:latin typeface="Cambria Math" panose="02040503050406030204" pitchFamily="18" charset="0"/>
                          </a:rPr>
                          <m:t> </m:t>
                        </m:r>
                        <m:r>
                          <a:rPr lang="tr-TR" sz="1500" b="1">
                            <a:solidFill>
                              <a:srgbClr val="FF0000"/>
                            </a:solidFill>
                            <a:latin typeface="Cambria Math"/>
                          </a:rPr>
                          <m:t>𝐬𝐚𝐲</m:t>
                        </m:r>
                        <m:r>
                          <a:rPr lang="tr-TR" sz="1500" b="1">
                            <a:solidFill>
                              <a:srgbClr val="FF0000"/>
                            </a:solidFill>
                            <a:latin typeface="Cambria Math"/>
                          </a:rPr>
                          <m:t>ı</m:t>
                        </m:r>
                        <m:r>
                          <a:rPr lang="tr-TR" sz="1500" b="1">
                            <a:solidFill>
                              <a:srgbClr val="FF0000"/>
                            </a:solidFill>
                            <a:latin typeface="Cambria Math"/>
                          </a:rPr>
                          <m:t>𝐬</m:t>
                        </m:r>
                        <m:r>
                          <a:rPr lang="tr-TR" sz="1500" b="1">
                            <a:solidFill>
                              <a:srgbClr val="FF0000"/>
                            </a:solidFill>
                            <a:latin typeface="Cambria Math"/>
                          </a:rPr>
                          <m:t>ı</m:t>
                        </m:r>
                      </m:num>
                      <m:den>
                        <m:r>
                          <a:rPr lang="tr-TR" sz="1500" b="1">
                            <a:solidFill>
                              <a:srgbClr val="FF0000"/>
                            </a:solidFill>
                            <a:latin typeface="Cambria Math"/>
                          </a:rPr>
                          <m:t>𝐀𝐲𝐧</m:t>
                        </m:r>
                        <m:r>
                          <a:rPr lang="tr-TR" sz="1500" b="1">
                            <a:solidFill>
                              <a:srgbClr val="FF0000"/>
                            </a:solidFill>
                            <a:latin typeface="Cambria Math"/>
                          </a:rPr>
                          <m:t>ı </m:t>
                        </m:r>
                        <m:r>
                          <a:rPr lang="tr-TR" sz="1500" b="1">
                            <a:solidFill>
                              <a:srgbClr val="FF0000"/>
                            </a:solidFill>
                            <a:latin typeface="Cambria Math" panose="02040503050406030204" pitchFamily="18" charset="0"/>
                          </a:rPr>
                          <m:t>𝐲</m:t>
                        </m:r>
                        <m:r>
                          <a:rPr lang="tr-TR" sz="1500" b="1">
                            <a:solidFill>
                              <a:srgbClr val="FF0000"/>
                            </a:solidFill>
                            <a:latin typeface="Cambria Math" panose="02040503050406030204" pitchFamily="18" charset="0"/>
                          </a:rPr>
                          <m:t>ı</m:t>
                        </m:r>
                        <m:r>
                          <a:rPr lang="tr-TR" sz="1500" b="1">
                            <a:solidFill>
                              <a:srgbClr val="FF0000"/>
                            </a:solidFill>
                            <a:latin typeface="Cambria Math" panose="02040503050406030204" pitchFamily="18" charset="0"/>
                          </a:rPr>
                          <m:t>𝐥</m:t>
                        </m:r>
                        <m:r>
                          <a:rPr lang="tr-TR" sz="1500" b="1" i="0" smtClean="0">
                            <a:solidFill>
                              <a:srgbClr val="FF0000"/>
                            </a:solidFill>
                            <a:latin typeface="Cambria Math" panose="02040503050406030204" pitchFamily="18" charset="0"/>
                          </a:rPr>
                          <m:t> </m:t>
                        </m:r>
                        <m:r>
                          <a:rPr lang="tr-TR" sz="1500" b="1" i="0" smtClean="0">
                            <a:solidFill>
                              <a:srgbClr val="FF0000"/>
                            </a:solidFill>
                            <a:latin typeface="Cambria Math" panose="02040503050406030204" pitchFamily="18" charset="0"/>
                          </a:rPr>
                          <m:t>𝐢</m:t>
                        </m:r>
                        <m:r>
                          <a:rPr lang="tr-TR" sz="1500" b="1" i="0" smtClean="0">
                            <a:solidFill>
                              <a:srgbClr val="FF0000"/>
                            </a:solidFill>
                            <a:latin typeface="Cambria Math" panose="02040503050406030204" pitchFamily="18" charset="0"/>
                          </a:rPr>
                          <m:t>ç</m:t>
                        </m:r>
                        <m:r>
                          <a:rPr lang="tr-TR" sz="1500" b="1" i="0" smtClean="0">
                            <a:solidFill>
                              <a:srgbClr val="FF0000"/>
                            </a:solidFill>
                            <a:latin typeface="Cambria Math" panose="02040503050406030204" pitchFamily="18" charset="0"/>
                          </a:rPr>
                          <m:t>𝐢𝐧𝐝𝐞𝐤𝐢</m:t>
                        </m:r>
                        <m:r>
                          <a:rPr lang="tr-TR" sz="1500" b="1" i="0" smtClean="0">
                            <a:solidFill>
                              <a:srgbClr val="FF0000"/>
                            </a:solidFill>
                            <a:latin typeface="Cambria Math" panose="02040503050406030204" pitchFamily="18" charset="0"/>
                          </a:rPr>
                          <m:t>  </m:t>
                        </m:r>
                        <m:r>
                          <a:rPr lang="tr-TR" sz="1500" b="1">
                            <a:solidFill>
                              <a:srgbClr val="FF0000"/>
                            </a:solidFill>
                            <a:latin typeface="Cambria Math" panose="02040503050406030204" pitchFamily="18" charset="0"/>
                          </a:rPr>
                          <m:t>𝐭𝐨𝐩</m:t>
                        </m:r>
                        <m:r>
                          <a:rPr lang="tr-TR" sz="1500" b="1" i="1">
                            <a:solidFill>
                              <a:srgbClr val="FF0000"/>
                            </a:solidFill>
                            <a:latin typeface="Cambria Math" panose="02040503050406030204" pitchFamily="18" charset="0"/>
                          </a:rPr>
                          <m:t>𝒍𝒂𝒎</m:t>
                        </m:r>
                        <m:r>
                          <a:rPr lang="tr-TR" sz="1500" b="1" i="1">
                            <a:solidFill>
                              <a:srgbClr val="FF0000"/>
                            </a:solidFill>
                            <a:latin typeface="Cambria Math" panose="02040503050406030204" pitchFamily="18" charset="0"/>
                          </a:rPr>
                          <m:t> ö</m:t>
                        </m:r>
                        <m:r>
                          <a:rPr lang="tr-TR" sz="1500" b="1" i="1">
                            <a:solidFill>
                              <a:srgbClr val="FF0000"/>
                            </a:solidFill>
                            <a:latin typeface="Cambria Math" panose="02040503050406030204" pitchFamily="18" charset="0"/>
                          </a:rPr>
                          <m:t>𝒍</m:t>
                        </m:r>
                        <m:r>
                          <a:rPr lang="tr-TR" sz="1500" b="1" i="1">
                            <a:solidFill>
                              <a:srgbClr val="FF0000"/>
                            </a:solidFill>
                            <a:latin typeface="Cambria Math" panose="02040503050406030204" pitchFamily="18" charset="0"/>
                          </a:rPr>
                          <m:t>ü</m:t>
                        </m:r>
                        <m:r>
                          <a:rPr lang="tr-TR" sz="1500" b="1" i="1">
                            <a:solidFill>
                              <a:srgbClr val="FF0000"/>
                            </a:solidFill>
                            <a:latin typeface="Cambria Math" panose="02040503050406030204" pitchFamily="18" charset="0"/>
                          </a:rPr>
                          <m:t>𝒎</m:t>
                        </m:r>
                        <m:r>
                          <a:rPr lang="tr-TR" sz="1500" b="1" i="1">
                            <a:solidFill>
                              <a:srgbClr val="FF0000"/>
                            </a:solidFill>
                            <a:latin typeface="Cambria Math" panose="02040503050406030204" pitchFamily="18" charset="0"/>
                          </a:rPr>
                          <m:t> </m:t>
                        </m:r>
                        <m:r>
                          <a:rPr lang="tr-TR" sz="1500" b="1" i="1">
                            <a:solidFill>
                              <a:srgbClr val="FF0000"/>
                            </a:solidFill>
                            <a:latin typeface="Cambria Math" panose="02040503050406030204" pitchFamily="18" charset="0"/>
                          </a:rPr>
                          <m:t>𝒔𝒂𝒚</m:t>
                        </m:r>
                        <m:r>
                          <a:rPr lang="tr-TR" sz="1500" b="1" i="1">
                            <a:solidFill>
                              <a:srgbClr val="FF0000"/>
                            </a:solidFill>
                            <a:latin typeface="Cambria Math" panose="02040503050406030204" pitchFamily="18" charset="0"/>
                          </a:rPr>
                          <m:t>𝚤</m:t>
                        </m:r>
                        <m:r>
                          <a:rPr lang="tr-TR" sz="1500" b="1" i="1">
                            <a:solidFill>
                              <a:srgbClr val="FF0000"/>
                            </a:solidFill>
                            <a:latin typeface="Cambria Math" panose="02040503050406030204" pitchFamily="18" charset="0"/>
                          </a:rPr>
                          <m:t>𝒔</m:t>
                        </m:r>
                        <m:r>
                          <a:rPr lang="tr-TR" sz="1500" b="1" i="1">
                            <a:solidFill>
                              <a:srgbClr val="FF0000"/>
                            </a:solidFill>
                            <a:latin typeface="Cambria Math" panose="02040503050406030204" pitchFamily="18" charset="0"/>
                          </a:rPr>
                          <m:t>𝚤</m:t>
                        </m:r>
                      </m:den>
                    </m:f>
                  </m:oMath>
                </a14:m>
                <a:r>
                  <a:rPr lang="tr-TR" sz="1500" b="1" dirty="0">
                    <a:solidFill>
                      <a:srgbClr val="FF0000"/>
                    </a:solidFill>
                  </a:rPr>
                  <a:t>X 100</a:t>
                </a:r>
              </a:p>
              <a:p>
                <a:endParaRPr lang="tr-TR" dirty="0"/>
              </a:p>
            </p:txBody>
          </p:sp>
        </mc:Choice>
        <mc:Fallback xmlns="">
          <p:sp>
            <p:nvSpPr>
              <p:cNvPr id="3" name="İçerik Yer Tutucusu 2">
                <a:extLst>
                  <a:ext uri="{FF2B5EF4-FFF2-40B4-BE49-F238E27FC236}">
                    <a16:creationId xmlns:a14="http://schemas.microsoft.com/office/drawing/2010/main" xmlns="" xmlns:a16="http://schemas.microsoft.com/office/drawing/2014/main" id="{E48BFBC3-BC84-4D02-A4D7-2B27223DB1FF}"/>
                  </a:ext>
                </a:extLst>
              </p:cNvPr>
              <p:cNvSpPr>
                <a:spLocks noGrp="1" noRot="1" noChangeAspect="1" noMove="1" noResize="1" noEditPoints="1" noAdjustHandles="1" noChangeArrowheads="1" noChangeShapeType="1" noTextEdit="1"/>
              </p:cNvSpPr>
              <p:nvPr>
                <p:ph idx="1"/>
              </p:nvPr>
            </p:nvSpPr>
            <p:spPr>
              <a:xfrm>
                <a:off x="464344" y="2226469"/>
                <a:ext cx="8051006" cy="3263504"/>
              </a:xfrm>
              <a:blipFill>
                <a:blip r:embed="rId3"/>
                <a:stretch>
                  <a:fillRect l="-1893" t="-746" r="-1817" b="-38806"/>
                </a:stretch>
              </a:blipFill>
            </p:spPr>
            <p:txBody>
              <a:bodyPr/>
              <a:lstStyle/>
              <a:p>
                <a:r>
                  <a:rPr lang="tr-TR">
                    <a:noFill/>
                  </a:rPr>
                  <a:t> </a:t>
                </a:r>
              </a:p>
            </p:txBody>
          </p:sp>
        </mc:Fallback>
      </mc:AlternateContent>
      <p:sp>
        <p:nvSpPr>
          <p:cNvPr id="5" name="Başlık 1">
            <a:extLst>
              <a:ext uri="{FF2B5EF4-FFF2-40B4-BE49-F238E27FC236}">
                <a16:creationId xmlns:a16="http://schemas.microsoft.com/office/drawing/2014/main" id="{7DE08CDF-41B2-4D0B-86A5-25DD5A256EC7}"/>
              </a:ext>
            </a:extLst>
          </p:cNvPr>
          <p:cNvSpPr>
            <a:spLocks noGrp="1"/>
          </p:cNvSpPr>
          <p:nvPr>
            <p:ph type="title"/>
          </p:nvPr>
        </p:nvSpPr>
        <p:spPr>
          <a:xfrm>
            <a:off x="464344" y="616744"/>
            <a:ext cx="7886700" cy="994172"/>
          </a:xfrm>
        </p:spPr>
        <p:txBody>
          <a:bodyPr/>
          <a:lstStyle/>
          <a:p>
            <a:pPr algn="ctr"/>
            <a:r>
              <a:rPr lang="tr-TR" dirty="0" err="1"/>
              <a:t>Mortalite</a:t>
            </a:r>
            <a:r>
              <a:rPr lang="tr-TR" dirty="0"/>
              <a:t> Ölçütleri</a:t>
            </a:r>
          </a:p>
        </p:txBody>
      </p:sp>
      <p:sp>
        <p:nvSpPr>
          <p:cNvPr id="6" name="Alt Bilgi Yer Tutucusu 3">
            <a:extLst>
              <a:ext uri="{FF2B5EF4-FFF2-40B4-BE49-F238E27FC236}">
                <a16:creationId xmlns:a16="http://schemas.microsoft.com/office/drawing/2014/main" id="{707F53E4-C32D-4813-AB90-AE936C40D6D5}"/>
              </a:ext>
            </a:extLst>
          </p:cNvPr>
          <p:cNvSpPr txBox="1">
            <a:spLocks/>
          </p:cNvSpPr>
          <p:nvPr/>
        </p:nvSpPr>
        <p:spPr>
          <a:xfrm>
            <a:off x="1406217" y="6584156"/>
            <a:ext cx="5879237" cy="273844"/>
          </a:xfrm>
          <a:prstGeom prst="rect">
            <a:avLst/>
          </a:prstGeom>
        </p:spPr>
        <p:txBody>
          <a:bodyPr vert="horz" lIns="68580" tIns="34290" rIns="68580" bIns="3429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900" dirty="0" err="1">
                <a:solidFill>
                  <a:srgbClr val="000000"/>
                </a:solidFill>
                <a:latin typeface="Calibri" panose="020F0502020204030204" pitchFamily="34" charset="0"/>
              </a:rPr>
              <a:t>Öztek</a:t>
            </a:r>
            <a:r>
              <a:rPr lang="tr-TR" sz="900" dirty="0">
                <a:solidFill>
                  <a:srgbClr val="000000"/>
                </a:solidFill>
                <a:latin typeface="Calibri" panose="020F0502020204030204" pitchFamily="34" charset="0"/>
              </a:rPr>
              <a:t>, Z. (2020). Halk Sağlığı Kuramlar ve Uygulamalar. Ankara: Sağlık ve Sosyal Yardım Vakfı.</a:t>
            </a:r>
          </a:p>
          <a:p>
            <a:endParaRPr lang="en-US" sz="900" dirty="0"/>
          </a:p>
        </p:txBody>
      </p:sp>
    </p:spTree>
    <p:extLst>
      <p:ext uri="{BB962C8B-B14F-4D97-AF65-F5344CB8AC3E}">
        <p14:creationId xmlns:p14="http://schemas.microsoft.com/office/powerpoint/2010/main" val="22716678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12875A09-0A55-49A8-879F-AEB916A0B525}"/>
                  </a:ext>
                </a:extLst>
              </p:cNvPr>
              <p:cNvSpPr>
                <a:spLocks noGrp="1"/>
              </p:cNvSpPr>
              <p:nvPr>
                <p:ph idx="1"/>
              </p:nvPr>
            </p:nvSpPr>
            <p:spPr/>
            <p:txBody>
              <a:bodyPr/>
              <a:lstStyle/>
              <a:p>
                <a:pPr marL="0" indent="0">
                  <a:buNone/>
                </a:pPr>
                <a:r>
                  <a:rPr lang="tr-TR" b="1" dirty="0"/>
                  <a:t>8. Fatalite Hızı: </a:t>
                </a:r>
                <a:r>
                  <a:rPr lang="tr-TR" dirty="0"/>
                  <a:t>Bir hastalığın ne kadar öldürücü olduğunu gösterir. Hastalığa yakalananlardan ne kadarının öldüğünü saptamaya yarar. Genellikle kısa süreli olan bulaşıcı hastalıklar alanında kullanılır. Doğru hesap edilebilmesi için hastalık tespit ve bildirimlerinin tam yapılması gerekir.</a:t>
                </a:r>
              </a:p>
              <a:p>
                <a:endParaRPr lang="tr-TR" sz="1500" b="1" dirty="0">
                  <a:solidFill>
                    <a:srgbClr val="FF0000"/>
                  </a:solidFill>
                </a:endParaRPr>
              </a:p>
              <a:p>
                <a:pPr marL="0" indent="0">
                  <a:buNone/>
                </a:pPr>
                <a:r>
                  <a:rPr lang="tr-TR" sz="1500" b="1" dirty="0">
                    <a:solidFill>
                      <a:srgbClr val="FF0000"/>
                    </a:solidFill>
                  </a:rPr>
                  <a:t>Fatalite hızı</a:t>
                </a:r>
                <a14:m>
                  <m:oMath xmlns:m="http://schemas.openxmlformats.org/officeDocument/2006/math">
                    <m:r>
                      <a:rPr lang="tr-TR" sz="1500" b="1" i="0" smtClean="0">
                        <a:solidFill>
                          <a:srgbClr val="FF0000"/>
                        </a:solidFill>
                        <a:latin typeface="Cambria Math" panose="02040503050406030204" pitchFamily="18" charset="0"/>
                      </a:rPr>
                      <m:t> (</m:t>
                    </m:r>
                    <m:r>
                      <a:rPr lang="tr-TR" sz="1500" b="1" i="0" smtClean="0">
                        <a:solidFill>
                          <a:srgbClr val="FF0000"/>
                        </a:solidFill>
                        <a:latin typeface="Cambria Math" panose="02040503050406030204" pitchFamily="18" charset="0"/>
                      </a:rPr>
                      <m:t>𝐀</m:t>
                    </m:r>
                    <m:r>
                      <a:rPr lang="tr-TR" sz="1500" b="1" i="0" smtClean="0">
                        <a:solidFill>
                          <a:srgbClr val="FF0000"/>
                        </a:solidFill>
                        <a:latin typeface="Cambria Math" panose="02040503050406030204" pitchFamily="18" charset="0"/>
                      </a:rPr>
                      <m:t> </m:t>
                    </m:r>
                    <m:r>
                      <a:rPr lang="tr-TR" sz="1500" b="1" i="0" smtClean="0">
                        <a:solidFill>
                          <a:srgbClr val="FF0000"/>
                        </a:solidFill>
                        <a:latin typeface="Cambria Math" panose="02040503050406030204" pitchFamily="18" charset="0"/>
                      </a:rPr>
                      <m:t>𝐡𝐚𝐬𝐭𝐚𝐥</m:t>
                    </m:r>
                    <m:r>
                      <a:rPr lang="tr-TR" sz="1500" b="1" i="0" smtClean="0">
                        <a:solidFill>
                          <a:srgbClr val="FF0000"/>
                        </a:solidFill>
                        <a:latin typeface="Cambria Math" panose="02040503050406030204" pitchFamily="18" charset="0"/>
                      </a:rPr>
                      <m:t>𝚤</m:t>
                    </m:r>
                    <m:r>
                      <a:rPr lang="tr-TR" sz="1500" b="1" i="0" smtClean="0">
                        <a:solidFill>
                          <a:srgbClr val="FF0000"/>
                        </a:solidFill>
                        <a:latin typeface="Cambria Math" panose="02040503050406030204" pitchFamily="18" charset="0"/>
                      </a:rPr>
                      <m:t>ğ</m:t>
                    </m:r>
                    <m:r>
                      <a:rPr lang="tr-TR" sz="1500" b="1" i="0" smtClean="0">
                        <a:solidFill>
                          <a:srgbClr val="FF0000"/>
                        </a:solidFill>
                        <a:latin typeface="Cambria Math" panose="02040503050406030204" pitchFamily="18" charset="0"/>
                      </a:rPr>
                      <m:t>𝚤</m:t>
                    </m:r>
                    <m:r>
                      <a:rPr lang="tr-TR" sz="1500" b="1" i="0" smtClean="0">
                        <a:solidFill>
                          <a:srgbClr val="FF0000"/>
                        </a:solidFill>
                        <a:latin typeface="Cambria Math" panose="02040503050406030204" pitchFamily="18" charset="0"/>
                      </a:rPr>
                      <m:t> </m:t>
                    </m:r>
                    <m:r>
                      <a:rPr lang="tr-TR" sz="1500" b="1" i="0" smtClean="0">
                        <a:solidFill>
                          <a:srgbClr val="FF0000"/>
                        </a:solidFill>
                        <a:latin typeface="Cambria Math" panose="02040503050406030204" pitchFamily="18" charset="0"/>
                      </a:rPr>
                      <m:t>𝐢</m:t>
                    </m:r>
                    <m:r>
                      <a:rPr lang="tr-TR" sz="1500" b="1" i="0" smtClean="0">
                        <a:solidFill>
                          <a:srgbClr val="FF0000"/>
                        </a:solidFill>
                        <a:latin typeface="Cambria Math" panose="02040503050406030204" pitchFamily="18" charset="0"/>
                      </a:rPr>
                      <m:t>ç</m:t>
                    </m:r>
                    <m:r>
                      <a:rPr lang="tr-TR" sz="1500" b="1" i="0" smtClean="0">
                        <a:solidFill>
                          <a:srgbClr val="FF0000"/>
                        </a:solidFill>
                        <a:latin typeface="Cambria Math" panose="02040503050406030204" pitchFamily="18" charset="0"/>
                      </a:rPr>
                      <m:t>𝐢𝐧</m:t>
                    </m:r>
                    <m:r>
                      <a:rPr lang="tr-TR" sz="1500" b="1" i="0" smtClean="0">
                        <a:solidFill>
                          <a:srgbClr val="FF0000"/>
                        </a:solidFill>
                        <a:latin typeface="Cambria Math" panose="02040503050406030204" pitchFamily="18" charset="0"/>
                      </a:rPr>
                      <m:t>)=</m:t>
                    </m:r>
                    <m:f>
                      <m:fPr>
                        <m:ctrlPr>
                          <a:rPr lang="tr-TR" sz="1500" b="1" i="1" smtClean="0">
                            <a:solidFill>
                              <a:srgbClr val="FF0000"/>
                            </a:solidFill>
                            <a:latin typeface="Cambria Math" panose="02040503050406030204" pitchFamily="18" charset="0"/>
                          </a:rPr>
                        </m:ctrlPr>
                      </m:fPr>
                      <m:num>
                        <m:r>
                          <a:rPr lang="tr-TR" sz="1500" b="1">
                            <a:solidFill>
                              <a:srgbClr val="FF0000"/>
                            </a:solidFill>
                            <a:latin typeface="Cambria Math"/>
                          </a:rPr>
                          <m:t>𝐁</m:t>
                        </m:r>
                        <m:r>
                          <a:rPr lang="tr-TR" sz="1500" b="1" i="0" smtClean="0">
                            <a:solidFill>
                              <a:srgbClr val="FF0000"/>
                            </a:solidFill>
                            <a:latin typeface="Cambria Math" panose="02040503050406030204" pitchFamily="18" charset="0"/>
                          </a:rPr>
                          <m:t>𝐞𝐥𝐢𝐫𝐥𝐢</m:t>
                        </m:r>
                        <m:r>
                          <a:rPr lang="tr-TR" sz="1500" b="1" i="0" smtClean="0">
                            <a:solidFill>
                              <a:srgbClr val="FF0000"/>
                            </a:solidFill>
                            <a:latin typeface="Cambria Math" panose="02040503050406030204" pitchFamily="18" charset="0"/>
                          </a:rPr>
                          <m:t> </m:t>
                        </m:r>
                        <m:r>
                          <a:rPr lang="tr-TR" sz="1500" b="1" i="0" smtClean="0">
                            <a:solidFill>
                              <a:srgbClr val="FF0000"/>
                            </a:solidFill>
                            <a:latin typeface="Cambria Math" panose="02040503050406030204" pitchFamily="18" charset="0"/>
                          </a:rPr>
                          <m:t>𝐛𝐢𝐫</m:t>
                        </m:r>
                        <m:r>
                          <a:rPr lang="tr-TR" sz="1500" b="1" i="0" smtClean="0">
                            <a:solidFill>
                              <a:srgbClr val="FF0000"/>
                            </a:solidFill>
                            <a:latin typeface="Cambria Math" panose="02040503050406030204" pitchFamily="18" charset="0"/>
                          </a:rPr>
                          <m:t> </m:t>
                        </m:r>
                        <m:r>
                          <a:rPr lang="tr-TR" sz="1500" b="1" i="0" smtClean="0">
                            <a:solidFill>
                              <a:srgbClr val="FF0000"/>
                            </a:solidFill>
                            <a:latin typeface="Cambria Math" panose="02040503050406030204" pitchFamily="18" charset="0"/>
                          </a:rPr>
                          <m:t>𝐬</m:t>
                        </m:r>
                        <m:r>
                          <a:rPr lang="tr-TR" sz="1500" b="1" i="0" smtClean="0">
                            <a:solidFill>
                              <a:srgbClr val="FF0000"/>
                            </a:solidFill>
                            <a:latin typeface="Cambria Math" panose="02040503050406030204" pitchFamily="18" charset="0"/>
                          </a:rPr>
                          <m:t>ü</m:t>
                        </m:r>
                        <m:r>
                          <a:rPr lang="tr-TR" sz="1500" b="1" i="0" smtClean="0">
                            <a:solidFill>
                              <a:srgbClr val="FF0000"/>
                            </a:solidFill>
                            <a:latin typeface="Cambria Math" panose="02040503050406030204" pitchFamily="18" charset="0"/>
                          </a:rPr>
                          <m:t>𝐫𝐞𝐝𝐞</m:t>
                        </m:r>
                        <m:r>
                          <a:rPr lang="tr-TR" sz="1500" b="1" i="0" smtClean="0">
                            <a:solidFill>
                              <a:srgbClr val="FF0000"/>
                            </a:solidFill>
                            <a:latin typeface="Cambria Math" panose="02040503050406030204" pitchFamily="18" charset="0"/>
                          </a:rPr>
                          <m:t> </m:t>
                        </m:r>
                        <m:r>
                          <a:rPr lang="tr-TR" sz="1500" b="1" i="0" smtClean="0">
                            <a:solidFill>
                              <a:srgbClr val="FF0000"/>
                            </a:solidFill>
                            <a:latin typeface="Cambria Math" panose="02040503050406030204" pitchFamily="18" charset="0"/>
                          </a:rPr>
                          <m:t>𝐀</m:t>
                        </m:r>
                        <m:r>
                          <a:rPr lang="tr-TR" sz="1500" b="1" i="0" smtClean="0">
                            <a:solidFill>
                              <a:srgbClr val="FF0000"/>
                            </a:solidFill>
                            <a:latin typeface="Cambria Math" panose="02040503050406030204" pitchFamily="18" charset="0"/>
                          </a:rPr>
                          <m:t> </m:t>
                        </m:r>
                        <m:r>
                          <a:rPr lang="tr-TR" sz="1500" b="1" i="0" smtClean="0">
                            <a:solidFill>
                              <a:srgbClr val="FF0000"/>
                            </a:solidFill>
                            <a:latin typeface="Cambria Math" panose="02040503050406030204" pitchFamily="18" charset="0"/>
                          </a:rPr>
                          <m:t>𝐡𝐚𝐬𝐭𝐚𝐥𝐮</m:t>
                        </m:r>
                        <m:r>
                          <a:rPr lang="tr-TR" sz="1500" b="1" i="0" smtClean="0">
                            <a:solidFill>
                              <a:srgbClr val="FF0000"/>
                            </a:solidFill>
                            <a:latin typeface="Cambria Math" panose="02040503050406030204" pitchFamily="18" charset="0"/>
                          </a:rPr>
                          <m:t>ğ</m:t>
                        </m:r>
                        <m:r>
                          <a:rPr lang="tr-TR" sz="1500" b="1" i="0" smtClean="0">
                            <a:solidFill>
                              <a:srgbClr val="FF0000"/>
                            </a:solidFill>
                            <a:latin typeface="Cambria Math" panose="02040503050406030204" pitchFamily="18" charset="0"/>
                          </a:rPr>
                          <m:t>𝚤</m:t>
                        </m:r>
                        <m:r>
                          <a:rPr lang="tr-TR" sz="1500" b="1" i="0" smtClean="0">
                            <a:solidFill>
                              <a:srgbClr val="FF0000"/>
                            </a:solidFill>
                            <a:latin typeface="Cambria Math" panose="02040503050406030204" pitchFamily="18" charset="0"/>
                          </a:rPr>
                          <m:t> </m:t>
                        </m:r>
                        <m:r>
                          <a:rPr lang="tr-TR" sz="1500" b="1" i="0" smtClean="0">
                            <a:solidFill>
                              <a:srgbClr val="FF0000"/>
                            </a:solidFill>
                            <a:latin typeface="Cambria Math" panose="02040503050406030204" pitchFamily="18" charset="0"/>
                          </a:rPr>
                          <m:t>𝐧𝐞𝐝𝐞𝐧𝐢𝐲𝐥𝐞</m:t>
                        </m:r>
                        <m:r>
                          <a:rPr lang="tr-TR" sz="1500" b="1" i="0" smtClean="0">
                            <a:solidFill>
                              <a:srgbClr val="FF0000"/>
                            </a:solidFill>
                            <a:latin typeface="Cambria Math" panose="02040503050406030204" pitchFamily="18" charset="0"/>
                          </a:rPr>
                          <m:t> ö</m:t>
                        </m:r>
                        <m:r>
                          <a:rPr lang="tr-TR" sz="1500" b="1">
                            <a:solidFill>
                              <a:srgbClr val="FF0000"/>
                            </a:solidFill>
                            <a:latin typeface="Cambria Math" panose="02040503050406030204" pitchFamily="18" charset="0"/>
                          </a:rPr>
                          <m:t>𝐥𝐞</m:t>
                        </m:r>
                        <m:r>
                          <a:rPr lang="tr-TR" sz="1500" b="1" i="0" smtClean="0">
                            <a:solidFill>
                              <a:srgbClr val="FF0000"/>
                            </a:solidFill>
                            <a:latin typeface="Cambria Math" panose="02040503050406030204" pitchFamily="18" charset="0"/>
                          </a:rPr>
                          <m:t> </m:t>
                        </m:r>
                        <m:r>
                          <a:rPr lang="tr-TR" sz="1500" b="1" i="0" smtClean="0">
                            <a:solidFill>
                              <a:srgbClr val="FF0000"/>
                            </a:solidFill>
                            <a:latin typeface="Cambria Math" panose="02040503050406030204" pitchFamily="18" charset="0"/>
                          </a:rPr>
                          <m:t>𝐤𝐢</m:t>
                        </m:r>
                        <m:r>
                          <a:rPr lang="tr-TR" sz="1500" b="1" i="0" smtClean="0">
                            <a:solidFill>
                              <a:srgbClr val="FF0000"/>
                            </a:solidFill>
                            <a:latin typeface="Cambria Math" panose="02040503050406030204" pitchFamily="18" charset="0"/>
                          </a:rPr>
                          <m:t>ş</m:t>
                        </m:r>
                        <m:r>
                          <a:rPr lang="tr-TR" sz="1500" b="1" i="0" smtClean="0">
                            <a:solidFill>
                              <a:srgbClr val="FF0000"/>
                            </a:solidFill>
                            <a:latin typeface="Cambria Math" panose="02040503050406030204" pitchFamily="18" charset="0"/>
                          </a:rPr>
                          <m:t>𝐢</m:t>
                        </m:r>
                        <m:r>
                          <a:rPr lang="tr-TR" sz="1500" b="1">
                            <a:solidFill>
                              <a:srgbClr val="FF0000"/>
                            </a:solidFill>
                            <a:latin typeface="Cambria Math" panose="02040503050406030204" pitchFamily="18" charset="0"/>
                          </a:rPr>
                          <m:t> </m:t>
                        </m:r>
                        <m:r>
                          <a:rPr lang="tr-TR" sz="1500" b="1">
                            <a:solidFill>
                              <a:srgbClr val="FF0000"/>
                            </a:solidFill>
                            <a:latin typeface="Cambria Math"/>
                          </a:rPr>
                          <m:t>𝐬𝐚𝐲</m:t>
                        </m:r>
                        <m:r>
                          <a:rPr lang="tr-TR" sz="1500" b="1">
                            <a:solidFill>
                              <a:srgbClr val="FF0000"/>
                            </a:solidFill>
                            <a:latin typeface="Cambria Math"/>
                          </a:rPr>
                          <m:t>ı</m:t>
                        </m:r>
                        <m:r>
                          <a:rPr lang="tr-TR" sz="1500" b="1">
                            <a:solidFill>
                              <a:srgbClr val="FF0000"/>
                            </a:solidFill>
                            <a:latin typeface="Cambria Math"/>
                          </a:rPr>
                          <m:t>𝐬</m:t>
                        </m:r>
                        <m:r>
                          <a:rPr lang="tr-TR" sz="1500" b="1">
                            <a:solidFill>
                              <a:srgbClr val="FF0000"/>
                            </a:solidFill>
                            <a:latin typeface="Cambria Math"/>
                          </a:rPr>
                          <m:t>ı</m:t>
                        </m:r>
                      </m:num>
                      <m:den>
                        <m:r>
                          <a:rPr lang="tr-TR" sz="1500" b="1">
                            <a:solidFill>
                              <a:srgbClr val="FF0000"/>
                            </a:solidFill>
                            <a:latin typeface="Cambria Math"/>
                          </a:rPr>
                          <m:t>𝐀𝐲𝐧</m:t>
                        </m:r>
                        <m:r>
                          <a:rPr lang="tr-TR" sz="1500" b="1">
                            <a:solidFill>
                              <a:srgbClr val="FF0000"/>
                            </a:solidFill>
                            <a:latin typeface="Cambria Math"/>
                          </a:rPr>
                          <m:t>ı </m:t>
                        </m:r>
                        <m:r>
                          <a:rPr lang="tr-TR" sz="1500" b="1" i="1" smtClean="0">
                            <a:solidFill>
                              <a:srgbClr val="FF0000"/>
                            </a:solidFill>
                            <a:latin typeface="Cambria Math" panose="02040503050406030204" pitchFamily="18" charset="0"/>
                          </a:rPr>
                          <m:t>𝒔</m:t>
                        </m:r>
                        <m:r>
                          <a:rPr lang="tr-TR" sz="1500" b="1" i="1" smtClean="0">
                            <a:solidFill>
                              <a:srgbClr val="FF0000"/>
                            </a:solidFill>
                            <a:latin typeface="Cambria Math" panose="02040503050406030204" pitchFamily="18" charset="0"/>
                          </a:rPr>
                          <m:t>ü</m:t>
                        </m:r>
                        <m:r>
                          <a:rPr lang="tr-TR" sz="1500" b="1" i="1" smtClean="0">
                            <a:solidFill>
                              <a:srgbClr val="FF0000"/>
                            </a:solidFill>
                            <a:latin typeface="Cambria Math" panose="02040503050406030204" pitchFamily="18" charset="0"/>
                          </a:rPr>
                          <m:t>𝒓𝒆𝒅𝒆</m:t>
                        </m:r>
                        <m:r>
                          <a:rPr lang="tr-TR" sz="1500" b="1" i="1" smtClean="0">
                            <a:solidFill>
                              <a:srgbClr val="FF0000"/>
                            </a:solidFill>
                            <a:latin typeface="Cambria Math" panose="02040503050406030204" pitchFamily="18" charset="0"/>
                          </a:rPr>
                          <m:t> </m:t>
                        </m:r>
                        <m:r>
                          <a:rPr lang="tr-TR" sz="1500" b="1" i="1" smtClean="0">
                            <a:solidFill>
                              <a:srgbClr val="FF0000"/>
                            </a:solidFill>
                            <a:latin typeface="Cambria Math" panose="02040503050406030204" pitchFamily="18" charset="0"/>
                          </a:rPr>
                          <m:t>𝑨</m:t>
                        </m:r>
                        <m:r>
                          <a:rPr lang="tr-TR" sz="1500" b="1" i="1" smtClean="0">
                            <a:solidFill>
                              <a:srgbClr val="FF0000"/>
                            </a:solidFill>
                            <a:latin typeface="Cambria Math" panose="02040503050406030204" pitchFamily="18" charset="0"/>
                          </a:rPr>
                          <m:t> </m:t>
                        </m:r>
                        <m:r>
                          <a:rPr lang="tr-TR" sz="1500" b="1" i="1" smtClean="0">
                            <a:solidFill>
                              <a:srgbClr val="FF0000"/>
                            </a:solidFill>
                            <a:latin typeface="Cambria Math" panose="02040503050406030204" pitchFamily="18" charset="0"/>
                          </a:rPr>
                          <m:t>𝒉𝒂𝒔𝒕𝒂𝒍</m:t>
                        </m:r>
                        <m:r>
                          <a:rPr lang="tr-TR" sz="1500" b="1" i="1" smtClean="0">
                            <a:solidFill>
                              <a:srgbClr val="FF0000"/>
                            </a:solidFill>
                            <a:latin typeface="Cambria Math" panose="02040503050406030204" pitchFamily="18" charset="0"/>
                          </a:rPr>
                          <m:t>𝚤</m:t>
                        </m:r>
                        <m:r>
                          <a:rPr lang="tr-TR" sz="1500" b="1" i="1" smtClean="0">
                            <a:solidFill>
                              <a:srgbClr val="FF0000"/>
                            </a:solidFill>
                            <a:latin typeface="Cambria Math" panose="02040503050406030204" pitchFamily="18" charset="0"/>
                          </a:rPr>
                          <m:t>ğ</m:t>
                        </m:r>
                        <m:r>
                          <a:rPr lang="tr-TR" sz="1500" b="1" i="1" smtClean="0">
                            <a:solidFill>
                              <a:srgbClr val="FF0000"/>
                            </a:solidFill>
                            <a:latin typeface="Cambria Math" panose="02040503050406030204" pitchFamily="18" charset="0"/>
                          </a:rPr>
                          <m:t>𝚤</m:t>
                        </m:r>
                        <m:r>
                          <a:rPr lang="tr-TR" sz="1500" b="1" i="1" smtClean="0">
                            <a:solidFill>
                              <a:srgbClr val="FF0000"/>
                            </a:solidFill>
                            <a:latin typeface="Cambria Math" panose="02040503050406030204" pitchFamily="18" charset="0"/>
                          </a:rPr>
                          <m:t>𝒏𝒂</m:t>
                        </m:r>
                        <m:r>
                          <a:rPr lang="tr-TR" sz="1500" b="1" i="1" smtClean="0">
                            <a:solidFill>
                              <a:srgbClr val="FF0000"/>
                            </a:solidFill>
                            <a:latin typeface="Cambria Math" panose="02040503050406030204" pitchFamily="18" charset="0"/>
                          </a:rPr>
                          <m:t> </m:t>
                        </m:r>
                        <m:r>
                          <a:rPr lang="tr-TR" sz="1500" b="1" i="1" smtClean="0">
                            <a:solidFill>
                              <a:srgbClr val="FF0000"/>
                            </a:solidFill>
                            <a:latin typeface="Cambria Math" panose="02040503050406030204" pitchFamily="18" charset="0"/>
                          </a:rPr>
                          <m:t>𝒚𝒂𝒌𝒂𝒍𝒂𝒏𝒂𝒏𝒍𝒂𝒓</m:t>
                        </m:r>
                        <m:r>
                          <a:rPr lang="tr-TR" sz="1500" b="1" i="1" smtClean="0">
                            <a:solidFill>
                              <a:srgbClr val="FF0000"/>
                            </a:solidFill>
                            <a:latin typeface="Cambria Math" panose="02040503050406030204" pitchFamily="18" charset="0"/>
                          </a:rPr>
                          <m:t>𝚤</m:t>
                        </m:r>
                        <m:r>
                          <a:rPr lang="tr-TR" sz="1500" b="1" i="1" smtClean="0">
                            <a:solidFill>
                              <a:srgbClr val="FF0000"/>
                            </a:solidFill>
                            <a:latin typeface="Cambria Math" panose="02040503050406030204" pitchFamily="18" charset="0"/>
                          </a:rPr>
                          <m:t>𝒏</m:t>
                        </m:r>
                        <m:r>
                          <a:rPr lang="tr-TR" sz="1500" b="1" i="1">
                            <a:solidFill>
                              <a:srgbClr val="FF0000"/>
                            </a:solidFill>
                            <a:latin typeface="Cambria Math" panose="02040503050406030204" pitchFamily="18" charset="0"/>
                          </a:rPr>
                          <m:t> </m:t>
                        </m:r>
                        <m:r>
                          <a:rPr lang="tr-TR" sz="1500" b="1" i="1">
                            <a:solidFill>
                              <a:srgbClr val="FF0000"/>
                            </a:solidFill>
                            <a:latin typeface="Cambria Math" panose="02040503050406030204" pitchFamily="18" charset="0"/>
                          </a:rPr>
                          <m:t>𝒔𝒂𝒚</m:t>
                        </m:r>
                        <m:r>
                          <a:rPr lang="tr-TR" sz="1500" b="1" i="1">
                            <a:solidFill>
                              <a:srgbClr val="FF0000"/>
                            </a:solidFill>
                            <a:latin typeface="Cambria Math" panose="02040503050406030204" pitchFamily="18" charset="0"/>
                          </a:rPr>
                          <m:t>𝚤</m:t>
                        </m:r>
                        <m:r>
                          <a:rPr lang="tr-TR" sz="1500" b="1" i="1">
                            <a:solidFill>
                              <a:srgbClr val="FF0000"/>
                            </a:solidFill>
                            <a:latin typeface="Cambria Math" panose="02040503050406030204" pitchFamily="18" charset="0"/>
                          </a:rPr>
                          <m:t>𝒔</m:t>
                        </m:r>
                        <m:r>
                          <a:rPr lang="tr-TR" sz="1500" b="1" i="1">
                            <a:solidFill>
                              <a:srgbClr val="FF0000"/>
                            </a:solidFill>
                            <a:latin typeface="Cambria Math" panose="02040503050406030204" pitchFamily="18" charset="0"/>
                          </a:rPr>
                          <m:t>𝚤</m:t>
                        </m:r>
                      </m:den>
                    </m:f>
                  </m:oMath>
                </a14:m>
                <a:r>
                  <a:rPr lang="tr-TR" sz="1500" b="1" dirty="0">
                    <a:solidFill>
                      <a:srgbClr val="FF0000"/>
                    </a:solidFill>
                  </a:rPr>
                  <a:t>X 100 (ya da 1000)</a:t>
                </a:r>
              </a:p>
              <a:p>
                <a:endParaRPr lang="tr-TR" dirty="0"/>
              </a:p>
            </p:txBody>
          </p:sp>
        </mc:Choice>
        <mc:Fallback xmlns="">
          <p:sp>
            <p:nvSpPr>
              <p:cNvPr id="3" name="İçerik Yer Tutucusu 2">
                <a:extLst>
                  <a:ext uri="{FF2B5EF4-FFF2-40B4-BE49-F238E27FC236}">
                    <a16:creationId xmlns:a14="http://schemas.microsoft.com/office/drawing/2010/main" xmlns="" xmlns:a16="http://schemas.microsoft.com/office/drawing/2014/main" id="{12875A09-0A55-49A8-879F-AEB916A0B525}"/>
                  </a:ext>
                </a:extLst>
              </p:cNvPr>
              <p:cNvSpPr>
                <a:spLocks noGrp="1" noRot="1" noChangeAspect="1" noMove="1" noResize="1" noEditPoints="1" noAdjustHandles="1" noChangeArrowheads="1" noChangeShapeType="1" noTextEdit="1"/>
              </p:cNvSpPr>
              <p:nvPr>
                <p:ph idx="1"/>
              </p:nvPr>
            </p:nvSpPr>
            <p:spPr>
              <a:blipFill>
                <a:blip r:embed="rId2"/>
                <a:stretch>
                  <a:fillRect l="-1926" t="-674" r="-2148"/>
                </a:stretch>
              </a:blipFill>
            </p:spPr>
            <p:txBody>
              <a:bodyPr/>
              <a:lstStyle/>
              <a:p>
                <a:r>
                  <a:rPr lang="tr-TR">
                    <a:noFill/>
                  </a:rPr>
                  <a:t> </a:t>
                </a:r>
              </a:p>
            </p:txBody>
          </p:sp>
        </mc:Fallback>
      </mc:AlternateContent>
      <p:sp>
        <p:nvSpPr>
          <p:cNvPr id="5" name="Başlık 1">
            <a:extLst>
              <a:ext uri="{FF2B5EF4-FFF2-40B4-BE49-F238E27FC236}">
                <a16:creationId xmlns:a16="http://schemas.microsoft.com/office/drawing/2014/main" id="{9475910B-5CF2-400E-AD28-3ECA74CAAAE9}"/>
              </a:ext>
            </a:extLst>
          </p:cNvPr>
          <p:cNvSpPr>
            <a:spLocks noGrp="1"/>
          </p:cNvSpPr>
          <p:nvPr>
            <p:ph type="title"/>
          </p:nvPr>
        </p:nvSpPr>
        <p:spPr>
          <a:xfrm>
            <a:off x="521009" y="480616"/>
            <a:ext cx="7886700" cy="994172"/>
          </a:xfrm>
        </p:spPr>
        <p:txBody>
          <a:bodyPr/>
          <a:lstStyle/>
          <a:p>
            <a:pPr algn="ctr"/>
            <a:r>
              <a:rPr lang="tr-TR" dirty="0" err="1"/>
              <a:t>Mortalite</a:t>
            </a:r>
            <a:r>
              <a:rPr lang="tr-TR" dirty="0"/>
              <a:t> Ölçütleri</a:t>
            </a:r>
          </a:p>
        </p:txBody>
      </p:sp>
      <p:sp>
        <p:nvSpPr>
          <p:cNvPr id="6" name="Alt Bilgi Yer Tutucusu 3">
            <a:extLst>
              <a:ext uri="{FF2B5EF4-FFF2-40B4-BE49-F238E27FC236}">
                <a16:creationId xmlns:a16="http://schemas.microsoft.com/office/drawing/2014/main" id="{5E282BBB-3809-4588-AFA3-C5D06D841F99}"/>
              </a:ext>
            </a:extLst>
          </p:cNvPr>
          <p:cNvSpPr>
            <a:spLocks noGrp="1"/>
          </p:cNvSpPr>
          <p:nvPr>
            <p:ph type="ftr" sz="quarter" idx="11"/>
          </p:nvPr>
        </p:nvSpPr>
        <p:spPr>
          <a:xfrm>
            <a:off x="1641906" y="6584156"/>
            <a:ext cx="5972452" cy="273844"/>
          </a:xfrm>
        </p:spPr>
        <p:txBody>
          <a:bodyPr/>
          <a:lstStyle/>
          <a:p>
            <a:r>
              <a:rPr lang="tr-TR" sz="900" b="0" i="0" u="none" strike="noStrike" dirty="0" err="1">
                <a:solidFill>
                  <a:srgbClr val="000000"/>
                </a:solidFill>
                <a:effectLst/>
                <a:latin typeface="Calibri" panose="020F0502020204030204" pitchFamily="34" charset="0"/>
              </a:rPr>
              <a:t>Öztek</a:t>
            </a:r>
            <a:r>
              <a:rPr lang="tr-TR" sz="900" b="0" i="0" u="none" strike="noStrike" dirty="0">
                <a:solidFill>
                  <a:srgbClr val="000000"/>
                </a:solidFill>
                <a:effectLst/>
                <a:latin typeface="Calibri" panose="020F0502020204030204" pitchFamily="34" charset="0"/>
              </a:rPr>
              <a:t>, Z. (2020). Halk Sağlığı Kuramlar ve Uygulamalar. Ankara: Sağlık ve Sosyal Yardım Vakfı.</a:t>
            </a:r>
          </a:p>
          <a:p>
            <a:endParaRPr lang="en-US" dirty="0"/>
          </a:p>
        </p:txBody>
      </p:sp>
    </p:spTree>
    <p:extLst>
      <p:ext uri="{BB962C8B-B14F-4D97-AF65-F5344CB8AC3E}">
        <p14:creationId xmlns:p14="http://schemas.microsoft.com/office/powerpoint/2010/main" val="3073867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457200" y="274638"/>
            <a:ext cx="8229600" cy="1143000"/>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dirty="0"/>
              <a:t>Nerelerde Kullanılabilir?</a:t>
            </a:r>
            <a:endParaRPr/>
          </a:p>
        </p:txBody>
      </p:sp>
      <p:sp>
        <p:nvSpPr>
          <p:cNvPr id="143" name="Google Shape;143;p8"/>
          <p:cNvSpPr txBox="1">
            <a:spLocks noGrp="1"/>
          </p:cNvSpPr>
          <p:nvPr>
            <p:ph type="body" idx="1"/>
          </p:nvPr>
        </p:nvSpPr>
        <p:spPr>
          <a:xfrm>
            <a:off x="288388" y="1543929"/>
            <a:ext cx="8229600" cy="385410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tr-TR" sz="2400" dirty="0"/>
              <a:t>Hastalıkların zaman içindeki değişimi </a:t>
            </a:r>
            <a:endParaRPr sz="2400" dirty="0"/>
          </a:p>
          <a:p>
            <a:pPr marL="342900" lvl="0" indent="-342900" algn="l" rtl="0">
              <a:spcBef>
                <a:spcPts val="560"/>
              </a:spcBef>
              <a:spcAft>
                <a:spcPts val="0"/>
              </a:spcAft>
              <a:buClr>
                <a:schemeClr val="dk1"/>
              </a:buClr>
              <a:buSzPts val="2800"/>
              <a:buChar char="•"/>
            </a:pPr>
            <a:r>
              <a:rPr lang="tr-TR" sz="2400" dirty="0"/>
              <a:t>Toplumun tanınması</a:t>
            </a:r>
            <a:endParaRPr sz="2400" dirty="0"/>
          </a:p>
          <a:p>
            <a:pPr marL="342900" lvl="0" indent="-342900" algn="l" rtl="0">
              <a:spcBef>
                <a:spcPts val="560"/>
              </a:spcBef>
              <a:spcAft>
                <a:spcPts val="0"/>
              </a:spcAft>
              <a:buClr>
                <a:schemeClr val="dk1"/>
              </a:buClr>
              <a:buSzPts val="2800"/>
              <a:buChar char="•"/>
            </a:pPr>
            <a:r>
              <a:rPr lang="tr-TR" sz="2400" dirty="0"/>
              <a:t>Sendromların tanımlanması</a:t>
            </a:r>
            <a:endParaRPr sz="2400" dirty="0"/>
          </a:p>
          <a:p>
            <a:pPr marL="342900" lvl="0" indent="-342900" algn="l" rtl="0">
              <a:spcBef>
                <a:spcPts val="560"/>
              </a:spcBef>
              <a:spcAft>
                <a:spcPts val="0"/>
              </a:spcAft>
              <a:buClr>
                <a:schemeClr val="dk1"/>
              </a:buClr>
              <a:buSzPts val="2800"/>
              <a:buChar char="•"/>
            </a:pPr>
            <a:r>
              <a:rPr lang="tr-TR" sz="2400" dirty="0"/>
              <a:t>Klinik tablonun tanımlanması</a:t>
            </a:r>
            <a:endParaRPr sz="2400" dirty="0"/>
          </a:p>
          <a:p>
            <a:pPr marL="342900" lvl="0" indent="-342900" algn="l" rtl="0">
              <a:spcBef>
                <a:spcPts val="560"/>
              </a:spcBef>
              <a:spcAft>
                <a:spcPts val="0"/>
              </a:spcAft>
              <a:buClr>
                <a:schemeClr val="dk1"/>
              </a:buClr>
              <a:buSzPts val="2800"/>
              <a:buChar char="•"/>
            </a:pPr>
            <a:r>
              <a:rPr lang="tr-TR" sz="2400" dirty="0"/>
              <a:t>Kişiye özel risk ve değişikliklerin öngörülmesi</a:t>
            </a:r>
            <a:endParaRPr sz="2400" dirty="0"/>
          </a:p>
          <a:p>
            <a:pPr marL="342900" lvl="0" indent="-342900" algn="l" rtl="0">
              <a:spcBef>
                <a:spcPts val="560"/>
              </a:spcBef>
              <a:spcAft>
                <a:spcPts val="0"/>
              </a:spcAft>
              <a:buClr>
                <a:schemeClr val="dk1"/>
              </a:buClr>
              <a:buSzPts val="2800"/>
              <a:buChar char="•"/>
            </a:pPr>
            <a:r>
              <a:rPr lang="tr-TR" sz="2400" dirty="0"/>
              <a:t>Sağlık hizmetlerindeki ihtiyaçların belirlenmesi</a:t>
            </a:r>
            <a:endParaRPr sz="2400" dirty="0"/>
          </a:p>
          <a:p>
            <a:pPr marL="342900" lvl="0" indent="-342900" algn="l" rtl="0">
              <a:spcBef>
                <a:spcPts val="560"/>
              </a:spcBef>
              <a:spcAft>
                <a:spcPts val="0"/>
              </a:spcAft>
              <a:buClr>
                <a:schemeClr val="dk1"/>
              </a:buClr>
              <a:buSzPts val="2800"/>
              <a:buChar char="•"/>
            </a:pPr>
            <a:r>
              <a:rPr lang="tr-TR" sz="2400" dirty="0"/>
              <a:t>Sağlık hizmetlerinin değerlendirilmesi…</a:t>
            </a:r>
            <a:endParaRPr sz="2400" dirty="0"/>
          </a:p>
          <a:p>
            <a:pPr marL="342900" lvl="0" indent="-139700" algn="l" rtl="0">
              <a:spcBef>
                <a:spcPts val="640"/>
              </a:spcBef>
              <a:spcAft>
                <a:spcPts val="0"/>
              </a:spcAft>
              <a:buClr>
                <a:schemeClr val="dk1"/>
              </a:buClr>
              <a:buSzPts val="3200"/>
              <a:buNone/>
            </a:pPr>
            <a:endParaRPr dirty="0"/>
          </a:p>
        </p:txBody>
      </p:sp>
      <p:sp>
        <p:nvSpPr>
          <p:cNvPr id="144" name="Google Shape;144;p8"/>
          <p:cNvSpPr txBox="1"/>
          <p:nvPr/>
        </p:nvSpPr>
        <p:spPr>
          <a:xfrm>
            <a:off x="491319" y="6237313"/>
            <a:ext cx="782509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900" dirty="0">
                <a:solidFill>
                  <a:srgbClr val="BFBFBF"/>
                </a:solidFill>
                <a:latin typeface="Calibri"/>
                <a:ea typeface="Calibri"/>
                <a:cs typeface="Calibri"/>
                <a:sym typeface="Calibri"/>
              </a:rPr>
              <a:t>Çakır, B.,  (2015-2016), Epidemiyolojik Konferans Serisi </a:t>
            </a:r>
            <a:r>
              <a:rPr lang="tr-TR" sz="900" u="sng" dirty="0">
                <a:solidFill>
                  <a:srgbClr val="BFB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a:t>
            </a:r>
            <a:r>
              <a:rPr lang="tr-TR" sz="900" u="sng" dirty="0" err="1">
                <a:solidFill>
                  <a:srgbClr val="BFB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halksagligi</a:t>
            </a:r>
            <a:r>
              <a:rPr lang="tr-TR" sz="900" u="sng" dirty="0">
                <a:solidFill>
                  <a:srgbClr val="BFB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tr-TR" sz="900" u="sng" dirty="0" err="1">
                <a:solidFill>
                  <a:srgbClr val="BFB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hacettepe</a:t>
            </a:r>
            <a:r>
              <a:rPr lang="tr-TR" sz="900" u="sng" dirty="0">
                <a:solidFill>
                  <a:srgbClr val="BFB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.edu.tr/sunumlar_ve_seminerler/epidemiyoloji/</a:t>
            </a:r>
            <a:r>
              <a:rPr lang="tr-TR" sz="900" u="sng" dirty="0" err="1">
                <a:solidFill>
                  <a:srgbClr val="BFB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EpiKonferans</a:t>
            </a:r>
            <a:r>
              <a:rPr lang="tr-TR" sz="900" u="sng" dirty="0">
                <a:solidFill>
                  <a:srgbClr val="BFB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_16.</a:t>
            </a:r>
            <a:r>
              <a:rPr lang="tr-TR" sz="900" u="sng" dirty="0" err="1">
                <a:solidFill>
                  <a:srgbClr val="BFB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pdf</a:t>
            </a:r>
            <a:r>
              <a:rPr lang="tr-TR" sz="900" dirty="0">
                <a:solidFill>
                  <a:srgbClr val="BFBFBF"/>
                </a:solidFill>
                <a:latin typeface="Calibri"/>
                <a:ea typeface="Calibri"/>
                <a:cs typeface="Calibri"/>
                <a:sym typeface="Calibri"/>
              </a:rPr>
              <a:t> (Erişim Tarihi:10.09.2022)</a:t>
            </a:r>
            <a:endParaRPr sz="900">
              <a:solidFill>
                <a:srgbClr val="BFBFBF"/>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Metin kutusu 1">
            <a:extLst>
              <a:ext uri="{FF2B5EF4-FFF2-40B4-BE49-F238E27FC236}">
                <a16:creationId xmlns:a16="http://schemas.microsoft.com/office/drawing/2014/main" id="{E2C7899A-B057-DE76-3529-EA56B9B82FAD}"/>
              </a:ext>
            </a:extLst>
          </p:cNvPr>
          <p:cNvSpPr txBox="1"/>
          <p:nvPr/>
        </p:nvSpPr>
        <p:spPr>
          <a:xfrm>
            <a:off x="3657600" y="2527406"/>
            <a:ext cx="1828800" cy="1828800"/>
          </a:xfrm>
          <a:prstGeom prst="rect">
            <a:avLst/>
          </a:prstGeom>
          <a:noFill/>
        </p:spPr>
        <p:txBody>
          <a:bodyPr wrap="square" rtlCol="0">
            <a:spAutoFit/>
          </a:bodyPr>
          <a:lstStyle/>
          <a:p>
            <a:pPr algn="l"/>
            <a:endParaRPr lang="tr-T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AE5F18E-1AC2-4FEF-A016-A9992813E1B0}"/>
              </a:ext>
            </a:extLst>
          </p:cNvPr>
          <p:cNvSpPr>
            <a:spLocks noGrp="1"/>
          </p:cNvSpPr>
          <p:nvPr>
            <p:ph idx="1"/>
          </p:nvPr>
        </p:nvSpPr>
        <p:spPr/>
        <p:txBody>
          <a:bodyPr>
            <a:normAutofit lnSpcReduction="10000"/>
          </a:bodyPr>
          <a:lstStyle/>
          <a:p>
            <a:pPr marL="0" indent="0">
              <a:buNone/>
            </a:pPr>
            <a:r>
              <a:rPr lang="tr-TR" sz="2800" b="1" dirty="0"/>
              <a:t>9. Bebek Ölüm Hızları (BÖH): </a:t>
            </a:r>
            <a:r>
              <a:rPr lang="tr-TR" sz="2800" dirty="0"/>
              <a:t>Bir toplumun genel sağlık düzeyini ve özellikle çocuk sağlığı düzeyini ölçmek için kullanılan ölçütlerin en önemlilerinden birisidir. Burada, bebek terimi doğum tarihi ile birinci yaş günü arasındaki dönemi anlatır. Bu hızın doğru hesap edilmesi için canlı doğan ve ilk bir yıl içinde ölen bebek sayısının tam olarak bilinmesi gerekir. </a:t>
            </a:r>
          </a:p>
          <a:p>
            <a:endParaRPr lang="tr-TR" dirty="0"/>
          </a:p>
          <a:p>
            <a:r>
              <a:rPr lang="tr-TR" sz="1650" dirty="0"/>
              <a:t>Bebek doğduğunda ağlamış ise, göbek kordonunda atım (</a:t>
            </a:r>
            <a:r>
              <a:rPr lang="tr-TR" sz="1650" dirty="0" err="1"/>
              <a:t>pulsasyon</a:t>
            </a:r>
            <a:r>
              <a:rPr lang="tr-TR" sz="1650" dirty="0"/>
              <a:t>) varsa, </a:t>
            </a:r>
            <a:r>
              <a:rPr lang="tr-TR" sz="1650" dirty="0" err="1"/>
              <a:t>ekstremitelerinde</a:t>
            </a:r>
            <a:r>
              <a:rPr lang="tr-TR" sz="1650" dirty="0"/>
              <a:t> hareket gözlenmişse, rengi </a:t>
            </a:r>
            <a:r>
              <a:rPr lang="tr-TR" sz="1650" dirty="0" err="1"/>
              <a:t>siyanotik</a:t>
            </a:r>
            <a:r>
              <a:rPr lang="tr-TR" sz="1650" dirty="0"/>
              <a:t> değilse, nefes alıp vermişse bu canlı doğumdur. Bu beş belirtiden en az bir tanesi varsa, çok kısa sürse bile bebek canlı doğmuş demektir.</a:t>
            </a:r>
          </a:p>
          <a:p>
            <a:pPr marL="0" indent="0">
              <a:buNone/>
            </a:pPr>
            <a:r>
              <a:rPr lang="tr-TR" sz="1050" dirty="0"/>
              <a:t>	</a:t>
            </a:r>
          </a:p>
        </p:txBody>
      </p:sp>
      <p:sp>
        <p:nvSpPr>
          <p:cNvPr id="5" name="Başlık 1">
            <a:extLst>
              <a:ext uri="{FF2B5EF4-FFF2-40B4-BE49-F238E27FC236}">
                <a16:creationId xmlns:a16="http://schemas.microsoft.com/office/drawing/2014/main" id="{F773462B-CB7C-4797-86EF-457AFFC5F5A3}"/>
              </a:ext>
            </a:extLst>
          </p:cNvPr>
          <p:cNvSpPr>
            <a:spLocks noGrp="1"/>
          </p:cNvSpPr>
          <p:nvPr>
            <p:ph type="title"/>
          </p:nvPr>
        </p:nvSpPr>
        <p:spPr>
          <a:xfrm>
            <a:off x="367869" y="420321"/>
            <a:ext cx="7886700" cy="994172"/>
          </a:xfrm>
        </p:spPr>
        <p:txBody>
          <a:bodyPr/>
          <a:lstStyle/>
          <a:p>
            <a:pPr algn="ctr"/>
            <a:r>
              <a:rPr lang="tr-TR" dirty="0" err="1"/>
              <a:t>Mortalite</a:t>
            </a:r>
            <a:r>
              <a:rPr lang="tr-TR" dirty="0"/>
              <a:t> Ölçütleri</a:t>
            </a:r>
          </a:p>
        </p:txBody>
      </p:sp>
      <p:sp>
        <p:nvSpPr>
          <p:cNvPr id="6" name="Alt Bilgi Yer Tutucusu 3">
            <a:extLst>
              <a:ext uri="{FF2B5EF4-FFF2-40B4-BE49-F238E27FC236}">
                <a16:creationId xmlns:a16="http://schemas.microsoft.com/office/drawing/2014/main" id="{051AAF7A-EB15-42D8-95D4-A414E865FA81}"/>
              </a:ext>
            </a:extLst>
          </p:cNvPr>
          <p:cNvSpPr txBox="1">
            <a:spLocks/>
          </p:cNvSpPr>
          <p:nvPr/>
        </p:nvSpPr>
        <p:spPr>
          <a:xfrm>
            <a:off x="1329625" y="6584156"/>
            <a:ext cx="5879237" cy="273844"/>
          </a:xfrm>
          <a:prstGeom prst="rect">
            <a:avLst/>
          </a:prstGeom>
        </p:spPr>
        <p:txBody>
          <a:bodyPr vert="horz" lIns="68580" tIns="34290" rIns="68580" bIns="3429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900" dirty="0" err="1">
                <a:solidFill>
                  <a:srgbClr val="000000"/>
                </a:solidFill>
                <a:latin typeface="Calibri" panose="020F0502020204030204" pitchFamily="34" charset="0"/>
              </a:rPr>
              <a:t>Öztek</a:t>
            </a:r>
            <a:r>
              <a:rPr lang="tr-TR" sz="900" dirty="0">
                <a:solidFill>
                  <a:srgbClr val="000000"/>
                </a:solidFill>
                <a:latin typeface="Calibri" panose="020F0502020204030204" pitchFamily="34" charset="0"/>
              </a:rPr>
              <a:t>, Z. (2020). Halk Sağlığı Kuramlar ve Uygulamalar. Ankara: Sağlık ve Sosyal Yardım Vakfı.</a:t>
            </a:r>
          </a:p>
          <a:p>
            <a:endParaRPr lang="en-US" sz="900" dirty="0"/>
          </a:p>
        </p:txBody>
      </p:sp>
    </p:spTree>
    <p:extLst>
      <p:ext uri="{BB962C8B-B14F-4D97-AF65-F5344CB8AC3E}">
        <p14:creationId xmlns:p14="http://schemas.microsoft.com/office/powerpoint/2010/main" val="3556763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ACA28A47-A37D-42FB-83CF-23B3419B90F2}"/>
              </a:ext>
            </a:extLst>
          </p:cNvPr>
          <p:cNvPicPr>
            <a:picLocks noGrp="1" noChangeAspect="1"/>
          </p:cNvPicPr>
          <p:nvPr>
            <p:ph idx="1"/>
          </p:nvPr>
        </p:nvPicPr>
        <p:blipFill>
          <a:blip r:embed="rId2"/>
          <a:stretch>
            <a:fillRect/>
          </a:stretch>
        </p:blipFill>
        <p:spPr>
          <a:xfrm>
            <a:off x="1830158" y="2837045"/>
            <a:ext cx="5200650" cy="1243635"/>
          </a:xfrm>
        </p:spPr>
      </p:pic>
      <p:sp>
        <p:nvSpPr>
          <p:cNvPr id="8" name="Metin kutusu 7">
            <a:extLst>
              <a:ext uri="{FF2B5EF4-FFF2-40B4-BE49-F238E27FC236}">
                <a16:creationId xmlns:a16="http://schemas.microsoft.com/office/drawing/2014/main" id="{6F24858F-9F45-47E3-838E-D596367CABB3}"/>
              </a:ext>
            </a:extLst>
          </p:cNvPr>
          <p:cNvSpPr txBox="1"/>
          <p:nvPr/>
        </p:nvSpPr>
        <p:spPr>
          <a:xfrm>
            <a:off x="558313" y="1811361"/>
            <a:ext cx="8036718" cy="830997"/>
          </a:xfrm>
          <a:prstGeom prst="rect">
            <a:avLst/>
          </a:prstGeom>
          <a:noFill/>
        </p:spPr>
        <p:txBody>
          <a:bodyPr wrap="square">
            <a:spAutoFit/>
          </a:bodyPr>
          <a:lstStyle/>
          <a:p>
            <a:r>
              <a:rPr lang="tr-TR" sz="1600" b="1" dirty="0"/>
              <a:t>Bebek ölüm hızı</a:t>
            </a:r>
            <a:r>
              <a:rPr lang="tr-TR" sz="1600" dirty="0"/>
              <a:t>, ölümün olduğu döneme göre “erken </a:t>
            </a:r>
            <a:r>
              <a:rPr lang="tr-TR" sz="1600" dirty="0" err="1"/>
              <a:t>neonatal</a:t>
            </a:r>
            <a:r>
              <a:rPr lang="tr-TR" sz="1600" dirty="0"/>
              <a:t>(ilk 7 gün)”, “geç </a:t>
            </a:r>
            <a:r>
              <a:rPr lang="tr-TR" sz="1600" dirty="0" err="1"/>
              <a:t>neonatal</a:t>
            </a:r>
            <a:r>
              <a:rPr lang="tr-TR" sz="1600" dirty="0"/>
              <a:t>(8-28) gün” ve “</a:t>
            </a:r>
            <a:r>
              <a:rPr lang="tr-TR" sz="1600" dirty="0" err="1"/>
              <a:t>postneonatal</a:t>
            </a:r>
            <a:r>
              <a:rPr lang="tr-TR" sz="1600" dirty="0"/>
              <a:t>(29-365 gün)” olmak üzere üç gruba ayrılır. Bu üç hızın toplamı “bebek ölüm </a:t>
            </a:r>
            <a:r>
              <a:rPr lang="tr-TR" sz="1600" dirty="0" err="1"/>
              <a:t>hızı”na</a:t>
            </a:r>
            <a:r>
              <a:rPr lang="tr-TR" sz="1600" dirty="0"/>
              <a:t> eşittir.</a:t>
            </a:r>
          </a:p>
        </p:txBody>
      </p:sp>
      <p:sp>
        <p:nvSpPr>
          <p:cNvPr id="7" name="Başlık 1">
            <a:extLst>
              <a:ext uri="{FF2B5EF4-FFF2-40B4-BE49-F238E27FC236}">
                <a16:creationId xmlns:a16="http://schemas.microsoft.com/office/drawing/2014/main" id="{5956BDF3-B3B7-4C3D-A613-5EAC17DB7AC4}"/>
              </a:ext>
            </a:extLst>
          </p:cNvPr>
          <p:cNvSpPr>
            <a:spLocks noGrp="1"/>
          </p:cNvSpPr>
          <p:nvPr>
            <p:ph type="title"/>
          </p:nvPr>
        </p:nvSpPr>
        <p:spPr>
          <a:xfrm>
            <a:off x="684921" y="469913"/>
            <a:ext cx="7886700" cy="994172"/>
          </a:xfrm>
        </p:spPr>
        <p:txBody>
          <a:bodyPr/>
          <a:lstStyle/>
          <a:p>
            <a:pPr algn="ctr"/>
            <a:r>
              <a:rPr lang="tr-TR" dirty="0" err="1"/>
              <a:t>Mortalite</a:t>
            </a:r>
            <a:r>
              <a:rPr lang="tr-TR" dirty="0"/>
              <a:t> Ölçütleri</a:t>
            </a:r>
          </a:p>
        </p:txBody>
      </p:sp>
      <p:sp>
        <p:nvSpPr>
          <p:cNvPr id="9" name="Alt Bilgi Yer Tutucusu 3">
            <a:extLst>
              <a:ext uri="{FF2B5EF4-FFF2-40B4-BE49-F238E27FC236}">
                <a16:creationId xmlns:a16="http://schemas.microsoft.com/office/drawing/2014/main" id="{22D58FAD-A9E7-4263-8B1C-0E3FEC8C9FBC}"/>
              </a:ext>
            </a:extLst>
          </p:cNvPr>
          <p:cNvSpPr>
            <a:spLocks noGrp="1"/>
          </p:cNvSpPr>
          <p:nvPr>
            <p:ph type="ftr" sz="quarter" idx="11"/>
          </p:nvPr>
        </p:nvSpPr>
        <p:spPr>
          <a:xfrm>
            <a:off x="1392570" y="6584156"/>
            <a:ext cx="5879237" cy="273844"/>
          </a:xfrm>
        </p:spPr>
        <p:txBody>
          <a:bodyPr/>
          <a:lstStyle/>
          <a:p>
            <a:r>
              <a:rPr lang="tr-TR" sz="900" b="0" i="0" u="none" strike="noStrike" dirty="0" err="1">
                <a:solidFill>
                  <a:srgbClr val="000000"/>
                </a:solidFill>
                <a:effectLst/>
                <a:latin typeface="Calibri" panose="020F0502020204030204" pitchFamily="34" charset="0"/>
              </a:rPr>
              <a:t>Öztek</a:t>
            </a:r>
            <a:r>
              <a:rPr lang="tr-TR" sz="900" b="0" i="0" u="none" strike="noStrike" dirty="0">
                <a:solidFill>
                  <a:srgbClr val="000000"/>
                </a:solidFill>
                <a:effectLst/>
                <a:latin typeface="Calibri" panose="020F0502020204030204" pitchFamily="34" charset="0"/>
              </a:rPr>
              <a:t>, Z. (2020). Halk Sağlığı Kuramlar ve Uygulamalar. Ankara: Sağlık ve Sosyal Yardım Vakfı.</a:t>
            </a:r>
          </a:p>
          <a:p>
            <a:endParaRPr lang="en-US" dirty="0"/>
          </a:p>
        </p:txBody>
      </p:sp>
      <p:sp>
        <p:nvSpPr>
          <p:cNvPr id="10" name="9 Metin kutusu"/>
          <p:cNvSpPr txBox="1"/>
          <p:nvPr/>
        </p:nvSpPr>
        <p:spPr>
          <a:xfrm>
            <a:off x="562288" y="4488225"/>
            <a:ext cx="8046720" cy="738664"/>
          </a:xfrm>
          <a:prstGeom prst="rect">
            <a:avLst/>
          </a:prstGeom>
          <a:noFill/>
        </p:spPr>
        <p:txBody>
          <a:bodyPr wrap="square" rtlCol="0">
            <a:spAutoFit/>
          </a:bodyPr>
          <a:lstStyle/>
          <a:p>
            <a:r>
              <a:rPr lang="tr-TR" b="1" dirty="0">
                <a:solidFill>
                  <a:srgbClr val="FF0000"/>
                </a:solidFill>
              </a:rPr>
              <a:t>Bebek Ölüm Hızı= </a:t>
            </a:r>
            <a:r>
              <a:rPr lang="tr-TR" b="1" u="sng" dirty="0">
                <a:solidFill>
                  <a:srgbClr val="FF0000"/>
                </a:solidFill>
              </a:rPr>
              <a:t>Bir yılda canlı doğan ve 365 gün (52 hafta) içinde ölen bebek sayısı  X1</a:t>
            </a:r>
            <a:r>
              <a:rPr lang="tr-TR" b="1" dirty="0">
                <a:solidFill>
                  <a:srgbClr val="FF0000"/>
                </a:solidFill>
              </a:rPr>
              <a:t>000</a:t>
            </a:r>
          </a:p>
          <a:p>
            <a:r>
              <a:rPr lang="tr-TR" b="1" dirty="0">
                <a:solidFill>
                  <a:srgbClr val="FF0000"/>
                </a:solidFill>
              </a:rPr>
              <a:t>                                                      Aynı yılda toplam canlı doğum sayısı</a:t>
            </a:r>
          </a:p>
          <a:p>
            <a:r>
              <a:rPr lang="tr-TR" dirty="0"/>
              <a:t>                               </a:t>
            </a:r>
          </a:p>
        </p:txBody>
      </p:sp>
    </p:spTree>
    <p:extLst>
      <p:ext uri="{BB962C8B-B14F-4D97-AF65-F5344CB8AC3E}">
        <p14:creationId xmlns:p14="http://schemas.microsoft.com/office/powerpoint/2010/main" val="2446730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endParaRPr lang="tr-TR"/>
          </a:p>
        </p:txBody>
      </p:sp>
      <p:pic>
        <p:nvPicPr>
          <p:cNvPr id="4" name="3 Resim" descr="4.JPG"/>
          <p:cNvPicPr>
            <a:picLocks noChangeAspect="1"/>
          </p:cNvPicPr>
          <p:nvPr/>
        </p:nvPicPr>
        <p:blipFill>
          <a:blip r:embed="rId2"/>
          <a:stretch>
            <a:fillRect/>
          </a:stretch>
        </p:blipFill>
        <p:spPr>
          <a:xfrm>
            <a:off x="573551" y="373599"/>
            <a:ext cx="8168249" cy="5802118"/>
          </a:xfrm>
          <a:prstGeom prst="rect">
            <a:avLst/>
          </a:prstGeom>
        </p:spPr>
      </p:pic>
      <p:sp>
        <p:nvSpPr>
          <p:cNvPr id="5" name="4 Metin kutusu"/>
          <p:cNvSpPr txBox="1"/>
          <p:nvPr/>
        </p:nvSpPr>
        <p:spPr>
          <a:xfrm>
            <a:off x="619398" y="6642556"/>
            <a:ext cx="8243668" cy="215444"/>
          </a:xfrm>
          <a:prstGeom prst="rect">
            <a:avLst/>
          </a:prstGeom>
          <a:noFill/>
        </p:spPr>
        <p:txBody>
          <a:bodyPr wrap="square" rtlCol="0">
            <a:spAutoFit/>
          </a:bodyPr>
          <a:lstStyle/>
          <a:p>
            <a:r>
              <a:rPr lang="tr-TR" sz="800" dirty="0"/>
              <a:t>TUİK, </a:t>
            </a:r>
            <a:r>
              <a:rPr lang="tr-TR" sz="800" dirty="0">
                <a:hlinkClick r:id="rId3"/>
              </a:rPr>
              <a:t>https://data.tuik.gov.tr/Bulten/Index?p=Olum-ve-Olum-Nedeni-Istatistikleri-2022-</a:t>
            </a:r>
            <a:r>
              <a:rPr lang="tr-TR" sz="800" dirty="0"/>
              <a:t> Erişim tarihi:15.09.2023.</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3503481-C461-4002-991F-F1591E7034AE}"/>
              </a:ext>
            </a:extLst>
          </p:cNvPr>
          <p:cNvSpPr>
            <a:spLocks noGrp="1"/>
          </p:cNvSpPr>
          <p:nvPr>
            <p:ph idx="1"/>
          </p:nvPr>
        </p:nvSpPr>
        <p:spPr/>
        <p:txBody>
          <a:bodyPr/>
          <a:lstStyle/>
          <a:p>
            <a:pPr marL="0" indent="0">
              <a:buNone/>
            </a:pPr>
            <a:r>
              <a:rPr lang="tr-TR" b="1" dirty="0"/>
              <a:t>14. Ölü Doğum Hızı (ÖDH): </a:t>
            </a:r>
            <a:r>
              <a:rPr lang="tr-TR" dirty="0"/>
              <a:t>Ölü doğum hızı bir bölgede gebelere verilen sağlık hizmetinin bir ölçütü olarak kullanılır.</a:t>
            </a:r>
          </a:p>
        </p:txBody>
      </p:sp>
      <p:sp>
        <p:nvSpPr>
          <p:cNvPr id="7" name="Başlık 1">
            <a:extLst>
              <a:ext uri="{FF2B5EF4-FFF2-40B4-BE49-F238E27FC236}">
                <a16:creationId xmlns:a16="http://schemas.microsoft.com/office/drawing/2014/main" id="{11F357C7-A741-482C-BDB2-07C0FA8B3DCC}"/>
              </a:ext>
            </a:extLst>
          </p:cNvPr>
          <p:cNvSpPr>
            <a:spLocks noGrp="1"/>
          </p:cNvSpPr>
          <p:nvPr>
            <p:ph type="title"/>
          </p:nvPr>
        </p:nvSpPr>
        <p:spPr>
          <a:xfrm>
            <a:off x="542925" y="548388"/>
            <a:ext cx="7886700" cy="994172"/>
          </a:xfrm>
        </p:spPr>
        <p:txBody>
          <a:bodyPr/>
          <a:lstStyle/>
          <a:p>
            <a:pPr algn="ctr"/>
            <a:r>
              <a:rPr lang="tr-TR" dirty="0" err="1"/>
              <a:t>Mortalite</a:t>
            </a:r>
            <a:r>
              <a:rPr lang="tr-TR" dirty="0"/>
              <a:t> Ölçütleri</a:t>
            </a:r>
          </a:p>
        </p:txBody>
      </p:sp>
      <p:sp>
        <p:nvSpPr>
          <p:cNvPr id="8" name="Alt Bilgi Yer Tutucusu 3">
            <a:extLst>
              <a:ext uri="{FF2B5EF4-FFF2-40B4-BE49-F238E27FC236}">
                <a16:creationId xmlns:a16="http://schemas.microsoft.com/office/drawing/2014/main" id="{D2923EE1-D303-4A65-BD1A-9131C12E2B2B}"/>
              </a:ext>
            </a:extLst>
          </p:cNvPr>
          <p:cNvSpPr>
            <a:spLocks noGrp="1"/>
          </p:cNvSpPr>
          <p:nvPr>
            <p:ph type="ftr" sz="quarter" idx="11"/>
          </p:nvPr>
        </p:nvSpPr>
        <p:spPr>
          <a:xfrm>
            <a:off x="1378921" y="6584156"/>
            <a:ext cx="5879237" cy="273844"/>
          </a:xfrm>
        </p:spPr>
        <p:txBody>
          <a:bodyPr/>
          <a:lstStyle/>
          <a:p>
            <a:r>
              <a:rPr lang="tr-TR" sz="900" b="0" i="0" u="none" strike="noStrike" dirty="0" err="1">
                <a:solidFill>
                  <a:srgbClr val="000000"/>
                </a:solidFill>
                <a:effectLst/>
                <a:latin typeface="Calibri" panose="020F0502020204030204" pitchFamily="34" charset="0"/>
              </a:rPr>
              <a:t>Öztek</a:t>
            </a:r>
            <a:r>
              <a:rPr lang="tr-TR" sz="900" b="0" i="0" u="none" strike="noStrike" dirty="0">
                <a:solidFill>
                  <a:srgbClr val="000000"/>
                </a:solidFill>
                <a:effectLst/>
                <a:latin typeface="Calibri" panose="020F0502020204030204" pitchFamily="34" charset="0"/>
              </a:rPr>
              <a:t>, Z. (2020). Halk Sağlığı Kuramlar ve Uygulamalar. Ankara: Sağlık ve Sosyal Yardım Vakfı.</a:t>
            </a:r>
          </a:p>
          <a:p>
            <a:endParaRPr lang="en-US" dirty="0"/>
          </a:p>
        </p:txBody>
      </p:sp>
      <p:sp>
        <p:nvSpPr>
          <p:cNvPr id="9" name="8 Metin kutusu"/>
          <p:cNvSpPr txBox="1"/>
          <p:nvPr/>
        </p:nvSpPr>
        <p:spPr>
          <a:xfrm>
            <a:off x="520505" y="3615397"/>
            <a:ext cx="7301132" cy="523220"/>
          </a:xfrm>
          <a:prstGeom prst="rect">
            <a:avLst/>
          </a:prstGeom>
          <a:noFill/>
        </p:spPr>
        <p:txBody>
          <a:bodyPr wrap="square" rtlCol="0">
            <a:spAutoFit/>
          </a:bodyPr>
          <a:lstStyle/>
          <a:p>
            <a:r>
              <a:rPr lang="tr-TR" b="1" dirty="0">
                <a:solidFill>
                  <a:srgbClr val="FF0000"/>
                </a:solidFill>
              </a:rPr>
              <a:t>ÖDH= </a:t>
            </a:r>
            <a:r>
              <a:rPr lang="tr-TR" b="1" u="sng" dirty="0">
                <a:solidFill>
                  <a:srgbClr val="FF0000"/>
                </a:solidFill>
              </a:rPr>
              <a:t>Bir bölgede bir yılda ölü doğan bebek sayısı                               </a:t>
            </a:r>
            <a:r>
              <a:rPr lang="tr-TR" b="1" dirty="0">
                <a:solidFill>
                  <a:srgbClr val="FF0000"/>
                </a:solidFill>
              </a:rPr>
              <a:t>X         1000</a:t>
            </a:r>
          </a:p>
          <a:p>
            <a:r>
              <a:rPr lang="tr-TR" b="1" dirty="0">
                <a:solidFill>
                  <a:srgbClr val="FF0000"/>
                </a:solidFill>
              </a:rPr>
              <a:t>           Aynı bölgede aynı yılda toplam (canlı+Ölü) doğum sayısı</a:t>
            </a:r>
          </a:p>
        </p:txBody>
      </p:sp>
    </p:spTree>
    <p:extLst>
      <p:ext uri="{BB962C8B-B14F-4D97-AF65-F5344CB8AC3E}">
        <p14:creationId xmlns:p14="http://schemas.microsoft.com/office/powerpoint/2010/main" val="12680121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793E1A85-85D2-4042-80F5-1D5D9EE289D7}"/>
              </a:ext>
            </a:extLst>
          </p:cNvPr>
          <p:cNvSpPr>
            <a:spLocks noGrp="1"/>
          </p:cNvSpPr>
          <p:nvPr>
            <p:ph type="title"/>
          </p:nvPr>
        </p:nvSpPr>
        <p:spPr>
          <a:xfrm>
            <a:off x="457200" y="433137"/>
            <a:ext cx="7886700" cy="994172"/>
          </a:xfrm>
        </p:spPr>
        <p:txBody>
          <a:bodyPr/>
          <a:lstStyle/>
          <a:p>
            <a:pPr algn="ctr"/>
            <a:r>
              <a:rPr lang="tr-TR" dirty="0" err="1"/>
              <a:t>Mortalite</a:t>
            </a:r>
            <a:r>
              <a:rPr lang="tr-TR" dirty="0"/>
              <a:t> Ölçütleri</a:t>
            </a:r>
          </a:p>
        </p:txBody>
      </p:sp>
      <p:sp>
        <p:nvSpPr>
          <p:cNvPr id="6" name="Alt Bilgi Yer Tutucusu 3">
            <a:extLst>
              <a:ext uri="{FF2B5EF4-FFF2-40B4-BE49-F238E27FC236}">
                <a16:creationId xmlns:a16="http://schemas.microsoft.com/office/drawing/2014/main" id="{7554B135-B2B0-49C4-8AD2-3DEE0279F287}"/>
              </a:ext>
            </a:extLst>
          </p:cNvPr>
          <p:cNvSpPr>
            <a:spLocks noGrp="1"/>
          </p:cNvSpPr>
          <p:nvPr>
            <p:ph type="ftr" sz="quarter" idx="11"/>
          </p:nvPr>
        </p:nvSpPr>
        <p:spPr>
          <a:xfrm>
            <a:off x="948214" y="6584156"/>
            <a:ext cx="5879237" cy="273844"/>
          </a:xfrm>
        </p:spPr>
        <p:txBody>
          <a:bodyPr/>
          <a:lstStyle/>
          <a:p>
            <a:r>
              <a:rPr lang="tr-TR" sz="900" b="0" i="0" u="none" strike="noStrike" dirty="0" err="1">
                <a:solidFill>
                  <a:srgbClr val="000000"/>
                </a:solidFill>
                <a:effectLst/>
                <a:latin typeface="Calibri" panose="020F0502020204030204" pitchFamily="34" charset="0"/>
              </a:rPr>
              <a:t>Öztek</a:t>
            </a:r>
            <a:r>
              <a:rPr lang="tr-TR" sz="900" b="0" i="0" u="none" strike="noStrike" dirty="0">
                <a:solidFill>
                  <a:srgbClr val="000000"/>
                </a:solidFill>
                <a:effectLst/>
                <a:latin typeface="Calibri" panose="020F0502020204030204" pitchFamily="34" charset="0"/>
              </a:rPr>
              <a:t>, Z. (2020). Halk Sağlığı Kuramlar ve Uygulamalar. Ankara: Sağlık ve Sosyal Yardım Vakfı.</a:t>
            </a:r>
          </a:p>
          <a:p>
            <a:endParaRPr lang="en-US" dirty="0"/>
          </a:p>
        </p:txBody>
      </p:sp>
      <p:sp>
        <p:nvSpPr>
          <p:cNvPr id="7" name="6 Metin Yer Tutucusu"/>
          <p:cNvSpPr>
            <a:spLocks noGrp="1"/>
          </p:cNvSpPr>
          <p:nvPr>
            <p:ph type="body" idx="1"/>
          </p:nvPr>
        </p:nvSpPr>
        <p:spPr/>
        <p:txBody>
          <a:bodyPr/>
          <a:lstStyle/>
          <a:p>
            <a:r>
              <a:rPr lang="tr-TR" b="1" dirty="0"/>
              <a:t>15. Ana Ölüm Hızı=</a:t>
            </a:r>
            <a:r>
              <a:rPr lang="tr-TR" dirty="0"/>
              <a:t>Ana sağlığının düzeyini gösteren en önemli ölçüttür. Gebelik ya da doğum nedeniyle olan kadın ölümlerine ana ölümü denir.</a:t>
            </a:r>
          </a:p>
          <a:p>
            <a:r>
              <a:rPr lang="tr-TR" sz="1600" b="1" dirty="0">
                <a:solidFill>
                  <a:srgbClr val="FF0000"/>
                </a:solidFill>
              </a:rPr>
              <a:t>Ana ölüm hızı= </a:t>
            </a:r>
            <a:r>
              <a:rPr lang="tr-TR" sz="1600" b="1" u="sng" dirty="0">
                <a:solidFill>
                  <a:srgbClr val="FF0000"/>
                </a:solidFill>
              </a:rPr>
              <a:t>Bir takvim yılında ana ölüm sayısı  </a:t>
            </a:r>
            <a:r>
              <a:rPr lang="tr-TR" sz="1600" b="1" dirty="0">
                <a:solidFill>
                  <a:srgbClr val="FF0000"/>
                </a:solidFill>
              </a:rPr>
              <a:t>X10.000(ya da 100.000)</a:t>
            </a:r>
          </a:p>
          <a:p>
            <a:pPr>
              <a:buNone/>
            </a:pPr>
            <a:r>
              <a:rPr lang="tr-TR" sz="1600" b="1" dirty="0">
                <a:solidFill>
                  <a:srgbClr val="FF0000"/>
                </a:solidFill>
              </a:rPr>
              <a:t>                                  Aynı yıldaki toplam canlı doğum sayısı</a:t>
            </a:r>
          </a:p>
        </p:txBody>
      </p:sp>
    </p:spTree>
    <p:extLst>
      <p:ext uri="{BB962C8B-B14F-4D97-AF65-F5344CB8AC3E}">
        <p14:creationId xmlns:p14="http://schemas.microsoft.com/office/powerpoint/2010/main" val="10291041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endParaRPr lang="tr-TR"/>
          </a:p>
        </p:txBody>
      </p:sp>
      <p:pic>
        <p:nvPicPr>
          <p:cNvPr id="4" name="3 Resim" descr="7.JPG"/>
          <p:cNvPicPr>
            <a:picLocks noChangeAspect="1"/>
          </p:cNvPicPr>
          <p:nvPr/>
        </p:nvPicPr>
        <p:blipFill>
          <a:blip r:embed="rId2"/>
          <a:stretch>
            <a:fillRect/>
          </a:stretch>
        </p:blipFill>
        <p:spPr>
          <a:xfrm>
            <a:off x="-1" y="0"/>
            <a:ext cx="9144001" cy="6203852"/>
          </a:xfrm>
          <a:prstGeom prst="rect">
            <a:avLst/>
          </a:prstGeom>
        </p:spPr>
      </p:pic>
      <p:sp>
        <p:nvSpPr>
          <p:cNvPr id="5" name="4 Metin kutusu"/>
          <p:cNvSpPr txBox="1"/>
          <p:nvPr/>
        </p:nvSpPr>
        <p:spPr>
          <a:xfrm>
            <a:off x="419512" y="6450771"/>
            <a:ext cx="8342141" cy="215444"/>
          </a:xfrm>
          <a:prstGeom prst="rect">
            <a:avLst/>
          </a:prstGeom>
          <a:noFill/>
        </p:spPr>
        <p:txBody>
          <a:bodyPr wrap="square" rtlCol="0">
            <a:spAutoFit/>
          </a:bodyPr>
          <a:lstStyle/>
          <a:p>
            <a:r>
              <a:rPr lang="tr-TR" sz="800" dirty="0"/>
              <a:t>UNICEF, Erişim tarihi:16.09.2023  https://data.unicef.org/topic/maternal-health/maternal-mortality/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normAutofit/>
          </a:bodyPr>
          <a:lstStyle/>
          <a:p>
            <a:r>
              <a:rPr lang="tr-TR" sz="3600" dirty="0"/>
              <a:t>Türkiye’de 2021 ‘de 100.000 canlı doğumda anne ölüm oranı </a:t>
            </a:r>
            <a:r>
              <a:rPr lang="tr-TR" sz="3600" b="1" dirty="0"/>
              <a:t>13,1</a:t>
            </a:r>
            <a:r>
              <a:rPr lang="tr-TR" sz="3600" dirty="0"/>
              <a:t> olarak gerçekleşti. </a:t>
            </a:r>
          </a:p>
        </p:txBody>
      </p:sp>
      <p:sp>
        <p:nvSpPr>
          <p:cNvPr id="4" name="3 Metin kutusu"/>
          <p:cNvSpPr txBox="1"/>
          <p:nvPr/>
        </p:nvSpPr>
        <p:spPr>
          <a:xfrm>
            <a:off x="911879" y="6519446"/>
            <a:ext cx="7540283" cy="338554"/>
          </a:xfrm>
          <a:prstGeom prst="rect">
            <a:avLst/>
          </a:prstGeom>
          <a:noFill/>
        </p:spPr>
        <p:txBody>
          <a:bodyPr wrap="square" rtlCol="0">
            <a:spAutoFit/>
          </a:bodyPr>
          <a:lstStyle/>
          <a:p>
            <a:r>
              <a:rPr lang="tr-TR" sz="800" dirty="0"/>
              <a:t>T.C. Sağlık Bakanlığı Sağlık Bilgi Sistemleri Genel Müdürlüğü Erişim tarihi:16.09.2023 https://sbsgm.saglik.gov.tr/Eklenti/44131/0/saglik-istatistikleri-yilligi-2021-haber-bultenipdf.pdf</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59B4F1A-902E-4881-A4E1-CC54BEABB3BE}"/>
              </a:ext>
            </a:extLst>
          </p:cNvPr>
          <p:cNvSpPr>
            <a:spLocks noGrp="1"/>
          </p:cNvSpPr>
          <p:nvPr>
            <p:ph idx="1"/>
          </p:nvPr>
        </p:nvSpPr>
        <p:spPr>
          <a:xfrm>
            <a:off x="457200" y="1600200"/>
            <a:ext cx="8229600" cy="4631788"/>
          </a:xfrm>
        </p:spPr>
        <p:txBody>
          <a:bodyPr/>
          <a:lstStyle/>
          <a:p>
            <a:pPr marL="0" indent="0">
              <a:buNone/>
            </a:pPr>
            <a:r>
              <a:rPr lang="tr-TR" b="1" dirty="0"/>
              <a:t>16. </a:t>
            </a:r>
            <a:r>
              <a:rPr lang="tr-TR" b="1" dirty="0" err="1"/>
              <a:t>Perinatal</a:t>
            </a:r>
            <a:r>
              <a:rPr lang="tr-TR" b="1" dirty="0"/>
              <a:t> Bebek Ölüm Hızı: </a:t>
            </a:r>
            <a:r>
              <a:rPr lang="tr-TR" dirty="0"/>
              <a:t>Hem ana sağlığı hem de çocuk sağlığı ile ilgili hizmetleri değerlendirmede kullanılan önemli bir ölçüttür. Özellikle doğum öncesi bakım ve doğum hizmetlerinin niteliğini gösterir.</a:t>
            </a:r>
          </a:p>
          <a:p>
            <a:pPr marL="0" indent="0">
              <a:buNone/>
            </a:pPr>
            <a:r>
              <a:rPr lang="tr-TR" sz="1200" b="1" dirty="0" err="1">
                <a:solidFill>
                  <a:srgbClr val="FF0000"/>
                </a:solidFill>
              </a:rPr>
              <a:t>Perinatal</a:t>
            </a:r>
            <a:r>
              <a:rPr lang="tr-TR" sz="1200" b="1" dirty="0">
                <a:solidFill>
                  <a:srgbClr val="FF0000"/>
                </a:solidFill>
              </a:rPr>
              <a:t> bebek ölüm hızı= </a:t>
            </a:r>
            <a:r>
              <a:rPr lang="tr-TR" sz="1200" b="1" u="sng" dirty="0">
                <a:solidFill>
                  <a:srgbClr val="FF0000"/>
                </a:solidFill>
              </a:rPr>
              <a:t>Bir toplumda bir yılda ölü doğan ve canlı doğup 0-7 gün içinde ölen bebek sayısı  </a:t>
            </a:r>
            <a:r>
              <a:rPr lang="tr-TR" sz="1400" b="1" dirty="0">
                <a:solidFill>
                  <a:srgbClr val="FF0000"/>
                </a:solidFill>
              </a:rPr>
              <a:t>X1000</a:t>
            </a:r>
          </a:p>
          <a:p>
            <a:pPr marL="0" indent="0">
              <a:buNone/>
            </a:pPr>
            <a:r>
              <a:rPr lang="tr-TR" sz="1400" b="1" dirty="0">
                <a:solidFill>
                  <a:srgbClr val="FF0000"/>
                </a:solidFill>
              </a:rPr>
              <a:t>                                                            Bir yılda toplam (ölü+canlı) doğum sayısı</a:t>
            </a:r>
          </a:p>
        </p:txBody>
      </p:sp>
      <p:sp>
        <p:nvSpPr>
          <p:cNvPr id="7" name="Başlık 1">
            <a:extLst>
              <a:ext uri="{FF2B5EF4-FFF2-40B4-BE49-F238E27FC236}">
                <a16:creationId xmlns:a16="http://schemas.microsoft.com/office/drawing/2014/main" id="{E4E95E20-ED39-4C4C-AA61-171D3C0E84FD}"/>
              </a:ext>
            </a:extLst>
          </p:cNvPr>
          <p:cNvSpPr>
            <a:spLocks noGrp="1"/>
          </p:cNvSpPr>
          <p:nvPr>
            <p:ph type="title"/>
          </p:nvPr>
        </p:nvSpPr>
        <p:spPr>
          <a:xfrm>
            <a:off x="628650" y="480616"/>
            <a:ext cx="7886700" cy="994172"/>
          </a:xfrm>
        </p:spPr>
        <p:txBody>
          <a:bodyPr/>
          <a:lstStyle/>
          <a:p>
            <a:pPr algn="ctr"/>
            <a:r>
              <a:rPr lang="tr-TR" dirty="0" err="1"/>
              <a:t>Mortalite</a:t>
            </a:r>
            <a:r>
              <a:rPr lang="tr-TR" dirty="0"/>
              <a:t> Ölçütleri</a:t>
            </a:r>
          </a:p>
        </p:txBody>
      </p:sp>
      <p:sp>
        <p:nvSpPr>
          <p:cNvPr id="8" name="Alt Bilgi Yer Tutucusu 3">
            <a:extLst>
              <a:ext uri="{FF2B5EF4-FFF2-40B4-BE49-F238E27FC236}">
                <a16:creationId xmlns:a16="http://schemas.microsoft.com/office/drawing/2014/main" id="{6986C840-81F8-493D-AAC1-A2DA12487A71}"/>
              </a:ext>
            </a:extLst>
          </p:cNvPr>
          <p:cNvSpPr>
            <a:spLocks noGrp="1"/>
          </p:cNvSpPr>
          <p:nvPr>
            <p:ph type="ftr" sz="quarter" idx="11"/>
          </p:nvPr>
        </p:nvSpPr>
        <p:spPr>
          <a:xfrm>
            <a:off x="1419865" y="6381999"/>
            <a:ext cx="5879237" cy="273844"/>
          </a:xfrm>
        </p:spPr>
        <p:txBody>
          <a:bodyPr/>
          <a:lstStyle/>
          <a:p>
            <a:r>
              <a:rPr lang="tr-TR" sz="900" b="0" i="0" u="none" strike="noStrike" dirty="0" err="1">
                <a:solidFill>
                  <a:srgbClr val="000000"/>
                </a:solidFill>
                <a:effectLst/>
                <a:latin typeface="Calibri" panose="020F0502020204030204" pitchFamily="34" charset="0"/>
              </a:rPr>
              <a:t>Öztek</a:t>
            </a:r>
            <a:r>
              <a:rPr lang="tr-TR" sz="900" b="0" i="0" u="none" strike="noStrike" dirty="0">
                <a:solidFill>
                  <a:srgbClr val="000000"/>
                </a:solidFill>
                <a:effectLst/>
                <a:latin typeface="Calibri" panose="020F0502020204030204" pitchFamily="34" charset="0"/>
              </a:rPr>
              <a:t>, Z. (2020). Halk Sağlığı Kuramlar ve Uygulamalar. Ankara: Sağlık ve Sosyal Yardım Vakfı.</a:t>
            </a:r>
          </a:p>
          <a:p>
            <a:endParaRPr lang="en-US" dirty="0"/>
          </a:p>
        </p:txBody>
      </p:sp>
    </p:spTree>
    <p:extLst>
      <p:ext uri="{BB962C8B-B14F-4D97-AF65-F5344CB8AC3E}">
        <p14:creationId xmlns:p14="http://schemas.microsoft.com/office/powerpoint/2010/main" val="4150252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EB66EC-5B3D-43F2-B808-0E010DB09532}"/>
              </a:ext>
            </a:extLst>
          </p:cNvPr>
          <p:cNvSpPr>
            <a:spLocks noGrp="1"/>
          </p:cNvSpPr>
          <p:nvPr>
            <p:ph type="title"/>
          </p:nvPr>
        </p:nvSpPr>
        <p:spPr/>
        <p:txBody>
          <a:bodyPr/>
          <a:lstStyle/>
          <a:p>
            <a:r>
              <a:rPr lang="tr-TR" dirty="0" err="1"/>
              <a:t>Mortalite</a:t>
            </a:r>
            <a:r>
              <a:rPr lang="tr-TR" dirty="0"/>
              <a:t>/Fatalite/</a:t>
            </a:r>
            <a:r>
              <a:rPr lang="tr-TR" dirty="0" err="1"/>
              <a:t>Letalite</a:t>
            </a:r>
            <a:r>
              <a:rPr lang="tr-TR" dirty="0"/>
              <a:t> Hızları</a:t>
            </a:r>
          </a:p>
        </p:txBody>
      </p:sp>
      <p:sp>
        <p:nvSpPr>
          <p:cNvPr id="3" name="İçerik Yer Tutucusu 2">
            <a:extLst>
              <a:ext uri="{FF2B5EF4-FFF2-40B4-BE49-F238E27FC236}">
                <a16:creationId xmlns:a16="http://schemas.microsoft.com/office/drawing/2014/main" id="{CEC6015B-9BEC-485A-8D68-9EFDA3212865}"/>
              </a:ext>
            </a:extLst>
          </p:cNvPr>
          <p:cNvSpPr>
            <a:spLocks noGrp="1"/>
          </p:cNvSpPr>
          <p:nvPr>
            <p:ph idx="1"/>
          </p:nvPr>
        </p:nvSpPr>
        <p:spPr/>
        <p:txBody>
          <a:bodyPr>
            <a:normAutofit/>
          </a:bodyPr>
          <a:lstStyle/>
          <a:p>
            <a:pPr marL="0" indent="0">
              <a:buNone/>
            </a:pPr>
            <a:r>
              <a:rPr lang="tr-TR" sz="2000" dirty="0"/>
              <a:t>X hastalığını ele alalım:</a:t>
            </a:r>
          </a:p>
          <a:p>
            <a:r>
              <a:rPr lang="tr-TR" sz="2000" dirty="0"/>
              <a:t>Bir toplumda 1 yılda X hastalığı nedeniyle ölenlerin o toplumun yıl ortası nüfusuna bölünmesi ile elde edilen---</a:t>
            </a:r>
            <a:r>
              <a:rPr lang="tr-TR" sz="2000" dirty="0" err="1">
                <a:solidFill>
                  <a:srgbClr val="FF0000"/>
                </a:solidFill>
              </a:rPr>
              <a:t>Mortalite</a:t>
            </a:r>
            <a:r>
              <a:rPr lang="tr-TR" sz="2000" dirty="0">
                <a:solidFill>
                  <a:srgbClr val="FF0000"/>
                </a:solidFill>
              </a:rPr>
              <a:t> Hızı</a:t>
            </a:r>
          </a:p>
          <a:p>
            <a:endParaRPr lang="tr-TR" sz="2000" dirty="0"/>
          </a:p>
          <a:p>
            <a:r>
              <a:rPr lang="tr-TR" sz="2000" dirty="0"/>
              <a:t>Bir toplumda X hastalarının ne kadarının öldüğü(Hastalığa yakalananlar içinde ölenlerin oranı), hastalığın öldürücülük düzeyi, tedavi  başarısını gösteren--- </a:t>
            </a:r>
            <a:r>
              <a:rPr lang="tr-TR" sz="2000" dirty="0">
                <a:solidFill>
                  <a:srgbClr val="FF0000"/>
                </a:solidFill>
              </a:rPr>
              <a:t>Fatalite Hızı</a:t>
            </a:r>
          </a:p>
          <a:p>
            <a:endParaRPr lang="tr-TR" sz="2000" dirty="0"/>
          </a:p>
          <a:p>
            <a:r>
              <a:rPr lang="tr-TR" sz="2000" dirty="0"/>
              <a:t>Bir toplumda bir yıl içinde bütün nedenlere bağlı olarak ölenlerin ne kadarının X hastalığına bağlı öldüğünü gösteren---</a:t>
            </a:r>
            <a:r>
              <a:rPr lang="tr-TR" sz="2000" dirty="0" err="1">
                <a:solidFill>
                  <a:srgbClr val="FF0000"/>
                </a:solidFill>
              </a:rPr>
              <a:t>Letalite</a:t>
            </a:r>
            <a:r>
              <a:rPr lang="tr-TR" sz="2000" dirty="0">
                <a:solidFill>
                  <a:srgbClr val="FF0000"/>
                </a:solidFill>
              </a:rPr>
              <a:t> Hızı</a:t>
            </a:r>
          </a:p>
          <a:p>
            <a:pPr marL="0" indent="0">
              <a:buNone/>
            </a:pPr>
            <a:endParaRPr lang="tr-TR" dirty="0"/>
          </a:p>
        </p:txBody>
      </p:sp>
      <p:sp>
        <p:nvSpPr>
          <p:cNvPr id="5" name="Alt Bilgi Yer Tutucusu 3">
            <a:extLst>
              <a:ext uri="{FF2B5EF4-FFF2-40B4-BE49-F238E27FC236}">
                <a16:creationId xmlns:a16="http://schemas.microsoft.com/office/drawing/2014/main" id="{F696731B-B887-4302-8D80-3203FDD8BCF9}"/>
              </a:ext>
            </a:extLst>
          </p:cNvPr>
          <p:cNvSpPr>
            <a:spLocks noGrp="1"/>
          </p:cNvSpPr>
          <p:nvPr>
            <p:ph type="ftr" sz="quarter" idx="11"/>
          </p:nvPr>
        </p:nvSpPr>
        <p:spPr>
          <a:xfrm>
            <a:off x="1346624" y="6584156"/>
            <a:ext cx="5925845" cy="273844"/>
          </a:xfrm>
        </p:spPr>
        <p:txBody>
          <a:bodyPr/>
          <a:lstStyle/>
          <a:p>
            <a:r>
              <a:rPr lang="tr-TR" sz="900" b="0" i="0" u="none" strike="noStrike" dirty="0" err="1">
                <a:solidFill>
                  <a:srgbClr val="000000"/>
                </a:solidFill>
                <a:effectLst/>
                <a:latin typeface="Calibri" panose="020F0502020204030204" pitchFamily="34" charset="0"/>
              </a:rPr>
              <a:t>Öztek</a:t>
            </a:r>
            <a:r>
              <a:rPr lang="tr-TR" sz="900" b="0" i="0" u="none" strike="noStrike" dirty="0">
                <a:solidFill>
                  <a:srgbClr val="000000"/>
                </a:solidFill>
                <a:effectLst/>
                <a:latin typeface="Calibri" panose="020F0502020204030204" pitchFamily="34" charset="0"/>
              </a:rPr>
              <a:t>, Z. (2020). Halk Sağlığı Kuramlar ve Uygulamalar. Ankara: Sağlık ve Sosyal Yardım Vakfı.</a:t>
            </a:r>
          </a:p>
          <a:p>
            <a:endParaRPr lang="en-US" dirty="0"/>
          </a:p>
        </p:txBody>
      </p:sp>
    </p:spTree>
    <p:extLst>
      <p:ext uri="{BB962C8B-B14F-4D97-AF65-F5344CB8AC3E}">
        <p14:creationId xmlns:p14="http://schemas.microsoft.com/office/powerpoint/2010/main" val="34767978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C7914C-CA2A-4C9B-B520-1BB905B04F57}"/>
              </a:ext>
            </a:extLst>
          </p:cNvPr>
          <p:cNvSpPr>
            <a:spLocks noGrp="1"/>
          </p:cNvSpPr>
          <p:nvPr>
            <p:ph type="title"/>
          </p:nvPr>
        </p:nvSpPr>
        <p:spPr>
          <a:xfrm>
            <a:off x="628651" y="1131094"/>
            <a:ext cx="3938487" cy="1355479"/>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tr-TR" dirty="0" err="1"/>
              <a:t>Morbidite</a:t>
            </a:r>
            <a:r>
              <a:rPr lang="tr-TR" dirty="0"/>
              <a:t> Ölçütleri</a:t>
            </a:r>
          </a:p>
        </p:txBody>
      </p:sp>
      <p:sp>
        <p:nvSpPr>
          <p:cNvPr id="3" name="İçerik Yer Tutucusu 2">
            <a:extLst>
              <a:ext uri="{FF2B5EF4-FFF2-40B4-BE49-F238E27FC236}">
                <a16:creationId xmlns:a16="http://schemas.microsoft.com/office/drawing/2014/main" id="{E5C6A564-E2B0-40A5-97C4-1E5DC375E572}"/>
              </a:ext>
            </a:extLst>
          </p:cNvPr>
          <p:cNvSpPr>
            <a:spLocks noGrp="1"/>
          </p:cNvSpPr>
          <p:nvPr>
            <p:ph idx="1"/>
          </p:nvPr>
        </p:nvSpPr>
        <p:spPr>
          <a:xfrm>
            <a:off x="205740" y="2607223"/>
            <a:ext cx="4366260" cy="2882750"/>
          </a:xfrm>
        </p:spPr>
        <p:txBody>
          <a:bodyPr>
            <a:normAutofit/>
          </a:bodyPr>
          <a:lstStyle/>
          <a:p>
            <a:r>
              <a:rPr lang="tr-TR" sz="1800" dirty="0"/>
              <a:t>Bir toplumda belirli hastalıkların görülme sıklığını ve o toplum için ne kadar önemli bir sorun olduğunu ölçmek için kullanılırlar.</a:t>
            </a:r>
          </a:p>
          <a:p>
            <a:r>
              <a:rPr lang="tr-TR" sz="1800" dirty="0"/>
              <a:t> En sık kullanılan hastalık ölçütleri </a:t>
            </a:r>
            <a:r>
              <a:rPr lang="tr-TR" sz="1800" b="1" dirty="0"/>
              <a:t>“</a:t>
            </a:r>
            <a:r>
              <a:rPr lang="tr-TR" sz="1800" b="1" dirty="0" err="1"/>
              <a:t>prevalans</a:t>
            </a:r>
            <a:r>
              <a:rPr lang="tr-TR" sz="1800" b="1" dirty="0"/>
              <a:t>”, “</a:t>
            </a:r>
            <a:r>
              <a:rPr lang="tr-TR" sz="1800" b="1" dirty="0" err="1"/>
              <a:t>insidans</a:t>
            </a:r>
            <a:r>
              <a:rPr lang="tr-TR" sz="1800" b="1" dirty="0"/>
              <a:t>” ve “atak </a:t>
            </a:r>
            <a:r>
              <a:rPr lang="tr-TR" sz="1800" b="1" dirty="0" err="1"/>
              <a:t>hızları”dır</a:t>
            </a:r>
            <a:r>
              <a:rPr lang="tr-TR" sz="1800" dirty="0"/>
              <a:t>. </a:t>
            </a:r>
          </a:p>
          <a:p>
            <a:endParaRPr lang="tr-TR" sz="1500" dirty="0"/>
          </a:p>
        </p:txBody>
      </p:sp>
      <p:pic>
        <p:nvPicPr>
          <p:cNvPr id="6" name="Resim 5" descr="kişi, iç mekan içeren bir resim&#10;&#10;Açıklama otomatik olarak oluşturuldu">
            <a:extLst>
              <a:ext uri="{FF2B5EF4-FFF2-40B4-BE49-F238E27FC236}">
                <a16:creationId xmlns:a16="http://schemas.microsoft.com/office/drawing/2014/main" id="{C7022E08-0F0C-468D-8DBA-7BC1F465EB5F}"/>
              </a:ext>
            </a:extLst>
          </p:cNvPr>
          <p:cNvPicPr>
            <a:picLocks noChangeAspect="1"/>
          </p:cNvPicPr>
          <p:nvPr/>
        </p:nvPicPr>
        <p:blipFill rotWithShape="1">
          <a:blip r:embed="rId2">
            <a:extLst>
              <a:ext uri="{28A0092B-C50C-407E-A947-70E740481C1C}">
                <a14:useLocalDpi xmlns:a14="http://schemas.microsoft.com/office/drawing/2010/main" val="0"/>
              </a:ext>
            </a:extLst>
          </a:blip>
          <a:srcRect l="34715" r="12683" b="1"/>
          <a:stretch/>
        </p:blipFill>
        <p:spPr>
          <a:xfrm>
            <a:off x="4671912" y="857257"/>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Alt Bilgi Yer Tutucusu 3">
            <a:extLst>
              <a:ext uri="{FF2B5EF4-FFF2-40B4-BE49-F238E27FC236}">
                <a16:creationId xmlns:a16="http://schemas.microsoft.com/office/drawing/2014/main" id="{02ABCDA2-AE0B-440F-9368-F4E70AD13F48}"/>
              </a:ext>
            </a:extLst>
          </p:cNvPr>
          <p:cNvSpPr>
            <a:spLocks noGrp="1"/>
          </p:cNvSpPr>
          <p:nvPr>
            <p:ph type="ftr" sz="quarter" idx="11"/>
          </p:nvPr>
        </p:nvSpPr>
        <p:spPr>
          <a:xfrm>
            <a:off x="407116" y="6584156"/>
            <a:ext cx="5879237" cy="273844"/>
          </a:xfrm>
        </p:spPr>
        <p:txBody>
          <a:bodyPr/>
          <a:lstStyle/>
          <a:p>
            <a:r>
              <a:rPr lang="tr-TR" sz="900" b="0" i="0" u="none" strike="noStrike" dirty="0" err="1">
                <a:solidFill>
                  <a:srgbClr val="000000"/>
                </a:solidFill>
                <a:effectLst/>
                <a:latin typeface="Calibri" panose="020F0502020204030204" pitchFamily="34" charset="0"/>
              </a:rPr>
              <a:t>Öztek</a:t>
            </a:r>
            <a:r>
              <a:rPr lang="tr-TR" sz="900" b="0" i="0" u="none" strike="noStrike" dirty="0">
                <a:solidFill>
                  <a:srgbClr val="000000"/>
                </a:solidFill>
                <a:effectLst/>
                <a:latin typeface="Calibri" panose="020F0502020204030204" pitchFamily="34" charset="0"/>
              </a:rPr>
              <a:t>, Z. (2020). Halk Sağlığı Kuramlar ve Uygulamalar. Ankara: Sağlık ve Sosyal Yardım Vakfı.</a:t>
            </a:r>
          </a:p>
          <a:p>
            <a:endParaRPr lang="en-US" dirty="0"/>
          </a:p>
        </p:txBody>
      </p:sp>
    </p:spTree>
    <p:extLst>
      <p:ext uri="{BB962C8B-B14F-4D97-AF65-F5344CB8AC3E}">
        <p14:creationId xmlns:p14="http://schemas.microsoft.com/office/powerpoint/2010/main" val="1159934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txBox="1">
            <a:spLocks noGrp="1"/>
          </p:cNvSpPr>
          <p:nvPr>
            <p:ph type="title"/>
          </p:nvPr>
        </p:nvSpPr>
        <p:spPr>
          <a:xfrm>
            <a:off x="457200" y="274638"/>
            <a:ext cx="8229600" cy="1143000"/>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dirty="0"/>
              <a:t>Epidemiyolojinin Tarihsel Gelişimi</a:t>
            </a:r>
            <a:endParaRPr/>
          </a:p>
        </p:txBody>
      </p:sp>
      <p:sp>
        <p:nvSpPr>
          <p:cNvPr id="151" name="Google Shape;151;p9"/>
          <p:cNvSpPr txBox="1">
            <a:spLocks noGrp="1"/>
          </p:cNvSpPr>
          <p:nvPr>
            <p:ph type="body" idx="1"/>
          </p:nvPr>
        </p:nvSpPr>
        <p:spPr>
          <a:xfrm>
            <a:off x="4788024" y="1812772"/>
            <a:ext cx="3682752"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2000"/>
              <a:buChar char="•"/>
            </a:pPr>
            <a:r>
              <a:rPr lang="tr-TR" sz="2000" b="1" u="sng"/>
              <a:t>HIPOKRAT</a:t>
            </a:r>
            <a:r>
              <a:rPr lang="tr-TR" sz="2000"/>
              <a:t> </a:t>
            </a:r>
            <a:endParaRPr/>
          </a:p>
          <a:p>
            <a:pPr marL="342900" lvl="0" indent="-342900" algn="just" rtl="0">
              <a:spcBef>
                <a:spcPts val="400"/>
              </a:spcBef>
              <a:spcAft>
                <a:spcPts val="0"/>
              </a:spcAft>
              <a:buClr>
                <a:schemeClr val="dk1"/>
              </a:buClr>
              <a:buSzPts val="2000"/>
              <a:buChar char="•"/>
            </a:pPr>
            <a:r>
              <a:rPr lang="tr-TR" sz="2000"/>
              <a:t>Tohumlarını ilk atan bilim insanı </a:t>
            </a:r>
            <a:endParaRPr/>
          </a:p>
          <a:p>
            <a:pPr marL="342900" lvl="0" indent="-342900" algn="just" rtl="0">
              <a:spcBef>
                <a:spcPts val="400"/>
              </a:spcBef>
              <a:spcAft>
                <a:spcPts val="0"/>
              </a:spcAft>
              <a:buClr>
                <a:schemeClr val="dk1"/>
              </a:buClr>
              <a:buSzPts val="2000"/>
              <a:buChar char="•"/>
            </a:pPr>
            <a:r>
              <a:rPr lang="tr-TR" sz="2000"/>
              <a:t>“Airs, Waters and Places” (Hava, Su ve Toprak) eserinde çevre ile insan-hastalık ilişkisini tanımlarken ilk epidemiyolojik tanımları kullanmıştır.</a:t>
            </a:r>
            <a:endParaRPr sz="2000"/>
          </a:p>
          <a:p>
            <a:pPr marL="342900" lvl="0" indent="-139700" algn="l" rtl="0">
              <a:spcBef>
                <a:spcPts val="640"/>
              </a:spcBef>
              <a:spcAft>
                <a:spcPts val="0"/>
              </a:spcAft>
              <a:buClr>
                <a:schemeClr val="dk1"/>
              </a:buClr>
              <a:buSzPts val="3200"/>
              <a:buNone/>
            </a:pPr>
            <a:endParaRPr/>
          </a:p>
        </p:txBody>
      </p:sp>
      <p:sp>
        <p:nvSpPr>
          <p:cNvPr id="152" name="Google Shape;152;p9"/>
          <p:cNvSpPr txBox="1"/>
          <p:nvPr/>
        </p:nvSpPr>
        <p:spPr>
          <a:xfrm>
            <a:off x="0" y="6350209"/>
            <a:ext cx="9144000" cy="5077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900" dirty="0">
                <a:solidFill>
                  <a:srgbClr val="BFBFBF"/>
                </a:solidFill>
                <a:latin typeface="Calibri"/>
                <a:ea typeface="Calibri"/>
                <a:cs typeface="Calibri"/>
                <a:sym typeface="Calibri"/>
              </a:rPr>
              <a:t>Çakır, B.,  (2015-2016), Epidemiyolojik Konferans Serisi </a:t>
            </a:r>
            <a:r>
              <a:rPr lang="tr-TR" sz="900" u="sng" dirty="0">
                <a:solidFill>
                  <a:srgbClr val="BFB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a:t>
            </a:r>
            <a:r>
              <a:rPr lang="tr-TR" sz="900" u="sng" dirty="0" err="1">
                <a:solidFill>
                  <a:srgbClr val="BFB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halksagligi</a:t>
            </a:r>
            <a:r>
              <a:rPr lang="tr-TR" sz="900" u="sng" dirty="0">
                <a:solidFill>
                  <a:srgbClr val="BFB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tr-TR" sz="900" u="sng" dirty="0" err="1">
                <a:solidFill>
                  <a:srgbClr val="BFB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hacettepe</a:t>
            </a:r>
            <a:r>
              <a:rPr lang="tr-TR" sz="900" u="sng" dirty="0">
                <a:solidFill>
                  <a:srgbClr val="BFB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.edu.tr/sunumlar_ve_seminerler/epidemiyoloji/</a:t>
            </a:r>
            <a:r>
              <a:rPr lang="tr-TR" sz="900" u="sng" dirty="0" err="1">
                <a:solidFill>
                  <a:srgbClr val="BFB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EpiKonferans</a:t>
            </a:r>
            <a:r>
              <a:rPr lang="tr-TR" sz="900" u="sng" dirty="0">
                <a:solidFill>
                  <a:srgbClr val="BFB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_16.</a:t>
            </a:r>
            <a:r>
              <a:rPr lang="tr-TR" sz="900" u="sng" dirty="0" err="1">
                <a:solidFill>
                  <a:srgbClr val="BFBFB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pdf</a:t>
            </a:r>
            <a:r>
              <a:rPr lang="tr-TR" sz="900" dirty="0">
                <a:solidFill>
                  <a:srgbClr val="BFBFBF"/>
                </a:solidFill>
                <a:latin typeface="Calibri"/>
                <a:ea typeface="Calibri"/>
                <a:cs typeface="Calibri"/>
                <a:sym typeface="Calibri"/>
              </a:rPr>
              <a:t> (Erişim Tarihi:10.09.2023)</a:t>
            </a:r>
            <a:endParaRPr sz="900">
              <a:solidFill>
                <a:srgbClr val="BFBFBF"/>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3" name="Google Shape;153;p9"/>
          <p:cNvPicPr preferRelativeResize="0"/>
          <p:nvPr/>
        </p:nvPicPr>
        <p:blipFill rotWithShape="1">
          <a:blip r:embed="rId4">
            <a:alphaModFix/>
          </a:blip>
          <a:srcRect/>
          <a:stretch/>
        </p:blipFill>
        <p:spPr>
          <a:xfrm>
            <a:off x="1115616" y="1628799"/>
            <a:ext cx="3024336" cy="38895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a:t>Prevalans</a:t>
            </a:r>
            <a:endParaRPr/>
          </a:p>
        </p:txBody>
      </p:sp>
      <p:sp>
        <p:nvSpPr>
          <p:cNvPr id="260" name="Google Shape;260;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2000"/>
              <a:buChar char="•"/>
            </a:pPr>
            <a:r>
              <a:rPr lang="tr-TR" sz="2000" dirty="0"/>
              <a:t>Belirli bir süre içinde bir hastalığın toplumda </a:t>
            </a:r>
            <a:r>
              <a:rPr lang="tr-TR" sz="2000" b="1" dirty="0"/>
              <a:t>görülme sıklığı</a:t>
            </a:r>
            <a:r>
              <a:rPr lang="tr-TR" sz="2000" dirty="0"/>
              <a:t>nı gösteren ölçüt </a:t>
            </a:r>
            <a:endParaRPr sz="2000"/>
          </a:p>
          <a:p>
            <a:pPr marL="342900" lvl="0" indent="-342900" algn="just" rtl="0">
              <a:spcBef>
                <a:spcPts val="400"/>
              </a:spcBef>
              <a:spcAft>
                <a:spcPts val="0"/>
              </a:spcAft>
              <a:buClr>
                <a:schemeClr val="dk1"/>
              </a:buClr>
              <a:buSzPts val="2000"/>
              <a:buChar char="•"/>
            </a:pPr>
            <a:r>
              <a:rPr lang="tr-TR" sz="2000" dirty="0"/>
              <a:t>Belirli bir süre içindeki </a:t>
            </a:r>
            <a:r>
              <a:rPr lang="tr-TR" sz="2000" b="1" dirty="0"/>
              <a:t>tüm eski ve yeni vakaların,</a:t>
            </a:r>
            <a:r>
              <a:rPr lang="tr-TR" sz="2000" dirty="0"/>
              <a:t> risk altındaki kişi sayısına bölünmesiyle hesaplanır. </a:t>
            </a:r>
            <a:endParaRPr/>
          </a:p>
          <a:p>
            <a:pPr marL="342900" lvl="0" indent="-342900" algn="just" rtl="0">
              <a:spcBef>
                <a:spcPts val="400"/>
              </a:spcBef>
              <a:spcAft>
                <a:spcPts val="0"/>
              </a:spcAft>
              <a:buClr>
                <a:schemeClr val="dk1"/>
              </a:buClr>
              <a:buSzPts val="2000"/>
              <a:buChar char="•"/>
            </a:pPr>
            <a:r>
              <a:rPr lang="tr-TR" sz="2000" dirty="0" err="1"/>
              <a:t>Prevalans</a:t>
            </a:r>
            <a:r>
              <a:rPr lang="tr-TR" sz="2000" dirty="0"/>
              <a:t>, sağlık sorununun toplumdaki </a:t>
            </a:r>
            <a:r>
              <a:rPr lang="tr-TR" sz="2000" b="1" dirty="0"/>
              <a:t>büyüklüğü/sıklığı</a:t>
            </a:r>
            <a:r>
              <a:rPr lang="tr-TR" sz="2000" dirty="0"/>
              <a:t> hakkında fikir verir. </a:t>
            </a:r>
            <a:endParaRPr/>
          </a:p>
          <a:p>
            <a:pPr marL="342900" lvl="0" indent="-139700" algn="l" rtl="0">
              <a:spcBef>
                <a:spcPts val="640"/>
              </a:spcBef>
              <a:spcAft>
                <a:spcPts val="0"/>
              </a:spcAft>
              <a:buClr>
                <a:schemeClr val="dk1"/>
              </a:buClr>
              <a:buSzPts val="3200"/>
              <a:buNone/>
            </a:pPr>
            <a:endParaRPr/>
          </a:p>
        </p:txBody>
      </p:sp>
      <p:sp>
        <p:nvSpPr>
          <p:cNvPr id="261" name="Google Shape;261;p22"/>
          <p:cNvSpPr txBox="1"/>
          <p:nvPr/>
        </p:nvSpPr>
        <p:spPr>
          <a:xfrm>
            <a:off x="1983545" y="6211669"/>
            <a:ext cx="554461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900" dirty="0" err="1">
                <a:solidFill>
                  <a:srgbClr val="A5A5A5"/>
                </a:solidFill>
                <a:latin typeface="Calibri"/>
                <a:ea typeface="Calibri"/>
                <a:cs typeface="Calibri"/>
                <a:sym typeface="Calibri"/>
              </a:rPr>
              <a:t>Basic</a:t>
            </a:r>
            <a:r>
              <a:rPr lang="tr-TR" sz="900" dirty="0">
                <a:solidFill>
                  <a:srgbClr val="A5A5A5"/>
                </a:solidFill>
                <a:latin typeface="Calibri"/>
                <a:ea typeface="Calibri"/>
                <a:cs typeface="Calibri"/>
                <a:sym typeface="Calibri"/>
              </a:rPr>
              <a:t> </a:t>
            </a:r>
            <a:r>
              <a:rPr lang="tr-TR" sz="900" dirty="0" err="1">
                <a:solidFill>
                  <a:srgbClr val="A5A5A5"/>
                </a:solidFill>
                <a:latin typeface="Calibri"/>
                <a:ea typeface="Calibri"/>
                <a:cs typeface="Calibri"/>
                <a:sym typeface="Calibri"/>
              </a:rPr>
              <a:t>Epidemiology</a:t>
            </a:r>
            <a:r>
              <a:rPr lang="tr-TR" sz="900" dirty="0">
                <a:solidFill>
                  <a:srgbClr val="A5A5A5"/>
                </a:solidFill>
                <a:latin typeface="Calibri"/>
                <a:ea typeface="Calibri"/>
                <a:cs typeface="Calibri"/>
                <a:sym typeface="Calibri"/>
              </a:rPr>
              <a:t>, R.</a:t>
            </a:r>
            <a:r>
              <a:rPr lang="tr-TR" sz="900" dirty="0" err="1">
                <a:solidFill>
                  <a:srgbClr val="A5A5A5"/>
                </a:solidFill>
                <a:latin typeface="Calibri"/>
                <a:ea typeface="Calibri"/>
                <a:cs typeface="Calibri"/>
                <a:sym typeface="Calibri"/>
              </a:rPr>
              <a:t>Beaglehole</a:t>
            </a:r>
            <a:r>
              <a:rPr lang="tr-TR" sz="900" dirty="0">
                <a:solidFill>
                  <a:srgbClr val="A5A5A5"/>
                </a:solidFill>
                <a:latin typeface="Calibri"/>
                <a:ea typeface="Calibri"/>
                <a:cs typeface="Calibri"/>
                <a:sym typeface="Calibri"/>
              </a:rPr>
              <a:t>, R.</a:t>
            </a:r>
            <a:r>
              <a:rPr lang="tr-TR" sz="900" dirty="0" err="1">
                <a:solidFill>
                  <a:srgbClr val="A5A5A5"/>
                </a:solidFill>
                <a:latin typeface="Calibri"/>
                <a:ea typeface="Calibri"/>
                <a:cs typeface="Calibri"/>
                <a:sym typeface="Calibri"/>
              </a:rPr>
              <a:t>Bonita</a:t>
            </a:r>
            <a:r>
              <a:rPr lang="tr-TR" sz="900" dirty="0">
                <a:solidFill>
                  <a:srgbClr val="A5A5A5"/>
                </a:solidFill>
                <a:latin typeface="Calibri"/>
                <a:ea typeface="Calibri"/>
                <a:cs typeface="Calibri"/>
                <a:sym typeface="Calibri"/>
              </a:rPr>
              <a:t>, T.</a:t>
            </a:r>
            <a:r>
              <a:rPr lang="tr-TR" sz="900" dirty="0" err="1">
                <a:solidFill>
                  <a:srgbClr val="A5A5A5"/>
                </a:solidFill>
                <a:latin typeface="Calibri"/>
                <a:ea typeface="Calibri"/>
                <a:cs typeface="Calibri"/>
                <a:sym typeface="Calibri"/>
              </a:rPr>
              <a:t>Kjellstrom</a:t>
            </a:r>
            <a:r>
              <a:rPr lang="tr-TR" sz="900" dirty="0">
                <a:solidFill>
                  <a:srgbClr val="A5A5A5"/>
                </a:solidFill>
                <a:latin typeface="Calibri"/>
                <a:ea typeface="Calibri"/>
                <a:cs typeface="Calibri"/>
                <a:sym typeface="Calibri"/>
              </a:rPr>
              <a:t>, </a:t>
            </a:r>
            <a:r>
              <a:rPr lang="tr-TR" sz="900" dirty="0" err="1">
                <a:solidFill>
                  <a:srgbClr val="A5A5A5"/>
                </a:solidFill>
                <a:latin typeface="Calibri"/>
                <a:ea typeface="Calibri"/>
                <a:cs typeface="Calibri"/>
                <a:sym typeface="Calibri"/>
              </a:rPr>
              <a:t>World</a:t>
            </a:r>
            <a:r>
              <a:rPr lang="tr-TR" sz="900" dirty="0">
                <a:solidFill>
                  <a:srgbClr val="A5A5A5"/>
                </a:solidFill>
                <a:latin typeface="Calibri"/>
                <a:ea typeface="Calibri"/>
                <a:cs typeface="Calibri"/>
                <a:sym typeface="Calibri"/>
              </a:rPr>
              <a:t> </a:t>
            </a:r>
            <a:r>
              <a:rPr lang="tr-TR" sz="900" dirty="0" err="1">
                <a:solidFill>
                  <a:srgbClr val="A5A5A5"/>
                </a:solidFill>
                <a:latin typeface="Calibri"/>
                <a:ea typeface="Calibri"/>
                <a:cs typeface="Calibri"/>
                <a:sym typeface="Calibri"/>
              </a:rPr>
              <a:t>Health</a:t>
            </a:r>
            <a:r>
              <a:rPr lang="tr-TR" sz="900" dirty="0">
                <a:solidFill>
                  <a:srgbClr val="A5A5A5"/>
                </a:solidFill>
                <a:latin typeface="Calibri"/>
                <a:ea typeface="Calibri"/>
                <a:cs typeface="Calibri"/>
                <a:sym typeface="Calibri"/>
              </a:rPr>
              <a:t> </a:t>
            </a:r>
            <a:r>
              <a:rPr lang="tr-TR" sz="900" dirty="0" err="1">
                <a:solidFill>
                  <a:srgbClr val="A5A5A5"/>
                </a:solidFill>
                <a:latin typeface="Calibri"/>
                <a:ea typeface="Calibri"/>
                <a:cs typeface="Calibri"/>
                <a:sym typeface="Calibri"/>
              </a:rPr>
              <a:t>Organization</a:t>
            </a:r>
            <a:r>
              <a:rPr lang="tr-TR" sz="900" dirty="0">
                <a:solidFill>
                  <a:srgbClr val="A5A5A5"/>
                </a:solidFill>
                <a:latin typeface="Calibri"/>
                <a:ea typeface="Calibri"/>
                <a:cs typeface="Calibri"/>
                <a:sym typeface="Calibri"/>
              </a:rPr>
              <a:t>, </a:t>
            </a:r>
            <a:r>
              <a:rPr lang="tr-TR" sz="900" dirty="0" err="1">
                <a:solidFill>
                  <a:srgbClr val="A5A5A5"/>
                </a:solidFill>
                <a:latin typeface="Calibri"/>
                <a:ea typeface="Calibri"/>
                <a:cs typeface="Calibri"/>
                <a:sym typeface="Calibri"/>
              </a:rPr>
              <a:t>Geneva</a:t>
            </a:r>
            <a:r>
              <a:rPr lang="tr-TR" sz="900" dirty="0">
                <a:solidFill>
                  <a:srgbClr val="A5A5A5"/>
                </a:solidFill>
                <a:latin typeface="Calibri"/>
                <a:ea typeface="Calibri"/>
                <a:cs typeface="Calibri"/>
                <a:sym typeface="Calibri"/>
              </a:rPr>
              <a:t>, 2006 </a:t>
            </a:r>
            <a:r>
              <a:rPr lang="tr-TR" sz="900" u="sng" dirty="0">
                <a:solidFill>
                  <a:srgbClr val="A5A5A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https://sbu.saglik.gov.tr/Ekutuphane/kitaplar/epidemiyoloji.pdf</a:t>
            </a:r>
            <a:r>
              <a:rPr lang="tr-TR" sz="900" dirty="0">
                <a:solidFill>
                  <a:srgbClr val="A5A5A5"/>
                </a:solidFill>
                <a:latin typeface="Calibri"/>
                <a:ea typeface="Calibri"/>
                <a:cs typeface="Calibri"/>
                <a:sym typeface="Calibri"/>
              </a:rPr>
              <a:t> (Erişim Tarihi:10.09.2022)</a:t>
            </a:r>
            <a:endParaRPr sz="900">
              <a:solidFill>
                <a:srgbClr val="A5A5A5"/>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2" name="Google Shape;262;p22"/>
          <p:cNvPicPr preferRelativeResize="0"/>
          <p:nvPr/>
        </p:nvPicPr>
        <p:blipFill rotWithShape="1">
          <a:blip r:embed="rId4">
            <a:alphaModFix/>
          </a:blip>
          <a:srcRect/>
          <a:stretch/>
        </p:blipFill>
        <p:spPr>
          <a:xfrm>
            <a:off x="2630658" y="3756074"/>
            <a:ext cx="4332849" cy="2412609"/>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3"/>
          <p:cNvPicPr preferRelativeResize="0"/>
          <p:nvPr/>
        </p:nvPicPr>
        <p:blipFill rotWithShape="1">
          <a:blip r:embed="rId3">
            <a:alphaModFix/>
          </a:blip>
          <a:srcRect/>
          <a:stretch/>
        </p:blipFill>
        <p:spPr>
          <a:xfrm>
            <a:off x="1331639" y="698254"/>
            <a:ext cx="6709347" cy="5142908"/>
          </a:xfrm>
          <a:prstGeom prst="rect">
            <a:avLst/>
          </a:prstGeom>
          <a:noFill/>
          <a:ln>
            <a:noFill/>
          </a:ln>
        </p:spPr>
      </p:pic>
      <p:sp>
        <p:nvSpPr>
          <p:cNvPr id="268" name="Google Shape;268;p23"/>
          <p:cNvSpPr txBox="1"/>
          <p:nvPr/>
        </p:nvSpPr>
        <p:spPr>
          <a:xfrm>
            <a:off x="1835696" y="6453336"/>
            <a:ext cx="61206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900">
                <a:solidFill>
                  <a:srgbClr val="A5A5A5"/>
                </a:solidFill>
                <a:latin typeface="Calibri"/>
                <a:ea typeface="Calibri"/>
                <a:cs typeface="Calibri"/>
                <a:sym typeface="Calibri"/>
              </a:rPr>
              <a:t>Basic Epidemiology, R.Beaglehole, R.Bonita, T.Kjellstrom, World Health Organization, Geneva, 2006 </a:t>
            </a:r>
            <a:r>
              <a:rPr lang="tr-TR" sz="900" u="sng">
                <a:solidFill>
                  <a:srgbClr val="A5A5A5"/>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https://sbu.saglik.gov.tr/Ekutuphane/kitaplar/epidemiyoloji.pdf</a:t>
            </a:r>
            <a:r>
              <a:rPr lang="tr-TR" sz="900">
                <a:solidFill>
                  <a:srgbClr val="A5A5A5"/>
                </a:solidFill>
                <a:latin typeface="Calibri"/>
                <a:ea typeface="Calibri"/>
                <a:cs typeface="Calibri"/>
                <a:sym typeface="Calibri"/>
              </a:rPr>
              <a:t> (Erişim Tarihi:10.09.2022)</a:t>
            </a:r>
            <a:endParaRPr sz="900">
              <a:solidFill>
                <a:srgbClr val="A5A5A5"/>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tr-TR" b="1" dirty="0"/>
              <a:t>Risk Altındaki Nüfus:</a:t>
            </a:r>
            <a:endParaRPr/>
          </a:p>
        </p:txBody>
      </p:sp>
      <p:sp>
        <p:nvSpPr>
          <p:cNvPr id="251" name="Google Shape;251;p21"/>
          <p:cNvSpPr txBox="1">
            <a:spLocks noGrp="1"/>
          </p:cNvSpPr>
          <p:nvPr>
            <p:ph type="body" idx="1"/>
          </p:nvPr>
        </p:nvSpPr>
        <p:spPr>
          <a:xfrm>
            <a:off x="467544" y="1772816"/>
            <a:ext cx="3898776"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tr-TR" dirty="0"/>
              <a:t>Hastalığa karşı duyarlı olan nüfusa risk altındaki nüfus denilir.</a:t>
            </a:r>
            <a:endParaRPr/>
          </a:p>
          <a:p>
            <a:pPr marL="342900" lvl="0" indent="-20066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tr-TR" dirty="0"/>
              <a:t>Demografik veya çevresel etmenlere göre tanımlanabilir.</a:t>
            </a:r>
            <a:endParaRPr/>
          </a:p>
          <a:p>
            <a:pPr marL="342900" lvl="0" indent="-20066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tr-TR" dirty="0"/>
              <a:t>Örneğin iş kazaları, sadece çalışan kişilerde oluşur, dolayısıyla risk altındaki toplum, iş yerinde çalışanlar, yani işçilerdir. </a:t>
            </a:r>
            <a:endParaRPr b="1"/>
          </a:p>
          <a:p>
            <a:pPr marL="342900" lvl="0" indent="-200660" algn="l" rtl="0">
              <a:spcBef>
                <a:spcPts val="448"/>
              </a:spcBef>
              <a:spcAft>
                <a:spcPts val="0"/>
              </a:spcAft>
              <a:buClr>
                <a:schemeClr val="dk1"/>
              </a:buClr>
              <a:buSzPct val="100000"/>
              <a:buNone/>
            </a:pPr>
            <a:endParaRPr/>
          </a:p>
        </p:txBody>
      </p:sp>
      <p:pic>
        <p:nvPicPr>
          <p:cNvPr id="252" name="Google Shape;252;p21"/>
          <p:cNvPicPr preferRelativeResize="0"/>
          <p:nvPr/>
        </p:nvPicPr>
        <p:blipFill rotWithShape="1">
          <a:blip r:embed="rId3">
            <a:alphaModFix/>
          </a:blip>
          <a:srcRect/>
          <a:stretch/>
        </p:blipFill>
        <p:spPr>
          <a:xfrm>
            <a:off x="4547497" y="2181225"/>
            <a:ext cx="4019550" cy="2495550"/>
          </a:xfrm>
          <a:prstGeom prst="rect">
            <a:avLst/>
          </a:prstGeom>
          <a:noFill/>
          <a:ln>
            <a:noFill/>
          </a:ln>
        </p:spPr>
      </p:pic>
      <p:sp>
        <p:nvSpPr>
          <p:cNvPr id="253" name="Google Shape;253;p21"/>
          <p:cNvSpPr txBox="1"/>
          <p:nvPr/>
        </p:nvSpPr>
        <p:spPr>
          <a:xfrm>
            <a:off x="1835696" y="6453336"/>
            <a:ext cx="61206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900">
                <a:solidFill>
                  <a:srgbClr val="A5A5A5"/>
                </a:solidFill>
                <a:latin typeface="Calibri"/>
                <a:ea typeface="Calibri"/>
                <a:cs typeface="Calibri"/>
                <a:sym typeface="Calibri"/>
              </a:rPr>
              <a:t>Basic Epidemiology, R.Beaglehole, R.Bonita, T.Kjellstrom, World Health Organization, Geneva, 2006 </a:t>
            </a:r>
            <a:r>
              <a:rPr lang="tr-TR" sz="900" u="sng">
                <a:solidFill>
                  <a:srgbClr val="A5A5A5"/>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https://sbu.saglik.gov.tr/Ekutuphane/kitaplar/epidemiyoloji.pdf</a:t>
            </a:r>
            <a:r>
              <a:rPr lang="tr-TR" sz="900">
                <a:solidFill>
                  <a:srgbClr val="A5A5A5"/>
                </a:solidFill>
                <a:latin typeface="Calibri"/>
                <a:ea typeface="Calibri"/>
                <a:cs typeface="Calibri"/>
                <a:sym typeface="Calibri"/>
              </a:rPr>
              <a:t> (Erişim Tarihi:10.09.2022)</a:t>
            </a:r>
            <a:endParaRPr sz="900">
              <a:solidFill>
                <a:srgbClr val="A5A5A5"/>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a:t>İnsidans</a:t>
            </a:r>
            <a:endParaRPr/>
          </a:p>
        </p:txBody>
      </p:sp>
      <p:sp>
        <p:nvSpPr>
          <p:cNvPr id="275" name="Google Shape;275;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2000"/>
              <a:buChar char="•"/>
            </a:pPr>
            <a:r>
              <a:rPr lang="tr-TR" sz="2000"/>
              <a:t>İnsidans; belirli bir izleme süresinde etkenle karşılaşma durumlarına göre, </a:t>
            </a:r>
            <a:r>
              <a:rPr lang="tr-TR" sz="2000" b="1"/>
              <a:t>sağlam kişilerin hastalığa yakalanma risklerini verir. </a:t>
            </a:r>
            <a:endParaRPr sz="2000" b="1"/>
          </a:p>
          <a:p>
            <a:pPr marL="342900" lvl="0" indent="-215900" algn="just" rtl="0">
              <a:spcBef>
                <a:spcPts val="400"/>
              </a:spcBef>
              <a:spcAft>
                <a:spcPts val="0"/>
              </a:spcAft>
              <a:buClr>
                <a:schemeClr val="dk1"/>
              </a:buClr>
              <a:buSzPts val="2000"/>
              <a:buNone/>
            </a:pPr>
            <a:endParaRPr sz="2000" b="1"/>
          </a:p>
          <a:p>
            <a:pPr marL="342900" lvl="0" indent="-342900" algn="just" rtl="0">
              <a:spcBef>
                <a:spcPts val="400"/>
              </a:spcBef>
              <a:spcAft>
                <a:spcPts val="0"/>
              </a:spcAft>
              <a:buClr>
                <a:schemeClr val="dk1"/>
              </a:buClr>
              <a:buSzPts val="2000"/>
              <a:buChar char="•"/>
            </a:pPr>
            <a:r>
              <a:rPr lang="tr-TR" sz="2000"/>
              <a:t>Yani o süredeki </a:t>
            </a:r>
            <a:r>
              <a:rPr lang="tr-TR" sz="2000" b="1"/>
              <a:t>yeni vaka sayısının </a:t>
            </a:r>
            <a:r>
              <a:rPr lang="tr-TR" sz="2000"/>
              <a:t>risk altındaki sağlam kişi sayısına bölünmesiyle elde edilir.</a:t>
            </a:r>
            <a:endParaRPr/>
          </a:p>
          <a:p>
            <a:pPr marL="342900" lvl="0" indent="-215900" algn="l" rtl="0">
              <a:spcBef>
                <a:spcPts val="400"/>
              </a:spcBef>
              <a:spcAft>
                <a:spcPts val="0"/>
              </a:spcAft>
              <a:buClr>
                <a:schemeClr val="dk1"/>
              </a:buClr>
              <a:buSzPts val="2000"/>
              <a:buNone/>
            </a:pPr>
            <a:endParaRPr sz="2000"/>
          </a:p>
        </p:txBody>
      </p:sp>
      <p:sp>
        <p:nvSpPr>
          <p:cNvPr id="276" name="Google Shape;276;p24"/>
          <p:cNvSpPr txBox="1">
            <a:spLocks noGrp="1"/>
          </p:cNvSpPr>
          <p:nvPr>
            <p:ph type="ftr" idx="11"/>
          </p:nvPr>
        </p:nvSpPr>
        <p:spPr>
          <a:xfrm>
            <a:off x="2583072" y="622600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r-TR" dirty="0"/>
              <a:t>Güven </a:t>
            </a:r>
            <a:r>
              <a:rPr lang="tr-TR" dirty="0" err="1"/>
              <a:t>Tezcan</a:t>
            </a:r>
            <a:r>
              <a:rPr lang="tr-TR" dirty="0"/>
              <a:t> S, Temel Epidemiyoloji, Hipokrat </a:t>
            </a:r>
            <a:r>
              <a:rPr lang="tr-TR" dirty="0" err="1"/>
              <a:t>Kitabevi</a:t>
            </a:r>
            <a:r>
              <a:rPr lang="tr-TR" dirty="0"/>
              <a:t>, 2017</a:t>
            </a:r>
            <a:endParaRPr/>
          </a:p>
          <a:p>
            <a:pPr marL="0" lvl="0" indent="0" algn="ctr" rtl="0">
              <a:spcBef>
                <a:spcPts val="0"/>
              </a:spcBef>
              <a:spcAft>
                <a:spcPts val="0"/>
              </a:spcAft>
              <a:buNone/>
            </a:pPr>
            <a:endParaRPr/>
          </a:p>
        </p:txBody>
      </p:sp>
      <p:pic>
        <p:nvPicPr>
          <p:cNvPr id="277" name="Google Shape;277;p24" descr="https://www.alacrita.com/hs-fs/hubfs/valuation-incidence-prevalence.jpg?width=461&amp;name=valuation-incidence-prevalence.jpg"/>
          <p:cNvPicPr preferRelativeResize="0"/>
          <p:nvPr/>
        </p:nvPicPr>
        <p:blipFill rotWithShape="1">
          <a:blip r:embed="rId3">
            <a:alphaModFix/>
          </a:blip>
          <a:srcRect/>
          <a:stretch/>
        </p:blipFill>
        <p:spPr>
          <a:xfrm>
            <a:off x="2685754" y="3717032"/>
            <a:ext cx="3893971" cy="2200941"/>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DE0C46-A00E-43A1-966B-7B89AF84D78C}"/>
              </a:ext>
            </a:extLst>
          </p:cNvPr>
          <p:cNvSpPr>
            <a:spLocks noGrp="1"/>
          </p:cNvSpPr>
          <p:nvPr>
            <p:ph type="title"/>
          </p:nvPr>
        </p:nvSpPr>
        <p:spPr/>
        <p:txBody>
          <a:bodyPr/>
          <a:lstStyle/>
          <a:p>
            <a:pPr algn="ctr"/>
            <a:r>
              <a:rPr lang="tr-TR" dirty="0"/>
              <a:t>Atak Hızı</a:t>
            </a:r>
          </a:p>
        </p:txBody>
      </p:sp>
      <p:sp>
        <p:nvSpPr>
          <p:cNvPr id="6" name="Metin kutusu 5">
            <a:extLst>
              <a:ext uri="{FF2B5EF4-FFF2-40B4-BE49-F238E27FC236}">
                <a16:creationId xmlns:a16="http://schemas.microsoft.com/office/drawing/2014/main" id="{1B54C5CD-5DE8-42DB-9879-3B999DCEB9FA}"/>
              </a:ext>
            </a:extLst>
          </p:cNvPr>
          <p:cNvSpPr txBox="1"/>
          <p:nvPr/>
        </p:nvSpPr>
        <p:spPr>
          <a:xfrm>
            <a:off x="714375" y="1935896"/>
            <a:ext cx="8151019" cy="530915"/>
          </a:xfrm>
          <a:prstGeom prst="rect">
            <a:avLst/>
          </a:prstGeom>
          <a:noFill/>
        </p:spPr>
        <p:txBody>
          <a:bodyPr wrap="square">
            <a:spAutoFit/>
          </a:bodyPr>
          <a:lstStyle/>
          <a:p>
            <a:endParaRPr lang="tr-TR" sz="1350" dirty="0"/>
          </a:p>
          <a:p>
            <a:r>
              <a:rPr lang="tr-TR" sz="1500" dirty="0"/>
              <a:t>Bulaşıcı hastalıklarla ilgili hastalık (</a:t>
            </a:r>
            <a:r>
              <a:rPr lang="tr-TR" sz="1500" dirty="0" err="1"/>
              <a:t>morbidite</a:t>
            </a:r>
            <a:r>
              <a:rPr lang="tr-TR" sz="1500" dirty="0"/>
              <a:t>) ölçütlerine atak hızı adı da verilir.</a:t>
            </a:r>
            <a:endParaRPr lang="tr-TR" sz="1350" dirty="0"/>
          </a:p>
        </p:txBody>
      </p:sp>
      <mc:AlternateContent xmlns:mc="http://schemas.openxmlformats.org/markup-compatibility/2006" xmlns:a14="http://schemas.microsoft.com/office/drawing/2010/main">
        <mc:Choice Requires="a14">
          <p:sp>
            <p:nvSpPr>
              <p:cNvPr id="8" name="Metin kutusu 7">
                <a:extLst>
                  <a:ext uri="{FF2B5EF4-FFF2-40B4-BE49-F238E27FC236}">
                    <a16:creationId xmlns:a16="http://schemas.microsoft.com/office/drawing/2014/main" id="{C6371F7E-8DA9-45F2-99CB-C710F4B282EC}"/>
                  </a:ext>
                </a:extLst>
              </p:cNvPr>
              <p:cNvSpPr txBox="1"/>
              <p:nvPr/>
            </p:nvSpPr>
            <p:spPr>
              <a:xfrm>
                <a:off x="425053" y="2818502"/>
                <a:ext cx="8729663" cy="495777"/>
              </a:xfrm>
              <a:prstGeom prst="rect">
                <a:avLst/>
              </a:prstGeom>
              <a:noFill/>
            </p:spPr>
            <p:txBody>
              <a:bodyPr wrap="square">
                <a:spAutoFit/>
              </a:bodyPr>
              <a:lstStyle/>
              <a:p>
                <a14:m>
                  <m:oMath xmlns:m="http://schemas.openxmlformats.org/officeDocument/2006/math">
                    <m:r>
                      <m:rPr>
                        <m:nor/>
                      </m:rPr>
                      <a:rPr lang="tr-TR" sz="1500" b="1" dirty="0" smtClean="0">
                        <a:solidFill>
                          <a:srgbClr val="FF0000"/>
                        </a:solidFill>
                        <a:latin typeface="Cambria Math" panose="02040503050406030204" pitchFamily="18" charset="0"/>
                      </a:rPr>
                      <m:t>A</m:t>
                    </m:r>
                    <m:r>
                      <m:rPr>
                        <m:nor/>
                      </m:rPr>
                      <a:rPr lang="tr-TR" sz="1500" b="1" i="0" dirty="0" smtClean="0">
                        <a:solidFill>
                          <a:srgbClr val="FF0000"/>
                        </a:solidFill>
                        <a:latin typeface="Cambria Math" panose="02040503050406030204" pitchFamily="18" charset="0"/>
                      </a:rPr>
                      <m:t>tak</m:t>
                    </m:r>
                    <m:r>
                      <a:rPr lang="tr-TR" sz="1500" b="1" i="1">
                        <a:solidFill>
                          <a:srgbClr val="FF0000"/>
                        </a:solidFill>
                        <a:latin typeface="Cambria Math" panose="02040503050406030204" pitchFamily="18" charset="0"/>
                      </a:rPr>
                      <m:t> </m:t>
                    </m:r>
                    <m:r>
                      <a:rPr lang="tr-TR" sz="1500" b="1" i="1">
                        <a:solidFill>
                          <a:srgbClr val="FF0000"/>
                        </a:solidFill>
                        <a:latin typeface="Cambria Math" panose="02040503050406030204" pitchFamily="18" charset="0"/>
                      </a:rPr>
                      <m:t>𝒉</m:t>
                    </m:r>
                    <m:r>
                      <a:rPr lang="tr-TR" sz="1500" b="1" i="1">
                        <a:solidFill>
                          <a:srgbClr val="FF0000"/>
                        </a:solidFill>
                        <a:latin typeface="Cambria Math" panose="02040503050406030204" pitchFamily="18" charset="0"/>
                      </a:rPr>
                      <m:t>𝚤</m:t>
                    </m:r>
                    <m:r>
                      <a:rPr lang="tr-TR" sz="1500" b="1" i="1">
                        <a:solidFill>
                          <a:srgbClr val="FF0000"/>
                        </a:solidFill>
                        <a:latin typeface="Cambria Math" panose="02040503050406030204" pitchFamily="18" charset="0"/>
                      </a:rPr>
                      <m:t>𝒛</m:t>
                    </m:r>
                    <m:r>
                      <a:rPr lang="tr-TR" sz="1500" b="1" i="1">
                        <a:solidFill>
                          <a:srgbClr val="FF0000"/>
                        </a:solidFill>
                        <a:latin typeface="Cambria Math" panose="02040503050406030204" pitchFamily="18" charset="0"/>
                      </a:rPr>
                      <m:t>𝚤</m:t>
                    </m:r>
                    <m:r>
                      <a:rPr lang="tr-TR" sz="1500" b="1" i="1" smtClean="0">
                        <a:solidFill>
                          <a:srgbClr val="FF0000"/>
                        </a:solidFill>
                        <a:latin typeface="Cambria Math" panose="02040503050406030204" pitchFamily="18" charset="0"/>
                      </a:rPr>
                      <m:t>(</m:t>
                    </m:r>
                    <m:r>
                      <a:rPr lang="tr-TR" sz="1500" b="1" i="1" smtClean="0">
                        <a:solidFill>
                          <a:srgbClr val="FF0000"/>
                        </a:solidFill>
                        <a:latin typeface="Cambria Math" panose="02040503050406030204" pitchFamily="18" charset="0"/>
                      </a:rPr>
                      <m:t>𝑩</m:t>
                    </m:r>
                    <m:r>
                      <a:rPr lang="tr-TR" sz="1500" b="1" i="1" smtClean="0">
                        <a:solidFill>
                          <a:srgbClr val="FF0000"/>
                        </a:solidFill>
                        <a:latin typeface="Cambria Math" panose="02040503050406030204" pitchFamily="18" charset="0"/>
                      </a:rPr>
                      <m:t> </m:t>
                    </m:r>
                    <m:r>
                      <a:rPr lang="tr-TR" sz="1500" b="1" i="1" smtClean="0">
                        <a:solidFill>
                          <a:srgbClr val="FF0000"/>
                        </a:solidFill>
                        <a:latin typeface="Cambria Math" panose="02040503050406030204" pitchFamily="18" charset="0"/>
                      </a:rPr>
                      <m:t>𝒉𝒂𝒔𝒕𝒂𝒍</m:t>
                    </m:r>
                    <m:r>
                      <a:rPr lang="tr-TR" sz="1500" b="1" i="1" smtClean="0">
                        <a:solidFill>
                          <a:srgbClr val="FF0000"/>
                        </a:solidFill>
                        <a:latin typeface="Cambria Math" panose="02040503050406030204" pitchFamily="18" charset="0"/>
                      </a:rPr>
                      <m:t>𝚤</m:t>
                    </m:r>
                    <m:r>
                      <a:rPr lang="tr-TR" sz="1500" b="1" i="1" smtClean="0">
                        <a:solidFill>
                          <a:srgbClr val="FF0000"/>
                        </a:solidFill>
                        <a:latin typeface="Cambria Math" panose="02040503050406030204" pitchFamily="18" charset="0"/>
                      </a:rPr>
                      <m:t>ğ</m:t>
                    </m:r>
                    <m:r>
                      <a:rPr lang="tr-TR" sz="1500" b="1" i="1" smtClean="0">
                        <a:solidFill>
                          <a:srgbClr val="FF0000"/>
                        </a:solidFill>
                        <a:latin typeface="Cambria Math" panose="02040503050406030204" pitchFamily="18" charset="0"/>
                      </a:rPr>
                      <m:t>𝚤</m:t>
                    </m:r>
                    <m:r>
                      <a:rPr lang="tr-TR" sz="1500" b="1" i="1" smtClean="0">
                        <a:solidFill>
                          <a:srgbClr val="FF0000"/>
                        </a:solidFill>
                        <a:latin typeface="Cambria Math" panose="02040503050406030204" pitchFamily="18" charset="0"/>
                      </a:rPr>
                      <m:t>)=</m:t>
                    </m:r>
                    <m:f>
                      <m:fPr>
                        <m:ctrlPr>
                          <a:rPr lang="tr-TR" sz="1500" b="1" i="1">
                            <a:solidFill>
                              <a:srgbClr val="FF0000"/>
                            </a:solidFill>
                            <a:latin typeface="Cambria Math" panose="02040503050406030204" pitchFamily="18" charset="0"/>
                          </a:rPr>
                        </m:ctrlPr>
                      </m:fPr>
                      <m:num>
                        <m:r>
                          <m:rPr>
                            <m:nor/>
                          </m:rPr>
                          <a:rPr lang="tr-TR" sz="1500" b="0" i="0" smtClean="0">
                            <a:solidFill>
                              <a:srgbClr val="FF0000"/>
                            </a:solidFill>
                            <a:latin typeface="Cambria Math" panose="02040503050406030204" pitchFamily="18" charset="0"/>
                          </a:rPr>
                          <m:t>B</m:t>
                        </m:r>
                        <m:r>
                          <m:rPr>
                            <m:nor/>
                          </m:rPr>
                          <a:rPr lang="tr-TR" sz="1500">
                            <a:solidFill>
                              <a:srgbClr val="FF0000"/>
                            </a:solidFill>
                          </a:rPr>
                          <m:t>elirli</m:t>
                        </m:r>
                        <m:r>
                          <m:rPr>
                            <m:nor/>
                          </m:rPr>
                          <a:rPr lang="tr-TR" sz="1500">
                            <a:solidFill>
                              <a:srgbClr val="FF0000"/>
                            </a:solidFill>
                          </a:rPr>
                          <m:t> </m:t>
                        </m:r>
                        <m:r>
                          <m:rPr>
                            <m:nor/>
                          </m:rPr>
                          <a:rPr lang="tr-TR" sz="1500">
                            <a:solidFill>
                              <a:srgbClr val="FF0000"/>
                            </a:solidFill>
                          </a:rPr>
                          <m:t>bir</m:t>
                        </m:r>
                        <m:r>
                          <m:rPr>
                            <m:nor/>
                          </m:rPr>
                          <a:rPr lang="tr-TR" sz="1500">
                            <a:solidFill>
                              <a:srgbClr val="FF0000"/>
                            </a:solidFill>
                          </a:rPr>
                          <m:t> </m:t>
                        </m:r>
                        <m:r>
                          <m:rPr>
                            <m:nor/>
                          </m:rPr>
                          <a:rPr lang="tr-TR" sz="1500">
                            <a:solidFill>
                              <a:srgbClr val="FF0000"/>
                            </a:solidFill>
                          </a:rPr>
                          <m:t>s</m:t>
                        </m:r>
                        <m:r>
                          <m:rPr>
                            <m:nor/>
                          </m:rPr>
                          <a:rPr lang="tr-TR" sz="1500">
                            <a:solidFill>
                              <a:srgbClr val="FF0000"/>
                            </a:solidFill>
                          </a:rPr>
                          <m:t>ü</m:t>
                        </m:r>
                        <m:r>
                          <m:rPr>
                            <m:nor/>
                          </m:rPr>
                          <a:rPr lang="tr-TR" sz="1500">
                            <a:solidFill>
                              <a:srgbClr val="FF0000"/>
                            </a:solidFill>
                          </a:rPr>
                          <m:t>rede</m:t>
                        </m:r>
                        <m:r>
                          <m:rPr>
                            <m:nor/>
                          </m:rPr>
                          <a:rPr lang="tr-TR" sz="1500">
                            <a:solidFill>
                              <a:srgbClr val="FF0000"/>
                            </a:solidFill>
                          </a:rPr>
                          <m:t> </m:t>
                        </m:r>
                        <m:r>
                          <m:rPr>
                            <m:nor/>
                          </m:rPr>
                          <a:rPr lang="tr-TR" sz="1500">
                            <a:solidFill>
                              <a:srgbClr val="FF0000"/>
                            </a:solidFill>
                          </a:rPr>
                          <m:t>saptanan</m:t>
                        </m:r>
                        <m:r>
                          <m:rPr>
                            <m:nor/>
                          </m:rPr>
                          <a:rPr lang="tr-TR" sz="1500">
                            <a:solidFill>
                              <a:srgbClr val="FF0000"/>
                            </a:solidFill>
                          </a:rPr>
                          <m:t> “</m:t>
                        </m:r>
                        <m:r>
                          <m:rPr>
                            <m:nor/>
                          </m:rPr>
                          <a:rPr lang="tr-TR" sz="1500">
                            <a:solidFill>
                              <a:srgbClr val="FF0000"/>
                            </a:solidFill>
                          </a:rPr>
                          <m:t>B</m:t>
                        </m:r>
                        <m:r>
                          <m:rPr>
                            <m:nor/>
                          </m:rPr>
                          <a:rPr lang="tr-TR" sz="1500">
                            <a:solidFill>
                              <a:srgbClr val="FF0000"/>
                            </a:solidFill>
                          </a:rPr>
                          <m:t>” </m:t>
                        </m:r>
                        <m:r>
                          <m:rPr>
                            <m:nor/>
                          </m:rPr>
                          <a:rPr lang="tr-TR" sz="1500">
                            <a:solidFill>
                              <a:srgbClr val="FF0000"/>
                            </a:solidFill>
                          </a:rPr>
                          <m:t>bula</m:t>
                        </m:r>
                        <m:r>
                          <m:rPr>
                            <m:nor/>
                          </m:rPr>
                          <a:rPr lang="tr-TR" sz="1500">
                            <a:solidFill>
                              <a:srgbClr val="FF0000"/>
                            </a:solidFill>
                          </a:rPr>
                          <m:t>şı</m:t>
                        </m:r>
                        <m:r>
                          <m:rPr>
                            <m:nor/>
                          </m:rPr>
                          <a:rPr lang="tr-TR" sz="1500">
                            <a:solidFill>
                              <a:srgbClr val="FF0000"/>
                            </a:solidFill>
                          </a:rPr>
                          <m:t>c</m:t>
                        </m:r>
                        <m:r>
                          <m:rPr>
                            <m:nor/>
                          </m:rPr>
                          <a:rPr lang="tr-TR" sz="1500">
                            <a:solidFill>
                              <a:srgbClr val="FF0000"/>
                            </a:solidFill>
                          </a:rPr>
                          <m:t>ı </m:t>
                        </m:r>
                        <m:r>
                          <m:rPr>
                            <m:nor/>
                          </m:rPr>
                          <a:rPr lang="tr-TR" sz="1500">
                            <a:solidFill>
                              <a:srgbClr val="FF0000"/>
                            </a:solidFill>
                          </a:rPr>
                          <m:t>hastal</m:t>
                        </m:r>
                        <m:r>
                          <m:rPr>
                            <m:nor/>
                          </m:rPr>
                          <a:rPr lang="tr-TR" sz="1500">
                            <a:solidFill>
                              <a:srgbClr val="FF0000"/>
                            </a:solidFill>
                          </a:rPr>
                          <m:t>ığı </m:t>
                        </m:r>
                        <m:r>
                          <m:rPr>
                            <m:nor/>
                          </m:rPr>
                          <a:rPr lang="tr-TR" sz="1500">
                            <a:solidFill>
                              <a:srgbClr val="FF0000"/>
                            </a:solidFill>
                          </a:rPr>
                          <m:t>vaka</m:t>
                        </m:r>
                        <m:r>
                          <m:rPr>
                            <m:nor/>
                          </m:rPr>
                          <a:rPr lang="tr-TR" sz="1500">
                            <a:solidFill>
                              <a:srgbClr val="FF0000"/>
                            </a:solidFill>
                          </a:rPr>
                          <m:t> </m:t>
                        </m:r>
                        <m:r>
                          <m:rPr>
                            <m:nor/>
                          </m:rPr>
                          <a:rPr lang="tr-TR" sz="1500">
                            <a:solidFill>
                              <a:srgbClr val="FF0000"/>
                            </a:solidFill>
                          </a:rPr>
                          <m:t>say</m:t>
                        </m:r>
                        <m:r>
                          <m:rPr>
                            <m:nor/>
                          </m:rPr>
                          <a:rPr lang="tr-TR" sz="1500">
                            <a:solidFill>
                              <a:srgbClr val="FF0000"/>
                            </a:solidFill>
                          </a:rPr>
                          <m:t>ı</m:t>
                        </m:r>
                        <m:r>
                          <m:rPr>
                            <m:nor/>
                          </m:rPr>
                          <a:rPr lang="tr-TR" sz="1500">
                            <a:solidFill>
                              <a:srgbClr val="FF0000"/>
                            </a:solidFill>
                          </a:rPr>
                          <m:t>s</m:t>
                        </m:r>
                        <m:r>
                          <m:rPr>
                            <m:nor/>
                          </m:rPr>
                          <a:rPr lang="tr-TR" sz="1500">
                            <a:solidFill>
                              <a:srgbClr val="FF0000"/>
                            </a:solidFill>
                          </a:rPr>
                          <m:t>ı</m:t>
                        </m:r>
                      </m:num>
                      <m:den>
                        <m:r>
                          <m:rPr>
                            <m:nor/>
                          </m:rPr>
                          <a:rPr lang="tr-TR" sz="1500">
                            <a:solidFill>
                              <a:srgbClr val="FF0000"/>
                            </a:solidFill>
                          </a:rPr>
                          <m:t>Ayn</m:t>
                        </m:r>
                        <m:r>
                          <m:rPr>
                            <m:nor/>
                          </m:rPr>
                          <a:rPr lang="tr-TR" sz="1500">
                            <a:solidFill>
                              <a:srgbClr val="FF0000"/>
                            </a:solidFill>
                          </a:rPr>
                          <m:t>ı </m:t>
                        </m:r>
                        <m:r>
                          <m:rPr>
                            <m:nor/>
                          </m:rPr>
                          <a:rPr lang="tr-TR" sz="1500">
                            <a:solidFill>
                              <a:srgbClr val="FF0000"/>
                            </a:solidFill>
                          </a:rPr>
                          <m:t>s</m:t>
                        </m:r>
                        <m:r>
                          <m:rPr>
                            <m:nor/>
                          </m:rPr>
                          <a:rPr lang="tr-TR" sz="1500">
                            <a:solidFill>
                              <a:srgbClr val="FF0000"/>
                            </a:solidFill>
                          </a:rPr>
                          <m:t>ü</m:t>
                        </m:r>
                        <m:r>
                          <m:rPr>
                            <m:nor/>
                          </m:rPr>
                          <a:rPr lang="tr-TR" sz="1500">
                            <a:solidFill>
                              <a:srgbClr val="FF0000"/>
                            </a:solidFill>
                          </a:rPr>
                          <m:t>rede</m:t>
                        </m:r>
                        <m:r>
                          <m:rPr>
                            <m:nor/>
                          </m:rPr>
                          <a:rPr lang="tr-TR" sz="1500">
                            <a:solidFill>
                              <a:srgbClr val="FF0000"/>
                            </a:solidFill>
                          </a:rPr>
                          <m:t> “</m:t>
                        </m:r>
                        <m:r>
                          <m:rPr>
                            <m:nor/>
                          </m:rPr>
                          <a:rPr lang="tr-TR" sz="1500">
                            <a:solidFill>
                              <a:srgbClr val="FF0000"/>
                            </a:solidFill>
                          </a:rPr>
                          <m:t>B</m:t>
                        </m:r>
                        <m:r>
                          <m:rPr>
                            <m:nor/>
                          </m:rPr>
                          <a:rPr lang="tr-TR" sz="1500">
                            <a:solidFill>
                              <a:srgbClr val="FF0000"/>
                            </a:solidFill>
                          </a:rPr>
                          <m:t>” </m:t>
                        </m:r>
                        <m:r>
                          <m:rPr>
                            <m:nor/>
                          </m:rPr>
                          <a:rPr lang="tr-TR" sz="1500">
                            <a:solidFill>
                              <a:srgbClr val="FF0000"/>
                            </a:solidFill>
                          </a:rPr>
                          <m:t>hastal</m:t>
                        </m:r>
                        <m:r>
                          <m:rPr>
                            <m:nor/>
                          </m:rPr>
                          <a:rPr lang="tr-TR" sz="1500">
                            <a:solidFill>
                              <a:srgbClr val="FF0000"/>
                            </a:solidFill>
                          </a:rPr>
                          <m:t>ığı</m:t>
                        </m:r>
                        <m:r>
                          <m:rPr>
                            <m:nor/>
                          </m:rPr>
                          <a:rPr lang="tr-TR" sz="1500">
                            <a:solidFill>
                              <a:srgbClr val="FF0000"/>
                            </a:solidFill>
                          </a:rPr>
                          <m:t>na</m:t>
                        </m:r>
                        <m:r>
                          <m:rPr>
                            <m:nor/>
                          </m:rPr>
                          <a:rPr lang="tr-TR" sz="1500">
                            <a:solidFill>
                              <a:srgbClr val="FF0000"/>
                            </a:solidFill>
                          </a:rPr>
                          <m:t> </m:t>
                        </m:r>
                        <m:r>
                          <m:rPr>
                            <m:nor/>
                          </m:rPr>
                          <a:rPr lang="tr-TR" sz="1500">
                            <a:solidFill>
                              <a:srgbClr val="FF0000"/>
                            </a:solidFill>
                          </a:rPr>
                          <m:t>duyarl</m:t>
                        </m:r>
                        <m:r>
                          <m:rPr>
                            <m:nor/>
                          </m:rPr>
                          <a:rPr lang="tr-TR" sz="1500">
                            <a:solidFill>
                              <a:srgbClr val="FF0000"/>
                            </a:solidFill>
                          </a:rPr>
                          <m:t>ı </m:t>
                        </m:r>
                        <m:r>
                          <m:rPr>
                            <m:nor/>
                          </m:rPr>
                          <a:rPr lang="tr-TR" sz="1500">
                            <a:solidFill>
                              <a:srgbClr val="FF0000"/>
                            </a:solidFill>
                          </a:rPr>
                          <m:t>n</m:t>
                        </m:r>
                        <m:r>
                          <m:rPr>
                            <m:nor/>
                          </m:rPr>
                          <a:rPr lang="tr-TR" sz="1500">
                            <a:solidFill>
                              <a:srgbClr val="FF0000"/>
                            </a:solidFill>
                          </a:rPr>
                          <m:t>ü</m:t>
                        </m:r>
                        <m:r>
                          <m:rPr>
                            <m:nor/>
                          </m:rPr>
                          <a:rPr lang="tr-TR" sz="1500">
                            <a:solidFill>
                              <a:srgbClr val="FF0000"/>
                            </a:solidFill>
                          </a:rPr>
                          <m:t>fus</m:t>
                        </m:r>
                      </m:den>
                    </m:f>
                  </m:oMath>
                </a14:m>
                <a:r>
                  <a:rPr lang="tr-TR" sz="1500" b="1" dirty="0">
                    <a:solidFill>
                      <a:srgbClr val="FF0000"/>
                    </a:solidFill>
                  </a:rPr>
                  <a:t> X 100(ya da 1000)</a:t>
                </a:r>
              </a:p>
            </p:txBody>
          </p:sp>
        </mc:Choice>
        <mc:Fallback xmlns="">
          <p:sp>
            <p:nvSpPr>
              <p:cNvPr id="8" name="Metin kutusu 7">
                <a:extLst>
                  <a:ext uri="{FF2B5EF4-FFF2-40B4-BE49-F238E27FC236}">
                    <a16:creationId xmlns:a14="http://schemas.microsoft.com/office/drawing/2010/main" xmlns="" xmlns:a16="http://schemas.microsoft.com/office/drawing/2014/main" id="{C6371F7E-8DA9-45F2-99CB-C710F4B282EC}"/>
                  </a:ext>
                </a:extLst>
              </p:cNvPr>
              <p:cNvSpPr txBox="1">
                <a:spLocks noRot="1" noChangeAspect="1" noMove="1" noResize="1" noEditPoints="1" noAdjustHandles="1" noChangeArrowheads="1" noChangeShapeType="1" noTextEdit="1"/>
              </p:cNvSpPr>
              <p:nvPr/>
            </p:nvSpPr>
            <p:spPr>
              <a:xfrm>
                <a:off x="425053" y="2818502"/>
                <a:ext cx="8729663" cy="495777"/>
              </a:xfrm>
              <a:prstGeom prst="rect">
                <a:avLst/>
              </a:prstGeom>
              <a:blipFill>
                <a:blip r:embed="rId2"/>
                <a:stretch>
                  <a:fillRect l="-349" t="-1220" b="-63415"/>
                </a:stretch>
              </a:blipFill>
            </p:spPr>
            <p:txBody>
              <a:bodyPr/>
              <a:lstStyle/>
              <a:p>
                <a:r>
                  <a:rPr lang="tr-TR">
                    <a:noFill/>
                  </a:rPr>
                  <a:t> </a:t>
                </a:r>
              </a:p>
            </p:txBody>
          </p:sp>
        </mc:Fallback>
      </mc:AlternateContent>
      <p:sp>
        <p:nvSpPr>
          <p:cNvPr id="9" name="Alt Bilgi Yer Tutucusu 3">
            <a:extLst>
              <a:ext uri="{FF2B5EF4-FFF2-40B4-BE49-F238E27FC236}">
                <a16:creationId xmlns:a16="http://schemas.microsoft.com/office/drawing/2014/main" id="{028CBAA7-4F19-4E15-A487-DC67A317C857}"/>
              </a:ext>
            </a:extLst>
          </p:cNvPr>
          <p:cNvSpPr>
            <a:spLocks noGrp="1"/>
          </p:cNvSpPr>
          <p:nvPr>
            <p:ph type="ftr" sz="quarter" idx="11"/>
          </p:nvPr>
        </p:nvSpPr>
        <p:spPr>
          <a:xfrm>
            <a:off x="1387529" y="6366882"/>
            <a:ext cx="5879237" cy="273844"/>
          </a:xfrm>
        </p:spPr>
        <p:txBody>
          <a:bodyPr/>
          <a:lstStyle/>
          <a:p>
            <a:r>
              <a:rPr lang="tr-TR" sz="900" b="0" i="0" u="none" strike="noStrike" dirty="0" err="1">
                <a:solidFill>
                  <a:srgbClr val="000000"/>
                </a:solidFill>
                <a:effectLst/>
                <a:latin typeface="Calibri" panose="020F0502020204030204" pitchFamily="34" charset="0"/>
              </a:rPr>
              <a:t>Öztek</a:t>
            </a:r>
            <a:r>
              <a:rPr lang="tr-TR" sz="900" b="0" i="0" u="none" strike="noStrike" dirty="0">
                <a:solidFill>
                  <a:srgbClr val="000000"/>
                </a:solidFill>
                <a:effectLst/>
                <a:latin typeface="Calibri" panose="020F0502020204030204" pitchFamily="34" charset="0"/>
              </a:rPr>
              <a:t>, Z. (2020). Halk Sağlığı Kuramlar ve Uygulamalar. Ankara: Sağlık ve Sosyal Yardım Vakfı.</a:t>
            </a:r>
          </a:p>
          <a:p>
            <a:endParaRPr lang="en-US" dirty="0"/>
          </a:p>
        </p:txBody>
      </p:sp>
    </p:spTree>
    <p:extLst>
      <p:ext uri="{BB962C8B-B14F-4D97-AF65-F5344CB8AC3E}">
        <p14:creationId xmlns:p14="http://schemas.microsoft.com/office/powerpoint/2010/main" val="12827854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90842" y="1223890"/>
            <a:ext cx="7906043" cy="4093428"/>
          </a:xfrm>
          <a:prstGeom prst="rect">
            <a:avLst/>
          </a:prstGeom>
        </p:spPr>
        <p:txBody>
          <a:bodyPr wrap="square">
            <a:spAutoFit/>
          </a:bodyPr>
          <a:lstStyle/>
          <a:p>
            <a:pPr lvl="4" algn="just">
              <a:buFont typeface="Arial" pitchFamily="34" charset="0"/>
              <a:buChar char="•"/>
            </a:pPr>
            <a:r>
              <a:rPr lang="tr-TR" sz="2000" dirty="0"/>
              <a:t>      Salgınlarda, ilk vakanın ortaya çıkmasından sonra o hastalığın en uzun kuluçka süresi içinde görülen bütün vakaların hastalığı aynı kaynaktan aldıkları varsayılır. İşte, bu vakaların toplamının risk altındaki duyarlı kişi sayısına bölünmesiyle “</a:t>
            </a:r>
            <a:r>
              <a:rPr lang="tr-TR" sz="2000" b="1" dirty="0" err="1"/>
              <a:t>primer</a:t>
            </a:r>
            <a:r>
              <a:rPr lang="tr-TR" sz="2000" b="1" dirty="0"/>
              <a:t> atak hızı </a:t>
            </a:r>
            <a:r>
              <a:rPr lang="tr-TR" sz="2000" dirty="0"/>
              <a:t>bulunur.İlk  vakanın ortaya çıkmasından sonra söz konusu hastalığın ikinci en uzun kuluçka döneminde ortaya çıkan vakaların ise hastalığı </a:t>
            </a:r>
            <a:r>
              <a:rPr lang="tr-TR" sz="2000" dirty="0" err="1"/>
              <a:t>primer</a:t>
            </a:r>
            <a:r>
              <a:rPr lang="tr-TR" sz="2000" dirty="0"/>
              <a:t> vakalardan aldıkları kabul edilir. </a:t>
            </a:r>
          </a:p>
          <a:p>
            <a:pPr lvl="4" algn="just">
              <a:buFont typeface="Arial" pitchFamily="34" charset="0"/>
              <a:buChar char="•"/>
            </a:pPr>
            <a:endParaRPr lang="tr-TR" sz="2000" dirty="0"/>
          </a:p>
          <a:p>
            <a:pPr algn="just">
              <a:buFont typeface="Arial" pitchFamily="34" charset="0"/>
              <a:buChar char="•"/>
            </a:pPr>
            <a:r>
              <a:rPr lang="tr-TR" sz="2000" dirty="0"/>
              <a:t>        </a:t>
            </a:r>
            <a:r>
              <a:rPr lang="tr-TR" sz="2000" b="1" dirty="0" err="1"/>
              <a:t>Sekonder</a:t>
            </a:r>
            <a:r>
              <a:rPr lang="tr-TR" sz="2000" b="1" dirty="0"/>
              <a:t> atak hızının </a:t>
            </a:r>
            <a:r>
              <a:rPr lang="tr-TR" sz="2000" dirty="0"/>
              <a:t>hesaplanmasında pay hastalığın ikinci en uzun kuluçka döneminde ortaya çıkan vaka sayısı, paydada ise duyarlı kişi sayısı vardır. </a:t>
            </a:r>
            <a:r>
              <a:rPr lang="tr-TR" sz="2000" dirty="0" err="1"/>
              <a:t>Sekonder</a:t>
            </a:r>
            <a:r>
              <a:rPr lang="tr-TR" sz="2000" dirty="0"/>
              <a:t> atak hızının yüksekliği, </a:t>
            </a:r>
            <a:r>
              <a:rPr lang="tr-TR" sz="2000" dirty="0" err="1"/>
              <a:t>primer</a:t>
            </a:r>
            <a:r>
              <a:rPr lang="tr-TR" sz="2000" dirty="0"/>
              <a:t> vakaların ortaya çıkmasından sonra yeterli önlemlerin alınmadığını, düşük olması ise önlemlerin başarılı olduğunu gösterir. </a:t>
            </a:r>
          </a:p>
        </p:txBody>
      </p:sp>
      <p:sp>
        <p:nvSpPr>
          <p:cNvPr id="3" name="2 Metin kutusu"/>
          <p:cNvSpPr txBox="1"/>
          <p:nvPr/>
        </p:nvSpPr>
        <p:spPr>
          <a:xfrm>
            <a:off x="1497055" y="6254663"/>
            <a:ext cx="6569612" cy="430887"/>
          </a:xfrm>
          <a:prstGeom prst="rect">
            <a:avLst/>
          </a:prstGeom>
          <a:noFill/>
        </p:spPr>
        <p:txBody>
          <a:bodyPr wrap="square" rtlCol="0">
            <a:spAutoFit/>
          </a:bodyPr>
          <a:lstStyle/>
          <a:p>
            <a:r>
              <a:rPr lang="tr-TR" sz="800" dirty="0" err="1">
                <a:latin typeface="Calibri" panose="020F0502020204030204" pitchFamily="34" charset="0"/>
              </a:rPr>
              <a:t>Öztek</a:t>
            </a:r>
            <a:r>
              <a:rPr lang="tr-TR" sz="800" dirty="0">
                <a:latin typeface="Calibri" panose="020F0502020204030204" pitchFamily="34" charset="0"/>
              </a:rPr>
              <a:t>, Z. (2020). Halk Sağlığı Kuramlar ve Uygulamalar. Ankara: Sağlık ve Sosyal Yardım Vakfı.</a:t>
            </a:r>
          </a:p>
          <a:p>
            <a:endParaRPr lang="tr-T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8AB7CB-B14F-4B8D-94DF-40E5D00DAA57}"/>
              </a:ext>
            </a:extLst>
          </p:cNvPr>
          <p:cNvSpPr>
            <a:spLocks noGrp="1"/>
          </p:cNvSpPr>
          <p:nvPr>
            <p:ph type="title"/>
          </p:nvPr>
        </p:nvSpPr>
        <p:spPr>
          <a:xfrm>
            <a:off x="628650" y="1131094"/>
            <a:ext cx="7886700" cy="994172"/>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tr-TR" dirty="0" err="1"/>
              <a:t>Fertilite</a:t>
            </a:r>
            <a:r>
              <a:rPr lang="tr-TR" dirty="0"/>
              <a:t> Ölçütleri</a:t>
            </a:r>
          </a:p>
        </p:txBody>
      </p:sp>
      <p:sp>
        <p:nvSpPr>
          <p:cNvPr id="3" name="İçerik Yer Tutucusu 2">
            <a:extLst>
              <a:ext uri="{FF2B5EF4-FFF2-40B4-BE49-F238E27FC236}">
                <a16:creationId xmlns:a16="http://schemas.microsoft.com/office/drawing/2014/main" id="{F022F579-1C25-4AF7-961C-FBCA81823072}"/>
              </a:ext>
            </a:extLst>
          </p:cNvPr>
          <p:cNvSpPr>
            <a:spLocks noGrp="1"/>
          </p:cNvSpPr>
          <p:nvPr>
            <p:ph idx="1"/>
          </p:nvPr>
        </p:nvSpPr>
        <p:spPr>
          <a:xfrm>
            <a:off x="628651" y="2367469"/>
            <a:ext cx="4301098" cy="3122503"/>
          </a:xfrm>
        </p:spPr>
        <p:txBody>
          <a:bodyPr>
            <a:normAutofit/>
          </a:bodyPr>
          <a:lstStyle/>
          <a:p>
            <a:pPr marL="0" indent="0">
              <a:buNone/>
            </a:pPr>
            <a:r>
              <a:rPr lang="tr-TR" sz="2000" dirty="0"/>
              <a:t>Bir toplumda doğurganlığın boyutlarını ve sunulan aile planlaması hizmetlerinin başarılı olup olmadığını anlamak için en sık kullanılan ölçütlerdir.</a:t>
            </a:r>
          </a:p>
          <a:p>
            <a:pPr marL="0" indent="0">
              <a:buNone/>
            </a:pPr>
            <a:endParaRPr lang="tr-TR" sz="1500" dirty="0"/>
          </a:p>
        </p:txBody>
      </p:sp>
      <p:pic>
        <p:nvPicPr>
          <p:cNvPr id="8" name="Resim 7">
            <a:extLst>
              <a:ext uri="{FF2B5EF4-FFF2-40B4-BE49-F238E27FC236}">
                <a16:creationId xmlns:a16="http://schemas.microsoft.com/office/drawing/2014/main" id="{5A9B847E-785A-47DD-922B-D5DA61D30622}"/>
              </a:ext>
            </a:extLst>
          </p:cNvPr>
          <p:cNvPicPr>
            <a:picLocks noChangeAspect="1"/>
          </p:cNvPicPr>
          <p:nvPr/>
        </p:nvPicPr>
        <p:blipFill rotWithShape="1">
          <a:blip r:embed="rId2">
            <a:extLst>
              <a:ext uri="{28A0092B-C50C-407E-A947-70E740481C1C}">
                <a14:useLocalDpi xmlns:a14="http://schemas.microsoft.com/office/drawing/2010/main" val="0"/>
              </a:ext>
            </a:extLst>
          </a:blip>
          <a:srcRect l="15918" r="3" b="3"/>
          <a:stretch/>
        </p:blipFill>
        <p:spPr>
          <a:xfrm>
            <a:off x="5054281" y="2737096"/>
            <a:ext cx="3962900" cy="315783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7" name="Alt Bilgi Yer Tutucusu 3">
            <a:extLst>
              <a:ext uri="{FF2B5EF4-FFF2-40B4-BE49-F238E27FC236}">
                <a16:creationId xmlns:a16="http://schemas.microsoft.com/office/drawing/2014/main" id="{5B130B6C-1999-4AD9-9C62-78775715F277}"/>
              </a:ext>
            </a:extLst>
          </p:cNvPr>
          <p:cNvSpPr>
            <a:spLocks noGrp="1"/>
          </p:cNvSpPr>
          <p:nvPr>
            <p:ph type="ftr" sz="quarter" idx="11"/>
          </p:nvPr>
        </p:nvSpPr>
        <p:spPr>
          <a:xfrm>
            <a:off x="1629184" y="6584156"/>
            <a:ext cx="5166804" cy="273844"/>
          </a:xfrm>
        </p:spPr>
        <p:txBody>
          <a:bodyPr/>
          <a:lstStyle/>
          <a:p>
            <a:r>
              <a:rPr lang="tr-TR" sz="900" b="0" i="0" u="none" strike="noStrike" dirty="0" err="1">
                <a:solidFill>
                  <a:srgbClr val="000000"/>
                </a:solidFill>
                <a:effectLst/>
                <a:latin typeface="Calibri" panose="020F0502020204030204" pitchFamily="34" charset="0"/>
              </a:rPr>
              <a:t>Öztek</a:t>
            </a:r>
            <a:r>
              <a:rPr lang="tr-TR" sz="900" b="0" i="0" u="none" strike="noStrike" dirty="0">
                <a:solidFill>
                  <a:srgbClr val="000000"/>
                </a:solidFill>
                <a:effectLst/>
                <a:latin typeface="Calibri" panose="020F0502020204030204" pitchFamily="34" charset="0"/>
              </a:rPr>
              <a:t>, Z. (2020). Halk Sağlığı Kuramlar ve Uygulamalar. Ankara: Sağlık ve Sosyal Yardım Vakfı.</a:t>
            </a:r>
          </a:p>
          <a:p>
            <a:endParaRPr lang="en-US" dirty="0"/>
          </a:p>
        </p:txBody>
      </p:sp>
    </p:spTree>
    <p:extLst>
      <p:ext uri="{BB962C8B-B14F-4D97-AF65-F5344CB8AC3E}">
        <p14:creationId xmlns:p14="http://schemas.microsoft.com/office/powerpoint/2010/main" val="30546704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03B078-8691-40A9-B6DB-5D4E2668B5D4}"/>
              </a:ext>
            </a:extLst>
          </p:cNvPr>
          <p:cNvSpPr>
            <a:spLocks noGrp="1"/>
          </p:cNvSpPr>
          <p:nvPr>
            <p:ph idx="1"/>
          </p:nvPr>
        </p:nvSpPr>
        <p:spPr/>
        <p:txBody>
          <a:bodyPr/>
          <a:lstStyle/>
          <a:p>
            <a:pPr marL="514350" indent="-514350">
              <a:buAutoNum type="arabicPeriod"/>
            </a:pPr>
            <a:r>
              <a:rPr lang="tr-TR" b="1" dirty="0"/>
              <a:t>Kaba Doğum Hızı (KDH): </a:t>
            </a:r>
            <a:r>
              <a:rPr lang="tr-TR" sz="2400" dirty="0"/>
              <a:t>Çok duyarlı bir doğurganlık ölçütü değildir. Çünkü paydasında bütün nüfus yer alır. Oysa toplam nüfusta yer alan çocukların ve yaşlıların doğurganlığa katkısı yoktur. Ancak hesaplanması kolay olduğundan sıklıkla kullanılan bir göstergedir. </a:t>
            </a:r>
          </a:p>
          <a:p>
            <a:pPr marL="514350" indent="-514350">
              <a:buAutoNum type="arabicPeriod"/>
            </a:pPr>
            <a:endParaRPr lang="tr-TR" sz="2400" dirty="0"/>
          </a:p>
          <a:p>
            <a:pPr indent="-457200">
              <a:buNone/>
            </a:pPr>
            <a:r>
              <a:rPr lang="tr-TR" sz="1400" dirty="0"/>
              <a:t>                </a:t>
            </a:r>
            <a:r>
              <a:rPr lang="tr-TR" sz="1400" b="1" dirty="0">
                <a:solidFill>
                  <a:srgbClr val="FF0000"/>
                </a:solidFill>
              </a:rPr>
              <a:t>Kaba Doğum Hızı= </a:t>
            </a:r>
            <a:r>
              <a:rPr lang="tr-TR" sz="1400" b="1" u="sng" dirty="0">
                <a:solidFill>
                  <a:srgbClr val="FF0000"/>
                </a:solidFill>
              </a:rPr>
              <a:t>Bir takvim yılındaki toplam canlı doğum sayısı    </a:t>
            </a:r>
            <a:r>
              <a:rPr lang="tr-TR" sz="1400" b="1" dirty="0">
                <a:solidFill>
                  <a:srgbClr val="FF0000"/>
                </a:solidFill>
              </a:rPr>
              <a:t>X1000</a:t>
            </a:r>
          </a:p>
          <a:p>
            <a:pPr indent="-457200">
              <a:buNone/>
            </a:pPr>
            <a:r>
              <a:rPr lang="tr-TR" sz="1400" b="1" dirty="0">
                <a:solidFill>
                  <a:srgbClr val="FF0000"/>
                </a:solidFill>
              </a:rPr>
              <a:t>                                                        Aynı yıl içinde toplam yıl ortası nüfusu</a:t>
            </a:r>
          </a:p>
        </p:txBody>
      </p:sp>
      <p:sp>
        <p:nvSpPr>
          <p:cNvPr id="7" name="Başlık 1">
            <a:extLst>
              <a:ext uri="{FF2B5EF4-FFF2-40B4-BE49-F238E27FC236}">
                <a16:creationId xmlns:a16="http://schemas.microsoft.com/office/drawing/2014/main" id="{49E72524-749E-42EF-954E-13214F53D78F}"/>
              </a:ext>
            </a:extLst>
          </p:cNvPr>
          <p:cNvSpPr>
            <a:spLocks noGrp="1"/>
          </p:cNvSpPr>
          <p:nvPr>
            <p:ph type="title"/>
          </p:nvPr>
        </p:nvSpPr>
        <p:spPr>
          <a:xfrm>
            <a:off x="628650" y="542759"/>
            <a:ext cx="7886700" cy="994172"/>
          </a:xfrm>
        </p:spPr>
        <p:txBody>
          <a:bodyPr>
            <a:normAutofit/>
          </a:bodyPr>
          <a:lstStyle/>
          <a:p>
            <a:pPr algn="ctr"/>
            <a:r>
              <a:rPr lang="tr-TR" dirty="0" err="1"/>
              <a:t>Fertilite</a:t>
            </a:r>
            <a:r>
              <a:rPr lang="tr-TR" dirty="0"/>
              <a:t> Ölçütleri</a:t>
            </a:r>
          </a:p>
        </p:txBody>
      </p:sp>
      <p:sp>
        <p:nvSpPr>
          <p:cNvPr id="8" name="Alt Bilgi Yer Tutucusu 3">
            <a:extLst>
              <a:ext uri="{FF2B5EF4-FFF2-40B4-BE49-F238E27FC236}">
                <a16:creationId xmlns:a16="http://schemas.microsoft.com/office/drawing/2014/main" id="{6B1FDEAE-3A71-4C6F-9B12-84D55F7587EF}"/>
              </a:ext>
            </a:extLst>
          </p:cNvPr>
          <p:cNvSpPr>
            <a:spLocks noGrp="1"/>
          </p:cNvSpPr>
          <p:nvPr>
            <p:ph type="ftr" sz="quarter" idx="11"/>
          </p:nvPr>
        </p:nvSpPr>
        <p:spPr>
          <a:xfrm>
            <a:off x="1942851" y="6313761"/>
            <a:ext cx="5166804" cy="273844"/>
          </a:xfrm>
        </p:spPr>
        <p:txBody>
          <a:bodyPr/>
          <a:lstStyle/>
          <a:p>
            <a:r>
              <a:rPr lang="tr-TR" sz="900" b="0" i="0" u="none" strike="noStrike" dirty="0" err="1">
                <a:solidFill>
                  <a:srgbClr val="000000"/>
                </a:solidFill>
                <a:effectLst/>
                <a:latin typeface="Calibri" panose="020F0502020204030204" pitchFamily="34" charset="0"/>
              </a:rPr>
              <a:t>Öztek</a:t>
            </a:r>
            <a:r>
              <a:rPr lang="tr-TR" sz="900" b="0" i="0" u="none" strike="noStrike" dirty="0">
                <a:solidFill>
                  <a:srgbClr val="000000"/>
                </a:solidFill>
                <a:effectLst/>
                <a:latin typeface="Calibri" panose="020F0502020204030204" pitchFamily="34" charset="0"/>
              </a:rPr>
              <a:t>, Z. (2020). Halk Sağlığı Kuramlar ve Uygulamalar. Ankara: Sağlık ve Sosyal Yardım Vakfı.</a:t>
            </a:r>
          </a:p>
          <a:p>
            <a:endParaRPr lang="en-US" dirty="0"/>
          </a:p>
        </p:txBody>
      </p:sp>
    </p:spTree>
    <p:extLst>
      <p:ext uri="{BB962C8B-B14F-4D97-AF65-F5344CB8AC3E}">
        <p14:creationId xmlns:p14="http://schemas.microsoft.com/office/powerpoint/2010/main" val="9067515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endParaRPr lang="tr-TR"/>
          </a:p>
        </p:txBody>
      </p:sp>
      <p:pic>
        <p:nvPicPr>
          <p:cNvPr id="4" name="3 Resim" descr="10.JPG"/>
          <p:cNvPicPr>
            <a:picLocks noChangeAspect="1"/>
          </p:cNvPicPr>
          <p:nvPr/>
        </p:nvPicPr>
        <p:blipFill>
          <a:blip r:embed="rId2"/>
          <a:stretch>
            <a:fillRect/>
          </a:stretch>
        </p:blipFill>
        <p:spPr>
          <a:xfrm>
            <a:off x="462474" y="278349"/>
            <a:ext cx="8301698" cy="5390931"/>
          </a:xfrm>
          <a:prstGeom prst="rect">
            <a:avLst/>
          </a:prstGeom>
        </p:spPr>
      </p:pic>
      <p:sp>
        <p:nvSpPr>
          <p:cNvPr id="5" name="4 Metin kutusu"/>
          <p:cNvSpPr txBox="1"/>
          <p:nvPr/>
        </p:nvSpPr>
        <p:spPr>
          <a:xfrm>
            <a:off x="645014" y="6488668"/>
            <a:ext cx="7835705" cy="369332"/>
          </a:xfrm>
          <a:prstGeom prst="rect">
            <a:avLst/>
          </a:prstGeom>
          <a:noFill/>
        </p:spPr>
        <p:txBody>
          <a:bodyPr wrap="square" rtlCol="0">
            <a:spAutoFit/>
          </a:bodyPr>
          <a:lstStyle/>
          <a:p>
            <a:r>
              <a:rPr lang="tr-TR" sz="900" dirty="0">
                <a:hlinkClick r:id="rId3"/>
              </a:rPr>
              <a:t>TUİK , https://data.tuik.gov.tr/Bulten/Index?p=Dogum-Istatistikleri-2022-</a:t>
            </a:r>
            <a:r>
              <a:rPr lang="tr-TR" sz="900" dirty="0"/>
              <a:t> Erişim tarihi:15.09.2023</a:t>
            </a:r>
          </a:p>
          <a:p>
            <a:endParaRPr lang="tr-TR" sz="9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03B078-8691-40A9-B6DB-5D4E2668B5D4}"/>
              </a:ext>
            </a:extLst>
          </p:cNvPr>
          <p:cNvSpPr>
            <a:spLocks noGrp="1"/>
          </p:cNvSpPr>
          <p:nvPr>
            <p:ph idx="1"/>
          </p:nvPr>
        </p:nvSpPr>
        <p:spPr/>
        <p:txBody>
          <a:bodyPr/>
          <a:lstStyle/>
          <a:p>
            <a:pPr marL="0" indent="0">
              <a:buNone/>
            </a:pPr>
            <a:r>
              <a:rPr lang="tr-TR" b="1" dirty="0"/>
              <a:t>2. Genel Doğurganlık Hızı: </a:t>
            </a:r>
            <a:r>
              <a:rPr lang="tr-TR" dirty="0"/>
              <a:t>Kaba doğum hızına göre, doğurganlık düzeyini daha duyarlı biçimde gösterir. Ayrıca bir bölgede sunulan aile planlaması hizmetlerinin ne ölçüde başarılı olduğunu saptamak için de çok yararlı bir göstergedir. </a:t>
            </a:r>
          </a:p>
        </p:txBody>
      </p:sp>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947BE181-B735-4F6E-8D20-EDEA0F8B64CF}"/>
                  </a:ext>
                </a:extLst>
              </p:cNvPr>
              <p:cNvSpPr txBox="1"/>
              <p:nvPr/>
            </p:nvSpPr>
            <p:spPr>
              <a:xfrm>
                <a:off x="346902" y="4799541"/>
                <a:ext cx="8872538" cy="576440"/>
              </a:xfrm>
              <a:prstGeom prst="rect">
                <a:avLst/>
              </a:prstGeom>
              <a:noFill/>
            </p:spPr>
            <p:txBody>
              <a:bodyPr wrap="square">
                <a:spAutoFit/>
              </a:bodyPr>
              <a:lstStyle/>
              <a:p>
                <a14:m>
                  <m:oMath xmlns:m="http://schemas.openxmlformats.org/officeDocument/2006/math">
                    <m:r>
                      <m:rPr>
                        <m:nor/>
                      </m:rPr>
                      <a:rPr lang="tr-TR" sz="1800" b="1" dirty="0" smtClean="0">
                        <a:solidFill>
                          <a:srgbClr val="FF0000"/>
                        </a:solidFill>
                        <a:latin typeface="Cambria Math" panose="02040503050406030204" pitchFamily="18" charset="0"/>
                      </a:rPr>
                      <m:t>Genel</m:t>
                    </m:r>
                    <m:r>
                      <m:rPr>
                        <m:nor/>
                      </m:rPr>
                      <a:rPr lang="tr-TR" sz="1800" b="1" dirty="0" smtClean="0">
                        <a:solidFill>
                          <a:srgbClr val="FF0000"/>
                        </a:solidFill>
                        <a:latin typeface="Cambria Math" panose="02040503050406030204" pitchFamily="18" charset="0"/>
                      </a:rPr>
                      <m:t> </m:t>
                    </m:r>
                    <m:r>
                      <m:rPr>
                        <m:nor/>
                      </m:rPr>
                      <a:rPr lang="tr-TR" sz="1800" b="1" dirty="0" smtClean="0">
                        <a:solidFill>
                          <a:srgbClr val="FF0000"/>
                        </a:solidFill>
                        <a:latin typeface="Cambria Math" panose="02040503050406030204" pitchFamily="18" charset="0"/>
                      </a:rPr>
                      <m:t>do</m:t>
                    </m:r>
                    <m:r>
                      <m:rPr>
                        <m:nor/>
                      </m:rPr>
                      <a:rPr lang="tr-TR" sz="1800" b="1" dirty="0" smtClean="0">
                        <a:solidFill>
                          <a:srgbClr val="FF0000"/>
                        </a:solidFill>
                        <a:latin typeface="Cambria Math" panose="02040503050406030204" pitchFamily="18" charset="0"/>
                      </a:rPr>
                      <m:t>ğ</m:t>
                    </m:r>
                    <m:r>
                      <m:rPr>
                        <m:nor/>
                      </m:rPr>
                      <a:rPr lang="tr-TR" sz="1800" b="1" dirty="0" smtClean="0">
                        <a:solidFill>
                          <a:srgbClr val="FF0000"/>
                        </a:solidFill>
                        <a:latin typeface="Cambria Math" panose="02040503050406030204" pitchFamily="18" charset="0"/>
                      </a:rPr>
                      <m:t>urganl</m:t>
                    </m:r>
                    <m:r>
                      <m:rPr>
                        <m:nor/>
                      </m:rPr>
                      <a:rPr lang="tr-TR" sz="1800" b="1" dirty="0" smtClean="0">
                        <a:solidFill>
                          <a:srgbClr val="FF0000"/>
                        </a:solidFill>
                        <a:latin typeface="Cambria Math" panose="02040503050406030204" pitchFamily="18" charset="0"/>
                      </a:rPr>
                      <m:t>ı</m:t>
                    </m:r>
                    <m:r>
                      <m:rPr>
                        <m:nor/>
                      </m:rPr>
                      <a:rPr lang="tr-TR" sz="1800" b="1" dirty="0" smtClean="0">
                        <a:solidFill>
                          <a:srgbClr val="FF0000"/>
                        </a:solidFill>
                        <a:latin typeface="Cambria Math" panose="02040503050406030204" pitchFamily="18" charset="0"/>
                      </a:rPr>
                      <m:t>k</m:t>
                    </m:r>
                    <m:r>
                      <m:rPr>
                        <m:nor/>
                      </m:rPr>
                      <a:rPr lang="tr-TR" sz="1800" b="1" dirty="0" smtClean="0">
                        <a:solidFill>
                          <a:srgbClr val="FF0000"/>
                        </a:solidFill>
                        <a:latin typeface="Cambria Math" panose="02040503050406030204" pitchFamily="18" charset="0"/>
                      </a:rPr>
                      <m:t> </m:t>
                    </m:r>
                    <m:r>
                      <m:rPr>
                        <m:nor/>
                      </m:rPr>
                      <a:rPr lang="tr-TR" sz="1800" b="1" dirty="0" smtClean="0">
                        <a:solidFill>
                          <a:srgbClr val="FF0000"/>
                        </a:solidFill>
                        <a:latin typeface="Cambria Math" panose="02040503050406030204" pitchFamily="18" charset="0"/>
                      </a:rPr>
                      <m:t>h</m:t>
                    </m:r>
                    <m:r>
                      <m:rPr>
                        <m:nor/>
                      </m:rPr>
                      <a:rPr lang="tr-TR" sz="1800" b="1" dirty="0" smtClean="0">
                        <a:solidFill>
                          <a:srgbClr val="FF0000"/>
                        </a:solidFill>
                        <a:latin typeface="Cambria Math" panose="02040503050406030204" pitchFamily="18" charset="0"/>
                      </a:rPr>
                      <m:t>ı</m:t>
                    </m:r>
                    <m:r>
                      <m:rPr>
                        <m:nor/>
                      </m:rPr>
                      <a:rPr lang="tr-TR" sz="1800" b="1" dirty="0" smtClean="0">
                        <a:solidFill>
                          <a:srgbClr val="FF0000"/>
                        </a:solidFill>
                        <a:latin typeface="Cambria Math" panose="02040503050406030204" pitchFamily="18" charset="0"/>
                      </a:rPr>
                      <m:t>z</m:t>
                    </m:r>
                    <m:r>
                      <m:rPr>
                        <m:nor/>
                      </m:rPr>
                      <a:rPr lang="tr-TR" sz="1800" b="1" dirty="0" smtClean="0">
                        <a:solidFill>
                          <a:srgbClr val="FF0000"/>
                        </a:solidFill>
                        <a:latin typeface="Cambria Math" panose="02040503050406030204" pitchFamily="18" charset="0"/>
                      </a:rPr>
                      <m:t>ı</m:t>
                    </m:r>
                    <m:r>
                      <a:rPr lang="tr-TR" sz="1800" b="1" i="0" smtClean="0">
                        <a:solidFill>
                          <a:srgbClr val="FF0000"/>
                        </a:solidFill>
                        <a:latin typeface="Cambria Math" panose="02040503050406030204" pitchFamily="18" charset="0"/>
                      </a:rPr>
                      <m:t>=</m:t>
                    </m:r>
                    <m:f>
                      <m:fPr>
                        <m:ctrlPr>
                          <a:rPr lang="tr-TR" sz="1800" b="1" i="1">
                            <a:solidFill>
                              <a:srgbClr val="FF0000"/>
                            </a:solidFill>
                            <a:latin typeface="Cambria Math" panose="02040503050406030204" pitchFamily="18" charset="0"/>
                          </a:rPr>
                        </m:ctrlPr>
                      </m:fPr>
                      <m:num>
                        <m:r>
                          <m:rPr>
                            <m:nor/>
                          </m:rPr>
                          <a:rPr lang="tr-TR" sz="1800" b="1">
                            <a:solidFill>
                              <a:srgbClr val="FF0000"/>
                            </a:solidFill>
                          </a:rPr>
                          <m:t>Bir</m:t>
                        </m:r>
                        <m:r>
                          <m:rPr>
                            <m:nor/>
                          </m:rPr>
                          <a:rPr lang="tr-TR" sz="1800" b="1">
                            <a:solidFill>
                              <a:srgbClr val="FF0000"/>
                            </a:solidFill>
                          </a:rPr>
                          <m:t> </m:t>
                        </m:r>
                        <m:r>
                          <m:rPr>
                            <m:nor/>
                          </m:rPr>
                          <a:rPr lang="tr-TR" sz="1800" b="1">
                            <a:solidFill>
                              <a:srgbClr val="FF0000"/>
                            </a:solidFill>
                          </a:rPr>
                          <m:t>takvim</m:t>
                        </m:r>
                        <m:r>
                          <m:rPr>
                            <m:nor/>
                          </m:rPr>
                          <a:rPr lang="tr-TR" sz="1800" b="1">
                            <a:solidFill>
                              <a:srgbClr val="FF0000"/>
                            </a:solidFill>
                          </a:rPr>
                          <m:t> </m:t>
                        </m:r>
                        <m:r>
                          <m:rPr>
                            <m:nor/>
                          </m:rPr>
                          <a:rPr lang="tr-TR" sz="1800" b="1">
                            <a:solidFill>
                              <a:srgbClr val="FF0000"/>
                            </a:solidFill>
                          </a:rPr>
                          <m:t>y</m:t>
                        </m:r>
                        <m:r>
                          <m:rPr>
                            <m:nor/>
                          </m:rPr>
                          <a:rPr lang="tr-TR" sz="1800" b="1">
                            <a:solidFill>
                              <a:srgbClr val="FF0000"/>
                            </a:solidFill>
                          </a:rPr>
                          <m:t>ı</m:t>
                        </m:r>
                        <m:r>
                          <m:rPr>
                            <m:nor/>
                          </m:rPr>
                          <a:rPr lang="tr-TR" sz="1800" b="1">
                            <a:solidFill>
                              <a:srgbClr val="FF0000"/>
                            </a:solidFill>
                          </a:rPr>
                          <m:t>l</m:t>
                        </m:r>
                        <m:r>
                          <m:rPr>
                            <m:nor/>
                          </m:rPr>
                          <a:rPr lang="tr-TR" sz="1800" b="1">
                            <a:solidFill>
                              <a:srgbClr val="FF0000"/>
                            </a:solidFill>
                          </a:rPr>
                          <m:t>ı</m:t>
                        </m:r>
                        <m:r>
                          <m:rPr>
                            <m:nor/>
                          </m:rPr>
                          <a:rPr lang="tr-TR" sz="1800" b="1">
                            <a:solidFill>
                              <a:srgbClr val="FF0000"/>
                            </a:solidFill>
                          </a:rPr>
                          <m:t>ndaki</m:t>
                        </m:r>
                        <m:r>
                          <m:rPr>
                            <m:nor/>
                          </m:rPr>
                          <a:rPr lang="tr-TR" sz="1800" b="1">
                            <a:solidFill>
                              <a:srgbClr val="FF0000"/>
                            </a:solidFill>
                          </a:rPr>
                          <m:t> </m:t>
                        </m:r>
                        <m:r>
                          <m:rPr>
                            <m:nor/>
                          </m:rPr>
                          <a:rPr lang="tr-TR" sz="1800" b="1">
                            <a:solidFill>
                              <a:srgbClr val="FF0000"/>
                            </a:solidFill>
                          </a:rPr>
                          <m:t>toplam</m:t>
                        </m:r>
                        <m:r>
                          <m:rPr>
                            <m:nor/>
                          </m:rPr>
                          <a:rPr lang="tr-TR" sz="1800" b="1">
                            <a:solidFill>
                              <a:srgbClr val="FF0000"/>
                            </a:solidFill>
                          </a:rPr>
                          <m:t> </m:t>
                        </m:r>
                        <m:r>
                          <m:rPr>
                            <m:nor/>
                          </m:rPr>
                          <a:rPr lang="tr-TR" sz="1800" b="1">
                            <a:solidFill>
                              <a:srgbClr val="FF0000"/>
                            </a:solidFill>
                          </a:rPr>
                          <m:t>canl</m:t>
                        </m:r>
                        <m:r>
                          <m:rPr>
                            <m:nor/>
                          </m:rPr>
                          <a:rPr lang="tr-TR" sz="1800" b="1">
                            <a:solidFill>
                              <a:srgbClr val="FF0000"/>
                            </a:solidFill>
                          </a:rPr>
                          <m:t>ı </m:t>
                        </m:r>
                        <m:r>
                          <m:rPr>
                            <m:nor/>
                          </m:rPr>
                          <a:rPr lang="tr-TR" sz="1800" b="1">
                            <a:solidFill>
                              <a:srgbClr val="FF0000"/>
                            </a:solidFill>
                          </a:rPr>
                          <m:t>do</m:t>
                        </m:r>
                        <m:r>
                          <m:rPr>
                            <m:nor/>
                          </m:rPr>
                          <a:rPr lang="tr-TR" sz="1800" b="1">
                            <a:solidFill>
                              <a:srgbClr val="FF0000"/>
                            </a:solidFill>
                          </a:rPr>
                          <m:t>ğ</m:t>
                        </m:r>
                        <m:r>
                          <m:rPr>
                            <m:nor/>
                          </m:rPr>
                          <a:rPr lang="tr-TR" sz="1800" b="1">
                            <a:solidFill>
                              <a:srgbClr val="FF0000"/>
                            </a:solidFill>
                          </a:rPr>
                          <m:t>um</m:t>
                        </m:r>
                        <m:r>
                          <m:rPr>
                            <m:nor/>
                          </m:rPr>
                          <a:rPr lang="tr-TR" sz="1800" b="1">
                            <a:solidFill>
                              <a:srgbClr val="FF0000"/>
                            </a:solidFill>
                          </a:rPr>
                          <m:t> </m:t>
                        </m:r>
                        <m:r>
                          <m:rPr>
                            <m:nor/>
                          </m:rPr>
                          <a:rPr lang="tr-TR" sz="1800" b="1">
                            <a:solidFill>
                              <a:srgbClr val="FF0000"/>
                            </a:solidFill>
                          </a:rPr>
                          <m:t>say</m:t>
                        </m:r>
                        <m:r>
                          <m:rPr>
                            <m:nor/>
                          </m:rPr>
                          <a:rPr lang="tr-TR" sz="1800" b="1">
                            <a:solidFill>
                              <a:srgbClr val="FF0000"/>
                            </a:solidFill>
                          </a:rPr>
                          <m:t>ı</m:t>
                        </m:r>
                        <m:r>
                          <m:rPr>
                            <m:nor/>
                          </m:rPr>
                          <a:rPr lang="tr-TR" sz="1800" b="1">
                            <a:solidFill>
                              <a:srgbClr val="FF0000"/>
                            </a:solidFill>
                          </a:rPr>
                          <m:t>s</m:t>
                        </m:r>
                        <m:r>
                          <m:rPr>
                            <m:nor/>
                          </m:rPr>
                          <a:rPr lang="tr-TR" sz="1800" b="1">
                            <a:solidFill>
                              <a:srgbClr val="FF0000"/>
                            </a:solidFill>
                          </a:rPr>
                          <m:t>ı</m:t>
                        </m:r>
                      </m:num>
                      <m:den>
                        <m:r>
                          <m:rPr>
                            <m:nor/>
                          </m:rPr>
                          <a:rPr lang="tr-TR" sz="1800" b="1">
                            <a:solidFill>
                              <a:srgbClr val="FF0000"/>
                            </a:solidFill>
                          </a:rPr>
                          <m:t>15−49 </m:t>
                        </m:r>
                        <m:r>
                          <m:rPr>
                            <m:nor/>
                          </m:rPr>
                          <a:rPr lang="tr-TR" sz="1800" b="1">
                            <a:solidFill>
                              <a:srgbClr val="FF0000"/>
                            </a:solidFill>
                          </a:rPr>
                          <m:t>ya</m:t>
                        </m:r>
                        <m:r>
                          <m:rPr>
                            <m:nor/>
                          </m:rPr>
                          <a:rPr lang="tr-TR" sz="1800" b="1">
                            <a:solidFill>
                              <a:srgbClr val="FF0000"/>
                            </a:solidFill>
                          </a:rPr>
                          <m:t>ş</m:t>
                        </m:r>
                        <m:r>
                          <m:rPr>
                            <m:nor/>
                          </m:rPr>
                          <a:rPr lang="tr-TR" sz="1800" b="1">
                            <a:solidFill>
                              <a:srgbClr val="FF0000"/>
                            </a:solidFill>
                          </a:rPr>
                          <m:t>lar</m:t>
                        </m:r>
                        <m:r>
                          <m:rPr>
                            <m:nor/>
                          </m:rPr>
                          <a:rPr lang="tr-TR" sz="1800" b="1">
                            <a:solidFill>
                              <a:srgbClr val="FF0000"/>
                            </a:solidFill>
                          </a:rPr>
                          <m:t> </m:t>
                        </m:r>
                        <m:r>
                          <m:rPr>
                            <m:nor/>
                          </m:rPr>
                          <a:rPr lang="tr-TR" sz="1800" b="1">
                            <a:solidFill>
                              <a:srgbClr val="FF0000"/>
                            </a:solidFill>
                          </a:rPr>
                          <m:t>aras</m:t>
                        </m:r>
                        <m:r>
                          <m:rPr>
                            <m:nor/>
                          </m:rPr>
                          <a:rPr lang="tr-TR" sz="1800" b="1">
                            <a:solidFill>
                              <a:srgbClr val="FF0000"/>
                            </a:solidFill>
                          </a:rPr>
                          <m:t>ı</m:t>
                        </m:r>
                        <m:r>
                          <m:rPr>
                            <m:nor/>
                          </m:rPr>
                          <a:rPr lang="tr-TR" sz="1800" b="1">
                            <a:solidFill>
                              <a:srgbClr val="FF0000"/>
                            </a:solidFill>
                          </a:rPr>
                          <m:t>ndaki</m:t>
                        </m:r>
                        <m:r>
                          <m:rPr>
                            <m:nor/>
                          </m:rPr>
                          <a:rPr lang="tr-TR" sz="1800" b="1">
                            <a:solidFill>
                              <a:srgbClr val="FF0000"/>
                            </a:solidFill>
                          </a:rPr>
                          <m:t> </m:t>
                        </m:r>
                        <m:r>
                          <m:rPr>
                            <m:nor/>
                          </m:rPr>
                          <a:rPr lang="tr-TR" sz="1800" b="1">
                            <a:solidFill>
                              <a:srgbClr val="FF0000"/>
                            </a:solidFill>
                          </a:rPr>
                          <m:t>kad</m:t>
                        </m:r>
                        <m:r>
                          <m:rPr>
                            <m:nor/>
                          </m:rPr>
                          <a:rPr lang="tr-TR" sz="1800" b="1">
                            <a:solidFill>
                              <a:srgbClr val="FF0000"/>
                            </a:solidFill>
                          </a:rPr>
                          <m:t>ı</m:t>
                        </m:r>
                        <m:r>
                          <m:rPr>
                            <m:nor/>
                          </m:rPr>
                          <a:rPr lang="tr-TR" sz="1800" b="1">
                            <a:solidFill>
                              <a:srgbClr val="FF0000"/>
                            </a:solidFill>
                          </a:rPr>
                          <m:t>n</m:t>
                        </m:r>
                        <m:r>
                          <m:rPr>
                            <m:nor/>
                          </m:rPr>
                          <a:rPr lang="tr-TR" sz="1800" b="1">
                            <a:solidFill>
                              <a:srgbClr val="FF0000"/>
                            </a:solidFill>
                          </a:rPr>
                          <m:t> </m:t>
                        </m:r>
                        <m:r>
                          <m:rPr>
                            <m:nor/>
                          </m:rPr>
                          <a:rPr lang="tr-TR" sz="1800" b="1">
                            <a:solidFill>
                              <a:srgbClr val="FF0000"/>
                            </a:solidFill>
                          </a:rPr>
                          <m:t>n</m:t>
                        </m:r>
                        <m:r>
                          <m:rPr>
                            <m:nor/>
                          </m:rPr>
                          <a:rPr lang="tr-TR" sz="1800" b="1">
                            <a:solidFill>
                              <a:srgbClr val="FF0000"/>
                            </a:solidFill>
                          </a:rPr>
                          <m:t>ü</m:t>
                        </m:r>
                        <m:r>
                          <m:rPr>
                            <m:nor/>
                          </m:rPr>
                          <a:rPr lang="tr-TR" sz="1800" b="1">
                            <a:solidFill>
                              <a:srgbClr val="FF0000"/>
                            </a:solidFill>
                          </a:rPr>
                          <m:t>fusu</m:t>
                        </m:r>
                      </m:den>
                    </m:f>
                  </m:oMath>
                </a14:m>
                <a:r>
                  <a:rPr lang="tr-TR" sz="1800" b="1" dirty="0">
                    <a:solidFill>
                      <a:srgbClr val="FF0000"/>
                    </a:solidFill>
                  </a:rPr>
                  <a:t> X 1000</a:t>
                </a:r>
              </a:p>
            </p:txBody>
          </p:sp>
        </mc:Choice>
        <mc:Fallback xmlns="">
          <p:sp>
            <p:nvSpPr>
              <p:cNvPr id="6" name="Metin kutusu 5">
                <a:extLst>
                  <a:ext uri="{FF2B5EF4-FFF2-40B4-BE49-F238E27FC236}">
                    <a16:creationId xmlns:a14="http://schemas.microsoft.com/office/drawing/2010/main" xmlns="" xmlns:a16="http://schemas.microsoft.com/office/drawing/2014/main" id="{947BE181-B735-4F6E-8D20-EDEA0F8B64CF}"/>
                  </a:ext>
                </a:extLst>
              </p:cNvPr>
              <p:cNvSpPr txBox="1">
                <a:spLocks noRot="1" noChangeAspect="1" noMove="1" noResize="1" noEditPoints="1" noAdjustHandles="1" noChangeArrowheads="1" noChangeShapeType="1" noTextEdit="1"/>
              </p:cNvSpPr>
              <p:nvPr/>
            </p:nvSpPr>
            <p:spPr>
              <a:xfrm>
                <a:off x="346902" y="4799541"/>
                <a:ext cx="8872538" cy="576440"/>
              </a:xfrm>
              <a:prstGeom prst="rect">
                <a:avLst/>
              </a:prstGeom>
              <a:blipFill>
                <a:blip r:embed="rId2"/>
                <a:stretch>
                  <a:fillRect/>
                </a:stretch>
              </a:blipFill>
            </p:spPr>
            <p:txBody>
              <a:bodyPr/>
              <a:lstStyle/>
              <a:p>
                <a:r>
                  <a:rPr lang="tr-TR">
                    <a:noFill/>
                  </a:rPr>
                  <a:t> </a:t>
                </a:r>
              </a:p>
            </p:txBody>
          </p:sp>
        </mc:Fallback>
      </mc:AlternateContent>
      <p:sp>
        <p:nvSpPr>
          <p:cNvPr id="7" name="Başlık 1">
            <a:extLst>
              <a:ext uri="{FF2B5EF4-FFF2-40B4-BE49-F238E27FC236}">
                <a16:creationId xmlns:a16="http://schemas.microsoft.com/office/drawing/2014/main" id="{ABCBDC1B-E9D5-41B8-B058-6B99BD45085F}"/>
              </a:ext>
            </a:extLst>
          </p:cNvPr>
          <p:cNvSpPr>
            <a:spLocks noGrp="1"/>
          </p:cNvSpPr>
          <p:nvPr>
            <p:ph type="title"/>
          </p:nvPr>
        </p:nvSpPr>
        <p:spPr>
          <a:xfrm>
            <a:off x="628650" y="480616"/>
            <a:ext cx="7886700" cy="994172"/>
          </a:xfrm>
        </p:spPr>
        <p:txBody>
          <a:bodyPr>
            <a:normAutofit/>
          </a:bodyPr>
          <a:lstStyle/>
          <a:p>
            <a:pPr algn="ctr"/>
            <a:r>
              <a:rPr lang="tr-TR" dirty="0" err="1"/>
              <a:t>Fertilite</a:t>
            </a:r>
            <a:r>
              <a:rPr lang="tr-TR" dirty="0"/>
              <a:t> Ölçütleri</a:t>
            </a:r>
          </a:p>
        </p:txBody>
      </p:sp>
      <p:sp>
        <p:nvSpPr>
          <p:cNvPr id="8" name="Alt Bilgi Yer Tutucusu 3">
            <a:extLst>
              <a:ext uri="{FF2B5EF4-FFF2-40B4-BE49-F238E27FC236}">
                <a16:creationId xmlns:a16="http://schemas.microsoft.com/office/drawing/2014/main" id="{1CFA59A5-B5E9-4499-8AEE-EC360ECFBDC8}"/>
              </a:ext>
            </a:extLst>
          </p:cNvPr>
          <p:cNvSpPr>
            <a:spLocks noGrp="1"/>
          </p:cNvSpPr>
          <p:nvPr>
            <p:ph type="ftr" sz="quarter" idx="11"/>
          </p:nvPr>
        </p:nvSpPr>
        <p:spPr>
          <a:xfrm>
            <a:off x="1820021" y="6584156"/>
            <a:ext cx="5166804" cy="273844"/>
          </a:xfrm>
        </p:spPr>
        <p:txBody>
          <a:bodyPr/>
          <a:lstStyle/>
          <a:p>
            <a:r>
              <a:rPr lang="tr-TR" sz="900" b="0" i="0" u="none" strike="noStrike" dirty="0" err="1">
                <a:solidFill>
                  <a:srgbClr val="000000"/>
                </a:solidFill>
                <a:effectLst/>
                <a:latin typeface="Calibri" panose="020F0502020204030204" pitchFamily="34" charset="0"/>
              </a:rPr>
              <a:t>Öztek</a:t>
            </a:r>
            <a:r>
              <a:rPr lang="tr-TR" sz="900" b="0" i="0" u="none" strike="noStrike" dirty="0">
                <a:solidFill>
                  <a:srgbClr val="000000"/>
                </a:solidFill>
                <a:effectLst/>
                <a:latin typeface="Calibri" panose="020F0502020204030204" pitchFamily="34" charset="0"/>
              </a:rPr>
              <a:t>, Z. (2020). Halk Sağlığı Kuramlar ve Uygulamalar. Ankara: Sağlık ve Sosyal Yardım Vakfı.</a:t>
            </a:r>
          </a:p>
          <a:p>
            <a:endParaRPr lang="en-US" dirty="0"/>
          </a:p>
        </p:txBody>
      </p:sp>
    </p:spTree>
    <p:extLst>
      <p:ext uri="{BB962C8B-B14F-4D97-AF65-F5344CB8AC3E}">
        <p14:creationId xmlns:p14="http://schemas.microsoft.com/office/powerpoint/2010/main" val="158197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tr-TR" sz="3600"/>
              <a:t>Epidemiyolojinin Tarihsel Gelişimi</a:t>
            </a:r>
            <a:endParaRPr/>
          </a:p>
        </p:txBody>
      </p:sp>
      <p:sp>
        <p:nvSpPr>
          <p:cNvPr id="160" name="Google Shape;160;p10"/>
          <p:cNvSpPr txBox="1">
            <a:spLocks noGrp="1"/>
          </p:cNvSpPr>
          <p:nvPr>
            <p:ph type="body" idx="1"/>
          </p:nvPr>
        </p:nvSpPr>
        <p:spPr>
          <a:xfrm>
            <a:off x="457200" y="1388272"/>
            <a:ext cx="41148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endParaRPr sz="2400" b="1" u="sng"/>
          </a:p>
          <a:p>
            <a:pPr marL="342900" lvl="0" indent="-215900" algn="l" rtl="0">
              <a:spcBef>
                <a:spcPts val="400"/>
              </a:spcBef>
              <a:spcAft>
                <a:spcPts val="0"/>
              </a:spcAft>
              <a:buClr>
                <a:schemeClr val="dk1"/>
              </a:buClr>
              <a:buSzPts val="2000"/>
              <a:buNone/>
            </a:pPr>
            <a:endParaRPr sz="2000" b="1" u="sng"/>
          </a:p>
          <a:p>
            <a:pPr marL="342900" lvl="0" indent="-342900" algn="l" rtl="0">
              <a:spcBef>
                <a:spcPts val="400"/>
              </a:spcBef>
              <a:spcAft>
                <a:spcPts val="0"/>
              </a:spcAft>
              <a:buClr>
                <a:schemeClr val="dk1"/>
              </a:buClr>
              <a:buSzPts val="2000"/>
              <a:buChar char="•"/>
            </a:pPr>
            <a:r>
              <a:rPr lang="tr-TR" sz="2000" b="1" u="sng"/>
              <a:t>JOHN GRAUNT </a:t>
            </a:r>
            <a:endParaRPr/>
          </a:p>
          <a:p>
            <a:pPr marL="342900" lvl="0" indent="-342900" algn="l" rtl="0">
              <a:spcBef>
                <a:spcPts val="400"/>
              </a:spcBef>
              <a:spcAft>
                <a:spcPts val="0"/>
              </a:spcAft>
              <a:buClr>
                <a:schemeClr val="dk1"/>
              </a:buClr>
              <a:buSzPts val="2000"/>
              <a:buChar char="•"/>
            </a:pPr>
            <a:r>
              <a:rPr lang="tr-TR" sz="2000"/>
              <a:t>1620-1674</a:t>
            </a:r>
            <a:endParaRPr/>
          </a:p>
          <a:p>
            <a:pPr marL="342900" lvl="0" indent="-342900" algn="l" rtl="0">
              <a:spcBef>
                <a:spcPts val="400"/>
              </a:spcBef>
              <a:spcAft>
                <a:spcPts val="0"/>
              </a:spcAft>
              <a:buClr>
                <a:schemeClr val="dk1"/>
              </a:buClr>
              <a:buSzPts val="2000"/>
              <a:buChar char="•"/>
            </a:pPr>
            <a:r>
              <a:rPr lang="tr-TR" sz="2000"/>
              <a:t>İngiliz  işadamı, amatör bir bilim adamı, nüfusbilimin babası</a:t>
            </a:r>
            <a:endParaRPr/>
          </a:p>
          <a:p>
            <a:pPr marL="342900" lvl="0" indent="-342900" algn="l" rtl="0">
              <a:spcBef>
                <a:spcPts val="400"/>
              </a:spcBef>
              <a:spcAft>
                <a:spcPts val="0"/>
              </a:spcAft>
              <a:buClr>
                <a:schemeClr val="dk1"/>
              </a:buClr>
              <a:buSzPts val="2000"/>
              <a:buChar char="•"/>
            </a:pPr>
            <a:r>
              <a:rPr lang="tr-TR" sz="2000"/>
              <a:t>1603’de Londra’da ölüm kayıtları düzenli olarak tutulmaya başladı</a:t>
            </a:r>
            <a:endParaRPr sz="2000"/>
          </a:p>
          <a:p>
            <a:pPr marL="342900" lvl="0" indent="-342900" algn="l" rtl="0">
              <a:spcBef>
                <a:spcPts val="400"/>
              </a:spcBef>
              <a:spcAft>
                <a:spcPts val="0"/>
              </a:spcAft>
              <a:buClr>
                <a:schemeClr val="dk1"/>
              </a:buClr>
              <a:buSzPts val="2000"/>
              <a:buChar char="•"/>
            </a:pPr>
            <a:r>
              <a:rPr lang="tr-TR" sz="2000"/>
              <a:t>Ölüm ve vaftiz kayıtlarını kullanarak 50 yıllık verileri  inceledi</a:t>
            </a:r>
            <a:endParaRPr sz="2000"/>
          </a:p>
          <a:p>
            <a:pPr marL="342900" lvl="0" indent="-139700" algn="l" rtl="0">
              <a:spcBef>
                <a:spcPts val="640"/>
              </a:spcBef>
              <a:spcAft>
                <a:spcPts val="0"/>
              </a:spcAft>
              <a:buClr>
                <a:schemeClr val="dk1"/>
              </a:buClr>
              <a:buSzPts val="3200"/>
              <a:buNone/>
            </a:pPr>
            <a:endParaRPr/>
          </a:p>
        </p:txBody>
      </p:sp>
      <p:sp>
        <p:nvSpPr>
          <p:cNvPr id="161" name="Google Shape;161;p10"/>
          <p:cNvSpPr txBox="1"/>
          <p:nvPr/>
        </p:nvSpPr>
        <p:spPr>
          <a:xfrm>
            <a:off x="450377" y="6350209"/>
            <a:ext cx="8093122" cy="5077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900" dirty="0" err="1">
                <a:solidFill>
                  <a:srgbClr val="BFBFBF"/>
                </a:solidFill>
                <a:latin typeface="Calibri"/>
                <a:ea typeface="Calibri"/>
                <a:cs typeface="Calibri"/>
                <a:sym typeface="Calibri"/>
              </a:rPr>
              <a:t>Ergör</a:t>
            </a:r>
            <a:r>
              <a:rPr lang="tr-TR" sz="900" dirty="0">
                <a:solidFill>
                  <a:srgbClr val="BFBFBF"/>
                </a:solidFill>
                <a:latin typeface="Calibri"/>
                <a:ea typeface="Calibri"/>
                <a:cs typeface="Calibri"/>
                <a:sym typeface="Calibri"/>
              </a:rPr>
              <a:t>, G., (2023), Epidemiyoloji Tanımı ve Tarihsel Gelişimi (Erişim Tarihi:10.09.2023)</a:t>
            </a:r>
            <a:endParaRPr sz="900">
              <a:solidFill>
                <a:srgbClr val="BFBFBF"/>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2" name="Google Shape;162;p10" descr="https://pbs.twimg.com/profile_images/742850413850828801/6j7KMF5__400x400.jpg"/>
          <p:cNvPicPr preferRelativeResize="0"/>
          <p:nvPr/>
        </p:nvPicPr>
        <p:blipFill rotWithShape="1">
          <a:blip r:embed="rId3">
            <a:alphaModFix/>
          </a:blip>
          <a:srcRect/>
          <a:stretch/>
        </p:blipFill>
        <p:spPr>
          <a:xfrm>
            <a:off x="2915816" y="1562451"/>
            <a:ext cx="1179596" cy="1179597"/>
          </a:xfrm>
          <a:prstGeom prst="rect">
            <a:avLst/>
          </a:prstGeom>
          <a:noFill/>
          <a:ln>
            <a:noFill/>
          </a:ln>
        </p:spPr>
      </p:pic>
      <p:pic>
        <p:nvPicPr>
          <p:cNvPr id="163" name="Google Shape;163;p10" descr="https://www.milestone-books.de/pictures/003088_01.jpg?v=1557153490"/>
          <p:cNvPicPr preferRelativeResize="0"/>
          <p:nvPr/>
        </p:nvPicPr>
        <p:blipFill rotWithShape="1">
          <a:blip r:embed="rId4">
            <a:alphaModFix/>
          </a:blip>
          <a:srcRect/>
          <a:stretch/>
        </p:blipFill>
        <p:spPr>
          <a:xfrm>
            <a:off x="5436096" y="1628800"/>
            <a:ext cx="2962895" cy="4044908"/>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03B078-8691-40A9-B6DB-5D4E2668B5D4}"/>
              </a:ext>
            </a:extLst>
          </p:cNvPr>
          <p:cNvSpPr>
            <a:spLocks noGrp="1"/>
          </p:cNvSpPr>
          <p:nvPr>
            <p:ph idx="1"/>
          </p:nvPr>
        </p:nvSpPr>
        <p:spPr/>
        <p:txBody>
          <a:bodyPr/>
          <a:lstStyle/>
          <a:p>
            <a:pPr marL="0" indent="0">
              <a:buNone/>
            </a:pPr>
            <a:r>
              <a:rPr lang="tr-TR" b="1" dirty="0"/>
              <a:t>3. Yaşa Özel Doğum Hızı: </a:t>
            </a:r>
            <a:r>
              <a:rPr lang="tr-TR" sz="2400" dirty="0"/>
              <a:t>Doğurganlığın hangi yaş gruplarında ne düzeyde olduğunu belirlemek için kullanılır. Genellikle 15-49 yaşları arasındaki doğurganlık dönemi beşer ya da onar yıllık bantlara ayrılarak hesaplanır (15-19; 20-24; 25-29 gibi).</a:t>
            </a:r>
          </a:p>
          <a:p>
            <a:pPr marL="0" indent="0">
              <a:buNone/>
            </a:pPr>
            <a:r>
              <a:rPr lang="tr-TR" sz="2400" dirty="0">
                <a:solidFill>
                  <a:srgbClr val="FF0000"/>
                </a:solidFill>
              </a:rPr>
              <a:t>   </a:t>
            </a:r>
            <a:r>
              <a:rPr lang="tr-TR" sz="1400" dirty="0">
                <a:solidFill>
                  <a:srgbClr val="FF0000"/>
                </a:solidFill>
              </a:rPr>
              <a:t>Yaşa özel doğum hızı= </a:t>
            </a:r>
            <a:r>
              <a:rPr lang="tr-TR" sz="1400" u="sng" dirty="0">
                <a:solidFill>
                  <a:srgbClr val="FF0000"/>
                </a:solidFill>
              </a:rPr>
              <a:t>Bir toplumda bir yılda “x” yaş grubundaki kadınların yaptığı canlı doğum sayısı</a:t>
            </a:r>
            <a:r>
              <a:rPr lang="tr-TR" sz="1400" dirty="0">
                <a:solidFill>
                  <a:srgbClr val="FF0000"/>
                </a:solidFill>
              </a:rPr>
              <a:t>X1000</a:t>
            </a:r>
          </a:p>
          <a:p>
            <a:pPr marL="0" indent="0">
              <a:buNone/>
            </a:pPr>
            <a:r>
              <a:rPr lang="tr-TR" sz="1400" dirty="0">
                <a:solidFill>
                  <a:srgbClr val="FF0000"/>
                </a:solidFill>
              </a:rPr>
              <a:t>                                                 Aynı toplumun aynı süredeki “x” yaş grubundaki kadın sayısı</a:t>
            </a:r>
            <a:endParaRPr lang="tr-TR" dirty="0">
              <a:solidFill>
                <a:srgbClr val="FF0000"/>
              </a:solidFill>
            </a:endParaRPr>
          </a:p>
        </p:txBody>
      </p:sp>
      <p:sp>
        <p:nvSpPr>
          <p:cNvPr id="7" name="Başlık 1">
            <a:extLst>
              <a:ext uri="{FF2B5EF4-FFF2-40B4-BE49-F238E27FC236}">
                <a16:creationId xmlns:a16="http://schemas.microsoft.com/office/drawing/2014/main" id="{21F3B578-0911-42DA-85C6-29CE38070108}"/>
              </a:ext>
            </a:extLst>
          </p:cNvPr>
          <p:cNvSpPr>
            <a:spLocks noGrp="1"/>
          </p:cNvSpPr>
          <p:nvPr>
            <p:ph type="title"/>
          </p:nvPr>
        </p:nvSpPr>
        <p:spPr>
          <a:xfrm>
            <a:off x="295675" y="373797"/>
            <a:ext cx="7886700" cy="994172"/>
          </a:xfrm>
        </p:spPr>
        <p:txBody>
          <a:bodyPr>
            <a:normAutofit/>
          </a:bodyPr>
          <a:lstStyle/>
          <a:p>
            <a:pPr algn="ctr"/>
            <a:r>
              <a:rPr lang="tr-TR" dirty="0" err="1"/>
              <a:t>Fertilite</a:t>
            </a:r>
            <a:r>
              <a:rPr lang="tr-TR" dirty="0"/>
              <a:t> Ölçütleri</a:t>
            </a:r>
          </a:p>
        </p:txBody>
      </p:sp>
      <p:sp>
        <p:nvSpPr>
          <p:cNvPr id="8" name="Alt Bilgi Yer Tutucusu 3">
            <a:extLst>
              <a:ext uri="{FF2B5EF4-FFF2-40B4-BE49-F238E27FC236}">
                <a16:creationId xmlns:a16="http://schemas.microsoft.com/office/drawing/2014/main" id="{958C0460-6604-4FB0-915B-4CEE14B34AFD}"/>
              </a:ext>
            </a:extLst>
          </p:cNvPr>
          <p:cNvSpPr>
            <a:spLocks noGrp="1"/>
          </p:cNvSpPr>
          <p:nvPr>
            <p:ph type="ftr" sz="quarter" idx="11"/>
          </p:nvPr>
        </p:nvSpPr>
        <p:spPr>
          <a:xfrm>
            <a:off x="1806374" y="6584156"/>
            <a:ext cx="5166804" cy="273844"/>
          </a:xfrm>
        </p:spPr>
        <p:txBody>
          <a:bodyPr/>
          <a:lstStyle/>
          <a:p>
            <a:r>
              <a:rPr lang="tr-TR" sz="900" b="0" i="0" u="none" strike="noStrike" dirty="0" err="1">
                <a:solidFill>
                  <a:srgbClr val="000000"/>
                </a:solidFill>
                <a:effectLst/>
                <a:latin typeface="Calibri" panose="020F0502020204030204" pitchFamily="34" charset="0"/>
              </a:rPr>
              <a:t>Öztek</a:t>
            </a:r>
            <a:r>
              <a:rPr lang="tr-TR" sz="900" b="0" i="0" u="none" strike="noStrike" dirty="0">
                <a:solidFill>
                  <a:srgbClr val="000000"/>
                </a:solidFill>
                <a:effectLst/>
                <a:latin typeface="Calibri" panose="020F0502020204030204" pitchFamily="34" charset="0"/>
              </a:rPr>
              <a:t>, Z. (2020). Halk Sağlığı Kuramlar ve Uygulamalar. Ankara: Sağlık ve Sosyal Yardım Vakfı.</a:t>
            </a:r>
          </a:p>
          <a:p>
            <a:endParaRPr lang="en-US" dirty="0"/>
          </a:p>
        </p:txBody>
      </p:sp>
    </p:spTree>
    <p:extLst>
      <p:ext uri="{BB962C8B-B14F-4D97-AF65-F5344CB8AC3E}">
        <p14:creationId xmlns:p14="http://schemas.microsoft.com/office/powerpoint/2010/main" val="18421564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74356C8-39D6-4653-9156-8D417942C7E1}"/>
              </a:ext>
            </a:extLst>
          </p:cNvPr>
          <p:cNvSpPr>
            <a:spLocks noGrp="1"/>
          </p:cNvSpPr>
          <p:nvPr>
            <p:ph idx="1"/>
          </p:nvPr>
        </p:nvSpPr>
        <p:spPr/>
        <p:txBody>
          <a:bodyPr/>
          <a:lstStyle/>
          <a:p>
            <a:pPr marL="0" indent="0">
              <a:buNone/>
            </a:pPr>
            <a:r>
              <a:rPr lang="tr-TR" b="1" dirty="0"/>
              <a:t>4. Nüfus Artış Hızı : </a:t>
            </a:r>
            <a:r>
              <a:rPr lang="tr-TR" dirty="0"/>
              <a:t>Bir toplumda, doğumlarla ölümler arasındaki farkı hesaplayarak nüfusun iki dönem arasında ne kadar arttığını gösterir. Genellikle bir yıl için hesap edilir. </a:t>
            </a:r>
          </a:p>
        </p:txBody>
      </p:sp>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8660A6FA-2727-4161-855F-40CA165CCECD}"/>
                  </a:ext>
                </a:extLst>
              </p:cNvPr>
              <p:cNvSpPr txBox="1"/>
              <p:nvPr/>
            </p:nvSpPr>
            <p:spPr>
              <a:xfrm>
                <a:off x="558213" y="3863181"/>
                <a:ext cx="8529638" cy="2031325"/>
              </a:xfrm>
              <a:prstGeom prst="rect">
                <a:avLst/>
              </a:prstGeom>
              <a:noFill/>
            </p:spPr>
            <p:txBody>
              <a:bodyPr wrap="square">
                <a:spAutoFit/>
              </a:bodyPr>
              <a:lstStyle/>
              <a:p>
                <a14:m>
                  <m:oMath xmlns:m="http://schemas.openxmlformats.org/officeDocument/2006/math">
                    <m:r>
                      <m:rPr>
                        <m:nor/>
                      </m:rPr>
                      <a:rPr lang="tr-TR" sz="1800" b="1" i="0" smtClean="0">
                        <a:solidFill>
                          <a:srgbClr val="FF0000"/>
                        </a:solidFill>
                      </a:rPr>
                      <m:t>Do</m:t>
                    </m:r>
                    <m:r>
                      <m:rPr>
                        <m:nor/>
                      </m:rPr>
                      <a:rPr lang="tr-TR" sz="1800" b="1" i="0" smtClean="0">
                        <a:solidFill>
                          <a:srgbClr val="FF0000"/>
                        </a:solidFill>
                      </a:rPr>
                      <m:t>ğ</m:t>
                    </m:r>
                    <m:r>
                      <m:rPr>
                        <m:nor/>
                      </m:rPr>
                      <a:rPr lang="tr-TR" sz="1800" b="1" i="0" smtClean="0">
                        <a:solidFill>
                          <a:srgbClr val="FF0000"/>
                        </a:solidFill>
                      </a:rPr>
                      <m:t>al</m:t>
                    </m:r>
                    <m:r>
                      <m:rPr>
                        <m:nor/>
                      </m:rPr>
                      <a:rPr lang="tr-TR" sz="1800" b="1" i="0" smtClean="0">
                        <a:solidFill>
                          <a:srgbClr val="FF0000"/>
                        </a:solidFill>
                      </a:rPr>
                      <m:t> </m:t>
                    </m:r>
                    <m:r>
                      <m:rPr>
                        <m:nor/>
                      </m:rPr>
                      <a:rPr lang="tr-TR" sz="1800" b="1" i="0" smtClean="0">
                        <a:solidFill>
                          <a:srgbClr val="FF0000"/>
                        </a:solidFill>
                      </a:rPr>
                      <m:t>n</m:t>
                    </m:r>
                    <m:r>
                      <m:rPr>
                        <m:nor/>
                      </m:rPr>
                      <a:rPr lang="tr-TR" sz="1800" b="1" smtClean="0">
                        <a:solidFill>
                          <a:srgbClr val="FF0000"/>
                        </a:solidFill>
                      </a:rPr>
                      <m:t>ü</m:t>
                    </m:r>
                    <m:r>
                      <m:rPr>
                        <m:nor/>
                      </m:rPr>
                      <a:rPr lang="tr-TR" sz="1800" b="1" smtClean="0">
                        <a:solidFill>
                          <a:srgbClr val="FF0000"/>
                        </a:solidFill>
                      </a:rPr>
                      <m:t>fus</m:t>
                    </m:r>
                    <m:r>
                      <m:rPr>
                        <m:nor/>
                      </m:rPr>
                      <a:rPr lang="tr-TR" sz="1800" b="1" smtClean="0">
                        <a:solidFill>
                          <a:srgbClr val="FF0000"/>
                        </a:solidFill>
                      </a:rPr>
                      <m:t> </m:t>
                    </m:r>
                    <m:r>
                      <m:rPr>
                        <m:nor/>
                      </m:rPr>
                      <a:rPr lang="tr-TR" sz="1800" b="1" smtClean="0">
                        <a:solidFill>
                          <a:srgbClr val="FF0000"/>
                        </a:solidFill>
                      </a:rPr>
                      <m:t>art</m:t>
                    </m:r>
                    <m:r>
                      <m:rPr>
                        <m:nor/>
                      </m:rPr>
                      <a:rPr lang="tr-TR" sz="1800" b="1" smtClean="0">
                        <a:solidFill>
                          <a:srgbClr val="FF0000"/>
                        </a:solidFill>
                      </a:rPr>
                      <m:t>ış </m:t>
                    </m:r>
                    <m:r>
                      <m:rPr>
                        <m:nor/>
                      </m:rPr>
                      <a:rPr lang="tr-TR" sz="1800" b="1" smtClean="0">
                        <a:solidFill>
                          <a:srgbClr val="FF0000"/>
                        </a:solidFill>
                      </a:rPr>
                      <m:t>h</m:t>
                    </m:r>
                    <m:r>
                      <m:rPr>
                        <m:nor/>
                      </m:rPr>
                      <a:rPr lang="tr-TR" sz="1800" b="1" smtClean="0">
                        <a:solidFill>
                          <a:srgbClr val="FF0000"/>
                        </a:solidFill>
                      </a:rPr>
                      <m:t>ı</m:t>
                    </m:r>
                    <m:r>
                      <m:rPr>
                        <m:nor/>
                      </m:rPr>
                      <a:rPr lang="tr-TR" sz="1800" b="1" smtClean="0">
                        <a:solidFill>
                          <a:srgbClr val="FF0000"/>
                        </a:solidFill>
                      </a:rPr>
                      <m:t>z</m:t>
                    </m:r>
                    <m:r>
                      <m:rPr>
                        <m:nor/>
                      </m:rPr>
                      <a:rPr lang="tr-TR" sz="1800" b="1" smtClean="0">
                        <a:solidFill>
                          <a:srgbClr val="FF0000"/>
                        </a:solidFill>
                      </a:rPr>
                      <m:t>ı</m:t>
                    </m:r>
                    <m:r>
                      <a:rPr lang="tr-TR" sz="1800" b="1" i="1" smtClean="0">
                        <a:solidFill>
                          <a:srgbClr val="FF0000"/>
                        </a:solidFill>
                        <a:latin typeface="Cambria Math" panose="02040503050406030204" pitchFamily="18" charset="0"/>
                      </a:rPr>
                      <m:t>=</m:t>
                    </m:r>
                  </m:oMath>
                </a14:m>
                <a:r>
                  <a:rPr lang="tr-TR" sz="1800" b="1" dirty="0">
                    <a:solidFill>
                      <a:srgbClr val="FF0000"/>
                    </a:solidFill>
                  </a:rPr>
                  <a:t>  Kaba doğum hızı- kaba ölüm hızı</a:t>
                </a:r>
              </a:p>
              <a:p>
                <a:endParaRPr lang="tr-TR" sz="1800" b="1" dirty="0">
                  <a:solidFill>
                    <a:srgbClr val="FF0000"/>
                  </a:solidFill>
                </a:endParaRPr>
              </a:p>
              <a:p>
                <a:r>
                  <a:rPr lang="tr-TR" sz="1800" dirty="0"/>
                  <a:t>Eğer toplum hareketli ise yani içe veya dışa göçler fazla ise negatif veya pozitif olma durumuna göre bu da dikkate alınmalıdır. </a:t>
                </a:r>
              </a:p>
              <a:p>
                <a:endParaRPr lang="tr-TR" sz="1800" dirty="0"/>
              </a:p>
              <a:p>
                <a:r>
                  <a:rPr lang="tr-TR" sz="1800" b="1" dirty="0">
                    <a:solidFill>
                      <a:srgbClr val="FF0000"/>
                    </a:solidFill>
                  </a:rPr>
                  <a:t>Net nüfus artış hızı=  Kaba doğum hızı- kaba ölüm </a:t>
                </a:r>
                <a:r>
                  <a:rPr lang="tr-TR" sz="1800" b="1" dirty="0" err="1">
                    <a:solidFill>
                      <a:srgbClr val="FF0000"/>
                    </a:solidFill>
                  </a:rPr>
                  <a:t>hızı+Göç</a:t>
                </a:r>
                <a:r>
                  <a:rPr lang="tr-TR" sz="1800" b="1" dirty="0">
                    <a:solidFill>
                      <a:srgbClr val="FF0000"/>
                    </a:solidFill>
                  </a:rPr>
                  <a:t> hızı</a:t>
                </a:r>
              </a:p>
              <a:p>
                <a:endParaRPr lang="tr-TR" sz="1800" b="1" dirty="0">
                  <a:solidFill>
                    <a:srgbClr val="FF0000"/>
                  </a:solidFill>
                </a:endParaRPr>
              </a:p>
            </p:txBody>
          </p:sp>
        </mc:Choice>
        <mc:Fallback xmlns="">
          <p:sp>
            <p:nvSpPr>
              <p:cNvPr id="6" name="Metin kutusu 5">
                <a:extLst>
                  <a:ext uri="{FF2B5EF4-FFF2-40B4-BE49-F238E27FC236}">
                    <a16:creationId xmlns:a14="http://schemas.microsoft.com/office/drawing/2010/main" xmlns="" xmlns:a16="http://schemas.microsoft.com/office/drawing/2014/main" id="{8660A6FA-2727-4161-855F-40CA165CCECD}"/>
                  </a:ext>
                </a:extLst>
              </p:cNvPr>
              <p:cNvSpPr txBox="1">
                <a:spLocks noRot="1" noChangeAspect="1" noMove="1" noResize="1" noEditPoints="1" noAdjustHandles="1" noChangeArrowheads="1" noChangeShapeType="1" noTextEdit="1"/>
              </p:cNvSpPr>
              <p:nvPr/>
            </p:nvSpPr>
            <p:spPr>
              <a:xfrm>
                <a:off x="558213" y="3863181"/>
                <a:ext cx="8529638" cy="2031325"/>
              </a:xfrm>
              <a:prstGeom prst="rect">
                <a:avLst/>
              </a:prstGeom>
              <a:blipFill>
                <a:blip r:embed="rId2"/>
                <a:stretch>
                  <a:fillRect l="-572" t="-1502"/>
                </a:stretch>
              </a:blipFill>
            </p:spPr>
            <p:txBody>
              <a:bodyPr/>
              <a:lstStyle/>
              <a:p>
                <a:r>
                  <a:rPr lang="tr-TR">
                    <a:noFill/>
                  </a:rPr>
                  <a:t> </a:t>
                </a:r>
              </a:p>
            </p:txBody>
          </p:sp>
        </mc:Fallback>
      </mc:AlternateContent>
      <p:sp>
        <p:nvSpPr>
          <p:cNvPr id="7" name="Başlık 1">
            <a:extLst>
              <a:ext uri="{FF2B5EF4-FFF2-40B4-BE49-F238E27FC236}">
                <a16:creationId xmlns:a16="http://schemas.microsoft.com/office/drawing/2014/main" id="{BAADE263-11E4-4841-BAEA-BF6A34B8BE75}"/>
              </a:ext>
            </a:extLst>
          </p:cNvPr>
          <p:cNvSpPr>
            <a:spLocks noGrp="1"/>
          </p:cNvSpPr>
          <p:nvPr>
            <p:ph type="title"/>
          </p:nvPr>
        </p:nvSpPr>
        <p:spPr>
          <a:xfrm>
            <a:off x="372515" y="425179"/>
            <a:ext cx="7886700" cy="994172"/>
          </a:xfrm>
        </p:spPr>
        <p:txBody>
          <a:bodyPr>
            <a:normAutofit/>
          </a:bodyPr>
          <a:lstStyle/>
          <a:p>
            <a:pPr algn="ctr"/>
            <a:r>
              <a:rPr lang="tr-TR" dirty="0" err="1"/>
              <a:t>Fertilite</a:t>
            </a:r>
            <a:r>
              <a:rPr lang="tr-TR" dirty="0"/>
              <a:t> Ölçütleri</a:t>
            </a:r>
          </a:p>
        </p:txBody>
      </p:sp>
      <p:sp>
        <p:nvSpPr>
          <p:cNvPr id="8" name="Alt Bilgi Yer Tutucusu 3">
            <a:extLst>
              <a:ext uri="{FF2B5EF4-FFF2-40B4-BE49-F238E27FC236}">
                <a16:creationId xmlns:a16="http://schemas.microsoft.com/office/drawing/2014/main" id="{0DCAF0C3-F4FE-482C-82BF-FCFF40B86DEE}"/>
              </a:ext>
            </a:extLst>
          </p:cNvPr>
          <p:cNvSpPr txBox="1">
            <a:spLocks/>
          </p:cNvSpPr>
          <p:nvPr/>
        </p:nvSpPr>
        <p:spPr>
          <a:xfrm>
            <a:off x="215283" y="6584156"/>
            <a:ext cx="8928717" cy="273844"/>
          </a:xfrm>
          <a:prstGeom prst="rect">
            <a:avLst/>
          </a:prstGeom>
        </p:spPr>
        <p:txBody>
          <a:bodyPr vert="horz" lIns="68580" tIns="34290" rIns="68580" bIns="3429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750" dirty="0">
                <a:solidFill>
                  <a:schemeClr val="tx1"/>
                </a:solidFill>
              </a:rPr>
              <a:t>Tezcan, S. (2017) Temel Epidemiyoloji. Ankara: Hipokrat Yayınevi</a:t>
            </a:r>
            <a:r>
              <a:rPr lang="tr-TR" sz="900" dirty="0">
                <a:solidFill>
                  <a:schemeClr val="tx1"/>
                </a:solidFill>
              </a:rPr>
              <a:t>.</a:t>
            </a:r>
          </a:p>
          <a:p>
            <a:endParaRPr lang="en-US" sz="900" dirty="0"/>
          </a:p>
        </p:txBody>
      </p:sp>
    </p:spTree>
    <p:extLst>
      <p:ext uri="{BB962C8B-B14F-4D97-AF65-F5344CB8AC3E}">
        <p14:creationId xmlns:p14="http://schemas.microsoft.com/office/powerpoint/2010/main" val="2353762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F03B078-8691-40A9-B6DB-5D4E2668B5D4}"/>
              </a:ext>
            </a:extLst>
          </p:cNvPr>
          <p:cNvSpPr>
            <a:spLocks noGrp="1"/>
          </p:cNvSpPr>
          <p:nvPr>
            <p:ph idx="1"/>
          </p:nvPr>
        </p:nvSpPr>
        <p:spPr/>
        <p:txBody>
          <a:bodyPr/>
          <a:lstStyle/>
          <a:p>
            <a:pPr marL="0" indent="0">
              <a:buNone/>
            </a:pPr>
            <a:r>
              <a:rPr lang="tr-TR" b="1" dirty="0"/>
              <a:t>5. Çocuk / Kadın Oranı: </a:t>
            </a:r>
            <a:r>
              <a:rPr lang="tr-TR" dirty="0"/>
              <a:t>Doğurganlık dönemindeki her 100 kadından kaç tanesinin 5 yaşından küçük çocuğu olduğunu gösterir. Doğum, ölüm gibi yaşamsal olayların tam olarak kayıt edilemediği yerlerde kaba bir ölçüt olarak kullanılabilir. 	</a:t>
            </a:r>
          </a:p>
        </p:txBody>
      </p:sp>
      <mc:AlternateContent xmlns:mc="http://schemas.openxmlformats.org/markup-compatibility/2006" xmlns:a14="http://schemas.microsoft.com/office/drawing/2010/main">
        <mc:Choice Requires="a14">
          <p:sp>
            <p:nvSpPr>
              <p:cNvPr id="6" name="Metin kutusu 5">
                <a:extLst>
                  <a:ext uri="{FF2B5EF4-FFF2-40B4-BE49-F238E27FC236}">
                    <a16:creationId xmlns:a16="http://schemas.microsoft.com/office/drawing/2014/main" id="{947BE181-B735-4F6E-8D20-EDEA0F8B64CF}"/>
                  </a:ext>
                </a:extLst>
              </p:cNvPr>
              <p:cNvSpPr txBox="1"/>
              <p:nvPr/>
            </p:nvSpPr>
            <p:spPr>
              <a:xfrm>
                <a:off x="457200" y="4653236"/>
                <a:ext cx="8336756" cy="656013"/>
              </a:xfrm>
              <a:prstGeom prst="rect">
                <a:avLst/>
              </a:prstGeom>
              <a:noFill/>
            </p:spPr>
            <p:txBody>
              <a:bodyPr wrap="square">
                <a:spAutoFit/>
              </a:bodyPr>
              <a:lstStyle/>
              <a:p>
                <a14:m>
                  <m:oMath xmlns:m="http://schemas.openxmlformats.org/officeDocument/2006/math">
                    <m:r>
                      <m:rPr>
                        <m:nor/>
                      </m:rPr>
                      <a:rPr lang="tr-TR" sz="2100" b="1" smtClean="0">
                        <a:solidFill>
                          <a:srgbClr val="FF0000"/>
                        </a:solidFill>
                      </a:rPr>
                      <m:t>Ç</m:t>
                    </m:r>
                    <m:r>
                      <m:rPr>
                        <m:nor/>
                      </m:rPr>
                      <a:rPr lang="tr-TR" sz="2100" b="1" smtClean="0">
                        <a:solidFill>
                          <a:srgbClr val="FF0000"/>
                        </a:solidFill>
                      </a:rPr>
                      <m:t>ocuk</m:t>
                    </m:r>
                    <m:r>
                      <m:rPr>
                        <m:nor/>
                      </m:rPr>
                      <a:rPr lang="tr-TR" sz="2100" b="1" smtClean="0">
                        <a:solidFill>
                          <a:srgbClr val="FF0000"/>
                        </a:solidFill>
                      </a:rPr>
                      <m:t>/</m:t>
                    </m:r>
                    <m:r>
                      <m:rPr>
                        <m:nor/>
                      </m:rPr>
                      <a:rPr lang="tr-TR" sz="2100" b="1" smtClean="0">
                        <a:solidFill>
                          <a:srgbClr val="FF0000"/>
                        </a:solidFill>
                      </a:rPr>
                      <m:t>Kad</m:t>
                    </m:r>
                    <m:r>
                      <m:rPr>
                        <m:nor/>
                      </m:rPr>
                      <a:rPr lang="tr-TR" sz="2100" b="1" smtClean="0">
                        <a:solidFill>
                          <a:srgbClr val="FF0000"/>
                        </a:solidFill>
                      </a:rPr>
                      <m:t>ı</m:t>
                    </m:r>
                    <m:r>
                      <m:rPr>
                        <m:nor/>
                      </m:rPr>
                      <a:rPr lang="tr-TR" sz="2100" b="1" smtClean="0">
                        <a:solidFill>
                          <a:srgbClr val="FF0000"/>
                        </a:solidFill>
                      </a:rPr>
                      <m:t>n</m:t>
                    </m:r>
                    <m:r>
                      <m:rPr>
                        <m:nor/>
                      </m:rPr>
                      <a:rPr lang="tr-TR" sz="2100" b="1" smtClean="0">
                        <a:solidFill>
                          <a:srgbClr val="FF0000"/>
                        </a:solidFill>
                      </a:rPr>
                      <m:t> </m:t>
                    </m:r>
                    <m:r>
                      <m:rPr>
                        <m:nor/>
                      </m:rPr>
                      <a:rPr lang="tr-TR" sz="2100" b="1" smtClean="0">
                        <a:solidFill>
                          <a:srgbClr val="FF0000"/>
                        </a:solidFill>
                      </a:rPr>
                      <m:t>Oran</m:t>
                    </m:r>
                    <m:r>
                      <m:rPr>
                        <m:nor/>
                      </m:rPr>
                      <a:rPr lang="tr-TR" sz="2100" b="1" smtClean="0">
                        <a:solidFill>
                          <a:srgbClr val="FF0000"/>
                        </a:solidFill>
                      </a:rPr>
                      <m:t>ı</m:t>
                    </m:r>
                    <m:r>
                      <a:rPr lang="tr-TR" sz="2100" b="1" i="1" smtClean="0">
                        <a:solidFill>
                          <a:srgbClr val="FF0000"/>
                        </a:solidFill>
                        <a:latin typeface="Cambria Math" panose="02040503050406030204" pitchFamily="18" charset="0"/>
                      </a:rPr>
                      <m:t>=</m:t>
                    </m:r>
                    <m:f>
                      <m:fPr>
                        <m:ctrlPr>
                          <a:rPr lang="tr-TR" sz="2100" b="1" i="1">
                            <a:solidFill>
                              <a:srgbClr val="FF0000"/>
                            </a:solidFill>
                            <a:latin typeface="Cambria Math" panose="02040503050406030204" pitchFamily="18" charset="0"/>
                          </a:rPr>
                        </m:ctrlPr>
                      </m:fPr>
                      <m:num>
                        <m:r>
                          <m:rPr>
                            <m:nor/>
                          </m:rPr>
                          <a:rPr lang="tr-TR" sz="2100" b="1">
                            <a:solidFill>
                              <a:srgbClr val="FF0000"/>
                            </a:solidFill>
                          </a:rPr>
                          <m:t>0−4 </m:t>
                        </m:r>
                        <m:r>
                          <m:rPr>
                            <m:nor/>
                          </m:rPr>
                          <a:rPr lang="tr-TR" sz="2100" b="1">
                            <a:solidFill>
                              <a:srgbClr val="FF0000"/>
                            </a:solidFill>
                          </a:rPr>
                          <m:t>ya</m:t>
                        </m:r>
                        <m:r>
                          <m:rPr>
                            <m:nor/>
                          </m:rPr>
                          <a:rPr lang="tr-TR" sz="2100" b="1">
                            <a:solidFill>
                              <a:srgbClr val="FF0000"/>
                            </a:solidFill>
                          </a:rPr>
                          <m:t>ş </m:t>
                        </m:r>
                        <m:r>
                          <m:rPr>
                            <m:nor/>
                          </m:rPr>
                          <a:rPr lang="tr-TR" sz="2100" b="1">
                            <a:solidFill>
                              <a:srgbClr val="FF0000"/>
                            </a:solidFill>
                          </a:rPr>
                          <m:t>grubundaki</m:t>
                        </m:r>
                        <m:r>
                          <m:rPr>
                            <m:nor/>
                          </m:rPr>
                          <a:rPr lang="tr-TR" sz="2100" b="1">
                            <a:solidFill>
                              <a:srgbClr val="FF0000"/>
                            </a:solidFill>
                          </a:rPr>
                          <m:t> ç</m:t>
                        </m:r>
                        <m:r>
                          <m:rPr>
                            <m:nor/>
                          </m:rPr>
                          <a:rPr lang="tr-TR" sz="2100" b="1">
                            <a:solidFill>
                              <a:srgbClr val="FF0000"/>
                            </a:solidFill>
                          </a:rPr>
                          <m:t>ocuk</m:t>
                        </m:r>
                        <m:r>
                          <m:rPr>
                            <m:nor/>
                          </m:rPr>
                          <a:rPr lang="tr-TR" sz="2100" b="1">
                            <a:solidFill>
                              <a:srgbClr val="FF0000"/>
                            </a:solidFill>
                          </a:rPr>
                          <m:t> </m:t>
                        </m:r>
                        <m:r>
                          <m:rPr>
                            <m:nor/>
                          </m:rPr>
                          <a:rPr lang="tr-TR" sz="2100" b="1">
                            <a:solidFill>
                              <a:srgbClr val="FF0000"/>
                            </a:solidFill>
                          </a:rPr>
                          <m:t>say</m:t>
                        </m:r>
                        <m:r>
                          <m:rPr>
                            <m:nor/>
                          </m:rPr>
                          <a:rPr lang="tr-TR" sz="2100" b="1">
                            <a:solidFill>
                              <a:srgbClr val="FF0000"/>
                            </a:solidFill>
                          </a:rPr>
                          <m:t>ı</m:t>
                        </m:r>
                        <m:r>
                          <m:rPr>
                            <m:nor/>
                          </m:rPr>
                          <a:rPr lang="tr-TR" sz="2100" b="1">
                            <a:solidFill>
                              <a:srgbClr val="FF0000"/>
                            </a:solidFill>
                          </a:rPr>
                          <m:t>s</m:t>
                        </m:r>
                        <m:r>
                          <m:rPr>
                            <m:nor/>
                          </m:rPr>
                          <a:rPr lang="tr-TR" sz="2100" b="1">
                            <a:solidFill>
                              <a:srgbClr val="FF0000"/>
                            </a:solidFill>
                          </a:rPr>
                          <m:t>ı</m:t>
                        </m:r>
                      </m:num>
                      <m:den>
                        <m:r>
                          <m:rPr>
                            <m:nor/>
                          </m:rPr>
                          <a:rPr lang="tr-TR" sz="2100" b="1">
                            <a:solidFill>
                              <a:srgbClr val="FF0000"/>
                            </a:solidFill>
                          </a:rPr>
                          <m:t>15−49 </m:t>
                        </m:r>
                        <m:r>
                          <m:rPr>
                            <m:nor/>
                          </m:rPr>
                          <a:rPr lang="tr-TR" sz="2100" b="1">
                            <a:solidFill>
                              <a:srgbClr val="FF0000"/>
                            </a:solidFill>
                          </a:rPr>
                          <m:t>ya</m:t>
                        </m:r>
                        <m:r>
                          <m:rPr>
                            <m:nor/>
                          </m:rPr>
                          <a:rPr lang="tr-TR" sz="2100" b="1">
                            <a:solidFill>
                              <a:srgbClr val="FF0000"/>
                            </a:solidFill>
                          </a:rPr>
                          <m:t>ş </m:t>
                        </m:r>
                        <m:r>
                          <m:rPr>
                            <m:nor/>
                          </m:rPr>
                          <a:rPr lang="tr-TR" sz="2100" b="1">
                            <a:solidFill>
                              <a:srgbClr val="FF0000"/>
                            </a:solidFill>
                          </a:rPr>
                          <m:t>grubundaki</m:t>
                        </m:r>
                        <m:r>
                          <m:rPr>
                            <m:nor/>
                          </m:rPr>
                          <a:rPr lang="tr-TR" sz="2100" b="1">
                            <a:solidFill>
                              <a:srgbClr val="FF0000"/>
                            </a:solidFill>
                          </a:rPr>
                          <m:t> </m:t>
                        </m:r>
                        <m:r>
                          <m:rPr>
                            <m:nor/>
                          </m:rPr>
                          <a:rPr lang="tr-TR" sz="2100" b="1">
                            <a:solidFill>
                              <a:srgbClr val="FF0000"/>
                            </a:solidFill>
                          </a:rPr>
                          <m:t>kad</m:t>
                        </m:r>
                        <m:r>
                          <m:rPr>
                            <m:nor/>
                          </m:rPr>
                          <a:rPr lang="tr-TR" sz="2100" b="1">
                            <a:solidFill>
                              <a:srgbClr val="FF0000"/>
                            </a:solidFill>
                          </a:rPr>
                          <m:t>ı</m:t>
                        </m:r>
                        <m:r>
                          <m:rPr>
                            <m:nor/>
                          </m:rPr>
                          <a:rPr lang="tr-TR" sz="2100" b="1">
                            <a:solidFill>
                              <a:srgbClr val="FF0000"/>
                            </a:solidFill>
                          </a:rPr>
                          <m:t>n</m:t>
                        </m:r>
                        <m:r>
                          <m:rPr>
                            <m:nor/>
                          </m:rPr>
                          <a:rPr lang="tr-TR" sz="2100" b="1">
                            <a:solidFill>
                              <a:srgbClr val="FF0000"/>
                            </a:solidFill>
                          </a:rPr>
                          <m:t> </m:t>
                        </m:r>
                        <m:r>
                          <m:rPr>
                            <m:nor/>
                          </m:rPr>
                          <a:rPr lang="tr-TR" sz="2100" b="1">
                            <a:solidFill>
                              <a:srgbClr val="FF0000"/>
                            </a:solidFill>
                          </a:rPr>
                          <m:t>say</m:t>
                        </m:r>
                        <m:r>
                          <m:rPr>
                            <m:nor/>
                          </m:rPr>
                          <a:rPr lang="tr-TR" sz="2100" b="1">
                            <a:solidFill>
                              <a:srgbClr val="FF0000"/>
                            </a:solidFill>
                          </a:rPr>
                          <m:t>ı</m:t>
                        </m:r>
                        <m:r>
                          <m:rPr>
                            <m:nor/>
                          </m:rPr>
                          <a:rPr lang="tr-TR" sz="2100" b="1">
                            <a:solidFill>
                              <a:srgbClr val="FF0000"/>
                            </a:solidFill>
                          </a:rPr>
                          <m:t>s</m:t>
                        </m:r>
                        <m:r>
                          <m:rPr>
                            <m:nor/>
                          </m:rPr>
                          <a:rPr lang="tr-TR" sz="2100" b="1">
                            <a:solidFill>
                              <a:srgbClr val="FF0000"/>
                            </a:solidFill>
                          </a:rPr>
                          <m:t>ı</m:t>
                        </m:r>
                      </m:den>
                    </m:f>
                  </m:oMath>
                </a14:m>
                <a:r>
                  <a:rPr lang="tr-TR" sz="2100" b="1" dirty="0">
                    <a:solidFill>
                      <a:srgbClr val="FF0000"/>
                    </a:solidFill>
                  </a:rPr>
                  <a:t>X 100</a:t>
                </a:r>
              </a:p>
            </p:txBody>
          </p:sp>
        </mc:Choice>
        <mc:Fallback xmlns="">
          <p:sp>
            <p:nvSpPr>
              <p:cNvPr id="6" name="Metin kutusu 5">
                <a:extLst>
                  <a:ext uri="{FF2B5EF4-FFF2-40B4-BE49-F238E27FC236}">
                    <a16:creationId xmlns:a14="http://schemas.microsoft.com/office/drawing/2010/main" xmlns="" xmlns:a16="http://schemas.microsoft.com/office/drawing/2014/main" id="{947BE181-B735-4F6E-8D20-EDEA0F8B64CF}"/>
                  </a:ext>
                </a:extLst>
              </p:cNvPr>
              <p:cNvSpPr txBox="1">
                <a:spLocks noRot="1" noChangeAspect="1" noMove="1" noResize="1" noEditPoints="1" noAdjustHandles="1" noChangeArrowheads="1" noChangeShapeType="1" noTextEdit="1"/>
              </p:cNvSpPr>
              <p:nvPr/>
            </p:nvSpPr>
            <p:spPr>
              <a:xfrm>
                <a:off x="457200" y="4653236"/>
                <a:ext cx="8336756" cy="656013"/>
              </a:xfrm>
              <a:prstGeom prst="rect">
                <a:avLst/>
              </a:prstGeom>
              <a:blipFill>
                <a:blip r:embed="rId2"/>
                <a:stretch>
                  <a:fillRect b="-926"/>
                </a:stretch>
              </a:blipFill>
            </p:spPr>
            <p:txBody>
              <a:bodyPr/>
              <a:lstStyle/>
              <a:p>
                <a:r>
                  <a:rPr lang="tr-TR">
                    <a:noFill/>
                  </a:rPr>
                  <a:t> </a:t>
                </a:r>
              </a:p>
            </p:txBody>
          </p:sp>
        </mc:Fallback>
      </mc:AlternateContent>
      <p:sp>
        <p:nvSpPr>
          <p:cNvPr id="7" name="Başlık 1">
            <a:extLst>
              <a:ext uri="{FF2B5EF4-FFF2-40B4-BE49-F238E27FC236}">
                <a16:creationId xmlns:a16="http://schemas.microsoft.com/office/drawing/2014/main" id="{0116061C-BF3C-468B-B04E-D42DDCBB0BD4}"/>
              </a:ext>
            </a:extLst>
          </p:cNvPr>
          <p:cNvSpPr>
            <a:spLocks noGrp="1"/>
          </p:cNvSpPr>
          <p:nvPr>
            <p:ph type="title"/>
          </p:nvPr>
        </p:nvSpPr>
        <p:spPr>
          <a:xfrm>
            <a:off x="545406" y="426725"/>
            <a:ext cx="7886700" cy="994172"/>
          </a:xfrm>
        </p:spPr>
        <p:txBody>
          <a:bodyPr>
            <a:normAutofit/>
          </a:bodyPr>
          <a:lstStyle/>
          <a:p>
            <a:pPr algn="ctr"/>
            <a:r>
              <a:rPr lang="tr-TR" dirty="0" err="1"/>
              <a:t>Fertilite</a:t>
            </a:r>
            <a:r>
              <a:rPr lang="tr-TR" dirty="0"/>
              <a:t> Ölçütleri</a:t>
            </a:r>
          </a:p>
        </p:txBody>
      </p:sp>
      <p:sp>
        <p:nvSpPr>
          <p:cNvPr id="8" name="Alt Bilgi Yer Tutucusu 3">
            <a:extLst>
              <a:ext uri="{FF2B5EF4-FFF2-40B4-BE49-F238E27FC236}">
                <a16:creationId xmlns:a16="http://schemas.microsoft.com/office/drawing/2014/main" id="{8E096CE3-271A-4D31-A65E-B7AEA34DDE22}"/>
              </a:ext>
            </a:extLst>
          </p:cNvPr>
          <p:cNvSpPr>
            <a:spLocks noGrp="1"/>
          </p:cNvSpPr>
          <p:nvPr>
            <p:ph type="ftr" sz="quarter" idx="11"/>
          </p:nvPr>
        </p:nvSpPr>
        <p:spPr>
          <a:xfrm>
            <a:off x="1860965" y="6584156"/>
            <a:ext cx="5166804" cy="273844"/>
          </a:xfrm>
        </p:spPr>
        <p:txBody>
          <a:bodyPr/>
          <a:lstStyle/>
          <a:p>
            <a:r>
              <a:rPr lang="tr-TR" sz="900" b="0" i="0" u="none" strike="noStrike" dirty="0" err="1">
                <a:solidFill>
                  <a:srgbClr val="000000"/>
                </a:solidFill>
                <a:effectLst/>
                <a:latin typeface="Calibri" panose="020F0502020204030204" pitchFamily="34" charset="0"/>
              </a:rPr>
              <a:t>Öztek</a:t>
            </a:r>
            <a:r>
              <a:rPr lang="tr-TR" sz="900" b="0" i="0" u="none" strike="noStrike" dirty="0">
                <a:solidFill>
                  <a:srgbClr val="000000"/>
                </a:solidFill>
                <a:effectLst/>
                <a:latin typeface="Calibri" panose="020F0502020204030204" pitchFamily="34" charset="0"/>
              </a:rPr>
              <a:t>, Z. (2020). Halk Sağlığı Kuramlar ve Uygulamalar. Ankara: Sağlık ve Sosyal Yardım Vakfı.</a:t>
            </a:r>
          </a:p>
          <a:p>
            <a:endParaRPr lang="en-US" dirty="0"/>
          </a:p>
        </p:txBody>
      </p:sp>
    </p:spTree>
    <p:extLst>
      <p:ext uri="{BB962C8B-B14F-4D97-AF65-F5344CB8AC3E}">
        <p14:creationId xmlns:p14="http://schemas.microsoft.com/office/powerpoint/2010/main" val="5217080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Toplam Doğurganlık Hızı</a:t>
            </a:r>
            <a:br>
              <a:rPr lang="tr-TR" b="1" dirty="0"/>
            </a:br>
            <a:endParaRPr lang="tr-TR" dirty="0"/>
          </a:p>
        </p:txBody>
      </p:sp>
      <p:sp>
        <p:nvSpPr>
          <p:cNvPr id="3" name="2 Metin Yer Tutucusu"/>
          <p:cNvSpPr>
            <a:spLocks noGrp="1"/>
          </p:cNvSpPr>
          <p:nvPr>
            <p:ph type="body" idx="1"/>
          </p:nvPr>
        </p:nvSpPr>
        <p:spPr/>
        <p:txBody>
          <a:bodyPr/>
          <a:lstStyle/>
          <a:p>
            <a:r>
              <a:rPr lang="tr-TR" dirty="0"/>
              <a:t>Bir kadının doğurgan olduğu dönem boyunca (15-49 yaşlar arasında) doğurabileceği ortalama çocuk sayısını ifade eder.</a:t>
            </a:r>
          </a:p>
          <a:p>
            <a:r>
              <a:rPr lang="tr-TR" dirty="0"/>
              <a:t>Her bir yaş grubunun yaşa özel doğurganlık hızının toplanması, bu değerin 5 ile çarpılması ve çıkan değerin 1000’e bölünmesi işleminin sonucu toplam doğurganlık hızını verir.</a:t>
            </a:r>
            <a:endParaRPr lang="tr-TR" b="1" dirty="0"/>
          </a:p>
        </p:txBody>
      </p:sp>
      <p:sp>
        <p:nvSpPr>
          <p:cNvPr id="5" name="4 Metin kutusu"/>
          <p:cNvSpPr txBox="1"/>
          <p:nvPr/>
        </p:nvSpPr>
        <p:spPr>
          <a:xfrm>
            <a:off x="1115127" y="6420327"/>
            <a:ext cx="7076049" cy="215444"/>
          </a:xfrm>
          <a:prstGeom prst="rect">
            <a:avLst/>
          </a:prstGeom>
          <a:noFill/>
        </p:spPr>
        <p:txBody>
          <a:bodyPr wrap="square" rtlCol="0">
            <a:spAutoFit/>
          </a:bodyPr>
          <a:lstStyle/>
          <a:p>
            <a:r>
              <a:rPr lang="tr-TR" sz="800" dirty="0"/>
              <a:t>Erişim tarihi:16.09.2023 https://acikders.ankara.edu.tr/pluginfile.php/145595/mod_resource/content/2/PopGeo_6_Fertility.pdf</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endParaRPr lang="tr-TR"/>
          </a:p>
        </p:txBody>
      </p:sp>
      <p:pic>
        <p:nvPicPr>
          <p:cNvPr id="4" name="3 Resim" descr="11.JPG"/>
          <p:cNvPicPr>
            <a:picLocks noChangeAspect="1"/>
          </p:cNvPicPr>
          <p:nvPr/>
        </p:nvPicPr>
        <p:blipFill>
          <a:blip r:embed="rId2"/>
          <a:stretch>
            <a:fillRect/>
          </a:stretch>
        </p:blipFill>
        <p:spPr>
          <a:xfrm>
            <a:off x="488265" y="309489"/>
            <a:ext cx="8332177" cy="5880296"/>
          </a:xfrm>
          <a:prstGeom prst="rect">
            <a:avLst/>
          </a:prstGeom>
        </p:spPr>
      </p:pic>
      <p:sp>
        <p:nvSpPr>
          <p:cNvPr id="5" name="4 Metin kutusu"/>
          <p:cNvSpPr txBox="1"/>
          <p:nvPr/>
        </p:nvSpPr>
        <p:spPr>
          <a:xfrm>
            <a:off x="722071" y="6409407"/>
            <a:ext cx="7610621" cy="215444"/>
          </a:xfrm>
          <a:prstGeom prst="rect">
            <a:avLst/>
          </a:prstGeom>
          <a:noFill/>
        </p:spPr>
        <p:txBody>
          <a:bodyPr wrap="square" rtlCol="0">
            <a:spAutoFit/>
          </a:bodyPr>
          <a:lstStyle/>
          <a:p>
            <a:r>
              <a:rPr lang="tr-TR" sz="800" dirty="0">
                <a:hlinkClick r:id="rId3"/>
              </a:rPr>
              <a:t>https://data.tuik.gov.tr/Bulten/Index?p=Birth-Statistics-2021-45547</a:t>
            </a:r>
            <a:r>
              <a:rPr lang="tr-TR" sz="800" dirty="0"/>
              <a:t> Erişim tarihi:17.09.2023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79601-F207-447C-B434-B5AE08BA23FF}"/>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tr-TR" dirty="0"/>
              <a:t>HASTALIK YÜKÜ</a:t>
            </a:r>
          </a:p>
        </p:txBody>
      </p:sp>
      <p:sp>
        <p:nvSpPr>
          <p:cNvPr id="3" name="İçerik Yer Tutucusu 2">
            <a:extLst>
              <a:ext uri="{FF2B5EF4-FFF2-40B4-BE49-F238E27FC236}">
                <a16:creationId xmlns:a16="http://schemas.microsoft.com/office/drawing/2014/main" id="{1CA2B5B9-9B66-4682-BD10-EA9001B0F15E}"/>
              </a:ext>
            </a:extLst>
          </p:cNvPr>
          <p:cNvSpPr>
            <a:spLocks noGrp="1"/>
          </p:cNvSpPr>
          <p:nvPr>
            <p:ph idx="1"/>
          </p:nvPr>
        </p:nvSpPr>
        <p:spPr/>
        <p:txBody>
          <a:bodyPr/>
          <a:lstStyle/>
          <a:p>
            <a:r>
              <a:rPr lang="tr-TR" dirty="0" err="1"/>
              <a:t>Mortalite</a:t>
            </a:r>
            <a:r>
              <a:rPr lang="tr-TR" dirty="0"/>
              <a:t> ve ölümcül olmayan sağlık sonuçlarının birlikte ölçümüdür.</a:t>
            </a:r>
          </a:p>
        </p:txBody>
      </p:sp>
      <p:sp>
        <p:nvSpPr>
          <p:cNvPr id="4" name="Alt Bilgi Yer Tutucusu 3">
            <a:extLst>
              <a:ext uri="{FF2B5EF4-FFF2-40B4-BE49-F238E27FC236}">
                <a16:creationId xmlns:a16="http://schemas.microsoft.com/office/drawing/2014/main" id="{A612A873-2287-4871-A5FA-6AF7658AC5AD}"/>
              </a:ext>
            </a:extLst>
          </p:cNvPr>
          <p:cNvSpPr>
            <a:spLocks noGrp="1"/>
          </p:cNvSpPr>
          <p:nvPr>
            <p:ph type="ftr" sz="quarter" idx="11"/>
          </p:nvPr>
        </p:nvSpPr>
        <p:spPr>
          <a:xfrm>
            <a:off x="886658" y="5726907"/>
            <a:ext cx="7370685" cy="273844"/>
          </a:xfrm>
        </p:spPr>
        <p:txBody>
          <a:bodyPr/>
          <a:lstStyle/>
          <a:p>
            <a:r>
              <a:rPr lang="tr-TR" sz="750" dirty="0" err="1">
                <a:solidFill>
                  <a:srgbClr val="000000"/>
                </a:solidFill>
                <a:latin typeface="Calibri" panose="020F0502020204030204" pitchFamily="34" charset="0"/>
              </a:rPr>
              <a:t>Tulchinsky</a:t>
            </a:r>
            <a:r>
              <a:rPr lang="tr-TR" sz="750" dirty="0">
                <a:solidFill>
                  <a:srgbClr val="000000"/>
                </a:solidFill>
                <a:latin typeface="Calibri" panose="020F0502020204030204" pitchFamily="34" charset="0"/>
              </a:rPr>
              <a:t>, T. ve </a:t>
            </a:r>
            <a:r>
              <a:rPr lang="tr-TR" sz="750" dirty="0" err="1">
                <a:solidFill>
                  <a:srgbClr val="000000"/>
                </a:solidFill>
                <a:latin typeface="Calibri" panose="020F0502020204030204" pitchFamily="34" charset="0"/>
              </a:rPr>
              <a:t>Varavikova</a:t>
            </a:r>
            <a:r>
              <a:rPr lang="tr-TR" sz="750" dirty="0">
                <a:solidFill>
                  <a:srgbClr val="000000"/>
                </a:solidFill>
                <a:latin typeface="Calibri" panose="020F0502020204030204" pitchFamily="34" charset="0"/>
              </a:rPr>
              <a:t>, E. (2019). </a:t>
            </a:r>
            <a:r>
              <a:rPr lang="tr-TR" sz="750" dirty="0" err="1">
                <a:solidFill>
                  <a:srgbClr val="000000"/>
                </a:solidFill>
                <a:latin typeface="Calibri" panose="020F0502020204030204" pitchFamily="34" charset="0"/>
              </a:rPr>
              <a:t>The</a:t>
            </a:r>
            <a:r>
              <a:rPr lang="tr-TR" sz="750" dirty="0">
                <a:solidFill>
                  <a:srgbClr val="000000"/>
                </a:solidFill>
                <a:latin typeface="Calibri" panose="020F0502020204030204" pitchFamily="34" charset="0"/>
              </a:rPr>
              <a:t> New </a:t>
            </a:r>
            <a:r>
              <a:rPr lang="tr-TR" sz="750" dirty="0" err="1">
                <a:solidFill>
                  <a:srgbClr val="000000"/>
                </a:solidFill>
                <a:latin typeface="Calibri" panose="020F0502020204030204" pitchFamily="34" charset="0"/>
              </a:rPr>
              <a:t>Public</a:t>
            </a:r>
            <a:r>
              <a:rPr lang="tr-TR" sz="750" dirty="0">
                <a:solidFill>
                  <a:srgbClr val="000000"/>
                </a:solidFill>
                <a:latin typeface="Calibri" panose="020F0502020204030204" pitchFamily="34" charset="0"/>
              </a:rPr>
              <a:t> </a:t>
            </a:r>
            <a:r>
              <a:rPr lang="tr-TR" sz="750" dirty="0" err="1">
                <a:solidFill>
                  <a:srgbClr val="000000"/>
                </a:solidFill>
                <a:latin typeface="Calibri" panose="020F0502020204030204" pitchFamily="34" charset="0"/>
              </a:rPr>
              <a:t>Health</a:t>
            </a:r>
            <a:r>
              <a:rPr lang="tr-TR" sz="750" dirty="0">
                <a:solidFill>
                  <a:srgbClr val="000000"/>
                </a:solidFill>
                <a:latin typeface="Calibri" panose="020F0502020204030204" pitchFamily="34" charset="0"/>
              </a:rPr>
              <a:t>, Third Edition (</a:t>
            </a:r>
            <a:r>
              <a:rPr lang="tr-TR" sz="750" dirty="0" err="1">
                <a:solidFill>
                  <a:srgbClr val="000000"/>
                </a:solidFill>
                <a:latin typeface="Calibri" panose="020F0502020204030204" pitchFamily="34" charset="0"/>
              </a:rPr>
              <a:t>Vaizoğlu</a:t>
            </a:r>
            <a:r>
              <a:rPr lang="tr-TR" sz="750" dirty="0">
                <a:solidFill>
                  <a:srgbClr val="000000"/>
                </a:solidFill>
                <a:latin typeface="Calibri" panose="020F0502020204030204" pitchFamily="34" charset="0"/>
              </a:rPr>
              <a:t>, S. Çev.). Orijinal eserin yayın tarihi:2014</a:t>
            </a:r>
            <a:endParaRPr lang="en-US" sz="750" dirty="0"/>
          </a:p>
        </p:txBody>
      </p:sp>
    </p:spTree>
    <p:extLst>
      <p:ext uri="{BB962C8B-B14F-4D97-AF65-F5344CB8AC3E}">
        <p14:creationId xmlns:p14="http://schemas.microsoft.com/office/powerpoint/2010/main" val="6261138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tr-TR" dirty="0"/>
              <a:t>DALY- Engelliliğe Ayarlanmış Yaşam Yılı (</a:t>
            </a:r>
            <a:r>
              <a:rPr lang="tr-TR" dirty="0" err="1"/>
              <a:t>Disability</a:t>
            </a:r>
            <a:r>
              <a:rPr lang="tr-TR" dirty="0"/>
              <a:t> </a:t>
            </a:r>
            <a:r>
              <a:rPr lang="tr-TR" dirty="0" err="1"/>
              <a:t>Adjusted</a:t>
            </a:r>
            <a:r>
              <a:rPr lang="tr-TR" dirty="0"/>
              <a:t> Life </a:t>
            </a:r>
            <a:r>
              <a:rPr lang="tr-TR" dirty="0" err="1"/>
              <a:t>Year</a:t>
            </a:r>
            <a:r>
              <a:rPr lang="tr-TR" dirty="0"/>
              <a:t>)</a:t>
            </a:r>
          </a:p>
        </p:txBody>
      </p:sp>
      <p:sp>
        <p:nvSpPr>
          <p:cNvPr id="3" name="2 Metin Yer Tutucusu"/>
          <p:cNvSpPr>
            <a:spLocks noGrp="1"/>
          </p:cNvSpPr>
          <p:nvPr>
            <p:ph type="body" idx="1"/>
          </p:nvPr>
        </p:nvSpPr>
        <p:spPr/>
        <p:txBody>
          <a:bodyPr>
            <a:normAutofit/>
          </a:bodyPr>
          <a:lstStyle/>
          <a:p>
            <a:pPr>
              <a:buNone/>
            </a:pPr>
            <a:r>
              <a:rPr lang="tr-TR" dirty="0"/>
              <a:t>• </a:t>
            </a:r>
            <a:r>
              <a:rPr lang="tr-TR" sz="2400" dirty="0"/>
              <a:t>Engelliliğe ayarlanmış yaşam yılı olarak ifade edilen DALY, ölüme neden olan ya da olmayan hastalık veya bozukluklar nedeniyle kaybedilen yılları sayan mutlak bir sağlık kaybı ölçütüdür.</a:t>
            </a:r>
          </a:p>
          <a:p>
            <a:pPr>
              <a:buNone/>
            </a:pPr>
            <a:r>
              <a:rPr lang="tr-TR" sz="2400" dirty="0"/>
              <a:t> • Toplum sağlığı için özet bir göstergedir. Bir DALY sağlıklı yaşamdan yitirilen bir yıldır. </a:t>
            </a:r>
          </a:p>
        </p:txBody>
      </p:sp>
      <p:pic>
        <p:nvPicPr>
          <p:cNvPr id="4" name="3 Resim" descr="17.JPG"/>
          <p:cNvPicPr>
            <a:picLocks noChangeAspect="1"/>
          </p:cNvPicPr>
          <p:nvPr/>
        </p:nvPicPr>
        <p:blipFill>
          <a:blip r:embed="rId3"/>
          <a:stretch>
            <a:fillRect/>
          </a:stretch>
        </p:blipFill>
        <p:spPr>
          <a:xfrm>
            <a:off x="353052" y="4286497"/>
            <a:ext cx="5949274" cy="1844214"/>
          </a:xfrm>
          <a:prstGeom prst="rect">
            <a:avLst/>
          </a:prstGeom>
        </p:spPr>
      </p:pic>
      <p:pic>
        <p:nvPicPr>
          <p:cNvPr id="5" name="Picture 2">
            <a:extLst>
              <a:ext uri="{FF2B5EF4-FFF2-40B4-BE49-F238E27FC236}">
                <a16:creationId xmlns:a16="http://schemas.microsoft.com/office/drawing/2014/main" id="{A3B78179-D6E5-4EBC-A612-E84E3631F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498" y="5644161"/>
            <a:ext cx="3221502" cy="12138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tr-TR" sz="3200" dirty="0"/>
              <a:t>QUALITY ADJUSTED LIFE YEAR-KALİTEYE AYARLI YAŞAM YILLARI (QALY)</a:t>
            </a:r>
          </a:p>
        </p:txBody>
      </p:sp>
      <p:sp>
        <p:nvSpPr>
          <p:cNvPr id="3" name="2 Metin Yer Tutucusu"/>
          <p:cNvSpPr>
            <a:spLocks noGrp="1"/>
          </p:cNvSpPr>
          <p:nvPr>
            <p:ph type="body" idx="1"/>
          </p:nvPr>
        </p:nvSpPr>
        <p:spPr>
          <a:xfrm>
            <a:off x="211015" y="1600200"/>
            <a:ext cx="8475785" cy="4927209"/>
          </a:xfrm>
        </p:spPr>
        <p:txBody>
          <a:bodyPr>
            <a:normAutofit fontScale="70000" lnSpcReduction="20000"/>
          </a:bodyPr>
          <a:lstStyle/>
          <a:p>
            <a:r>
              <a:rPr lang="tr-TR" dirty="0"/>
              <a:t>Hem yaşam beklentisindeki artışı, hem de yaşam kalitesindeki farklılaşmayı ölçer.</a:t>
            </a:r>
          </a:p>
          <a:p>
            <a:endParaRPr lang="tr-TR" dirty="0"/>
          </a:p>
          <a:p>
            <a:r>
              <a:rPr lang="tr-TR" dirty="0"/>
              <a:t>QALY terimi sınırlı sağlık kaynaklarının alternatif sağlık programları arasında dağıtılması sırasında karar vericilere yardımcı olan analizlerde kazanımların verimliliğini daha doğru ölçmek için geliştirilmiş bir kavramdır.</a:t>
            </a:r>
          </a:p>
          <a:p>
            <a:endParaRPr lang="tr-TR" dirty="0"/>
          </a:p>
          <a:p>
            <a:r>
              <a:rPr lang="tr-TR" dirty="0"/>
              <a:t>QALY hesaplamalarında, birim olarak bir yaşam yılı kalitesi kullanılır. Ölüm “0” ile, mükemmel sağlık “1” ile puanlandırılır. Örneğin beş yıl fazla yaşamak o süredeki sağlık kalitesine göre değerlendirilebilecek beş yaşam yılını ekleyecektir.</a:t>
            </a:r>
          </a:p>
          <a:p>
            <a:endParaRPr lang="tr-TR" dirty="0"/>
          </a:p>
          <a:p>
            <a:endParaRPr lang="tr-TR" dirty="0"/>
          </a:p>
          <a:p>
            <a:r>
              <a:rPr lang="tr-TR" sz="1100" dirty="0" err="1"/>
              <a:t>Arslan</a:t>
            </a:r>
            <a:r>
              <a:rPr lang="tr-TR" sz="1100" dirty="0"/>
              <a:t>, D. T., &amp; AĞIRBAŞ, İ. (2017). Sağlık çıktılarının ölçülmesi: QALY ve DALY. </a:t>
            </a:r>
            <a:r>
              <a:rPr lang="tr-TR" sz="1100" i="1" dirty="0"/>
              <a:t>Sağlıkta Performans ve Kalite Dergisi</a:t>
            </a:r>
            <a:r>
              <a:rPr lang="tr-TR" sz="1100" dirty="0"/>
              <a:t>, </a:t>
            </a:r>
            <a:r>
              <a:rPr lang="tr-TR" sz="1100" i="1" dirty="0"/>
              <a:t>13</a:t>
            </a:r>
            <a:r>
              <a:rPr lang="tr-TR" sz="1100" dirty="0"/>
              <a:t>(1), 99-126.</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tr-TR"/>
              <a:t>Kaynakça</a:t>
            </a:r>
            <a:endParaRPr/>
          </a:p>
        </p:txBody>
      </p:sp>
      <p:sp>
        <p:nvSpPr>
          <p:cNvPr id="678" name="Google Shape;678;p7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rtl="0">
              <a:spcBef>
                <a:spcPts val="220"/>
              </a:spcBef>
              <a:spcAft>
                <a:spcPts val="0"/>
              </a:spcAft>
              <a:buClr>
                <a:schemeClr val="dk1"/>
              </a:buClr>
              <a:buSzPct val="100000"/>
              <a:buChar char="•"/>
            </a:pPr>
            <a:r>
              <a:rPr lang="tr-TR" sz="1400" dirty="0" err="1">
                <a:latin typeface="Arial" pitchFamily="34" charset="0"/>
                <a:cs typeface="Arial" pitchFamily="34" charset="0"/>
              </a:rPr>
              <a:t>Basic</a:t>
            </a:r>
            <a:r>
              <a:rPr lang="tr-TR" sz="1400" dirty="0">
                <a:latin typeface="Arial" pitchFamily="34" charset="0"/>
                <a:cs typeface="Arial" pitchFamily="34" charset="0"/>
              </a:rPr>
              <a:t> </a:t>
            </a:r>
            <a:r>
              <a:rPr lang="tr-TR" sz="1400" dirty="0" err="1">
                <a:latin typeface="Arial" pitchFamily="34" charset="0"/>
                <a:cs typeface="Arial" pitchFamily="34" charset="0"/>
              </a:rPr>
              <a:t>Epidemiology</a:t>
            </a:r>
            <a:r>
              <a:rPr lang="tr-TR" sz="1400" dirty="0">
                <a:latin typeface="Arial" pitchFamily="34" charset="0"/>
                <a:cs typeface="Arial" pitchFamily="34" charset="0"/>
              </a:rPr>
              <a:t>, R.</a:t>
            </a:r>
            <a:r>
              <a:rPr lang="tr-TR" sz="1400" dirty="0" err="1">
                <a:latin typeface="Arial" pitchFamily="34" charset="0"/>
                <a:cs typeface="Arial" pitchFamily="34" charset="0"/>
              </a:rPr>
              <a:t>Beaglehole</a:t>
            </a:r>
            <a:r>
              <a:rPr lang="tr-TR" sz="1400" dirty="0">
                <a:latin typeface="Arial" pitchFamily="34" charset="0"/>
                <a:cs typeface="Arial" pitchFamily="34" charset="0"/>
              </a:rPr>
              <a:t>, R.</a:t>
            </a:r>
            <a:r>
              <a:rPr lang="tr-TR" sz="1400" dirty="0" err="1">
                <a:latin typeface="Arial" pitchFamily="34" charset="0"/>
                <a:cs typeface="Arial" pitchFamily="34" charset="0"/>
              </a:rPr>
              <a:t>Bonita</a:t>
            </a:r>
            <a:r>
              <a:rPr lang="tr-TR" sz="1400" dirty="0">
                <a:latin typeface="Arial" pitchFamily="34" charset="0"/>
                <a:cs typeface="Arial" pitchFamily="34" charset="0"/>
              </a:rPr>
              <a:t>, T.</a:t>
            </a:r>
            <a:r>
              <a:rPr lang="tr-TR" sz="1400" dirty="0" err="1">
                <a:latin typeface="Arial" pitchFamily="34" charset="0"/>
                <a:cs typeface="Arial" pitchFamily="34" charset="0"/>
              </a:rPr>
              <a:t>Kjellstrom</a:t>
            </a:r>
            <a:r>
              <a:rPr lang="tr-TR" sz="1400" dirty="0">
                <a:latin typeface="Arial" pitchFamily="34" charset="0"/>
                <a:cs typeface="Arial" pitchFamily="34" charset="0"/>
              </a:rPr>
              <a:t>, </a:t>
            </a:r>
            <a:r>
              <a:rPr lang="tr-TR" sz="1400" dirty="0" err="1">
                <a:latin typeface="Arial" pitchFamily="34" charset="0"/>
                <a:cs typeface="Arial" pitchFamily="34" charset="0"/>
              </a:rPr>
              <a:t>World</a:t>
            </a:r>
            <a:r>
              <a:rPr lang="tr-TR" sz="1400" dirty="0">
                <a:latin typeface="Arial" pitchFamily="34" charset="0"/>
                <a:cs typeface="Arial" pitchFamily="34" charset="0"/>
              </a:rPr>
              <a:t> </a:t>
            </a:r>
            <a:r>
              <a:rPr lang="tr-TR" sz="1400" dirty="0" err="1">
                <a:latin typeface="Arial" pitchFamily="34" charset="0"/>
                <a:cs typeface="Arial" pitchFamily="34" charset="0"/>
              </a:rPr>
              <a:t>Health</a:t>
            </a:r>
            <a:r>
              <a:rPr lang="tr-TR" sz="1400" dirty="0">
                <a:latin typeface="Arial" pitchFamily="34" charset="0"/>
                <a:cs typeface="Arial" pitchFamily="34" charset="0"/>
              </a:rPr>
              <a:t> </a:t>
            </a:r>
            <a:r>
              <a:rPr lang="tr-TR" sz="1400" dirty="0" err="1">
                <a:latin typeface="Arial" pitchFamily="34" charset="0"/>
                <a:cs typeface="Arial" pitchFamily="34" charset="0"/>
              </a:rPr>
              <a:t>Organization</a:t>
            </a:r>
            <a:r>
              <a:rPr lang="tr-TR" sz="1400" dirty="0">
                <a:latin typeface="Arial" pitchFamily="34" charset="0"/>
                <a:cs typeface="Arial" pitchFamily="34" charset="0"/>
              </a:rPr>
              <a:t>, </a:t>
            </a:r>
            <a:r>
              <a:rPr lang="tr-TR" sz="1400" dirty="0" err="1">
                <a:latin typeface="Arial" pitchFamily="34" charset="0"/>
                <a:cs typeface="Arial" pitchFamily="34" charset="0"/>
              </a:rPr>
              <a:t>Geneva</a:t>
            </a:r>
            <a:r>
              <a:rPr lang="tr-TR" sz="1400" dirty="0">
                <a:latin typeface="Arial" pitchFamily="34" charset="0"/>
                <a:cs typeface="Arial" pitchFamily="34" charset="0"/>
              </a:rPr>
              <a:t>, 2006 https://sbu.saglik.gov.tr/Ekutuphane/kitaplar/epidemiyoloji.pdf (Erişim Tarihi:10.09.2022)</a:t>
            </a:r>
          </a:p>
          <a:p>
            <a:pPr marL="342900" lvl="0" indent="-342900" rtl="0">
              <a:spcBef>
                <a:spcPts val="220"/>
              </a:spcBef>
              <a:spcAft>
                <a:spcPts val="0"/>
              </a:spcAft>
              <a:buClr>
                <a:schemeClr val="dk1"/>
              </a:buClr>
              <a:buSzPct val="100000"/>
              <a:buChar char="•"/>
            </a:pPr>
            <a:r>
              <a:rPr lang="tr-TR" sz="1400" dirty="0" err="1">
                <a:solidFill>
                  <a:srgbClr val="000000"/>
                </a:solidFill>
                <a:latin typeface="Arial" pitchFamily="34" charset="0"/>
                <a:cs typeface="Arial" pitchFamily="34" charset="0"/>
              </a:rPr>
              <a:t>Öztek</a:t>
            </a:r>
            <a:r>
              <a:rPr lang="tr-TR" sz="1400" dirty="0">
                <a:solidFill>
                  <a:srgbClr val="000000"/>
                </a:solidFill>
                <a:latin typeface="Arial" pitchFamily="34" charset="0"/>
                <a:cs typeface="Arial" pitchFamily="34" charset="0"/>
              </a:rPr>
              <a:t>, Z. (2020). Halk Sağlığı Kuramlar ve Uygulamalar. Ankara: Sağlık ve Sosyal Yardım Vakfı.</a:t>
            </a:r>
          </a:p>
          <a:p>
            <a:pPr marL="342900" lvl="0" indent="-342900" rtl="0">
              <a:spcBef>
                <a:spcPts val="220"/>
              </a:spcBef>
              <a:spcAft>
                <a:spcPts val="0"/>
              </a:spcAft>
              <a:buClr>
                <a:schemeClr val="dk1"/>
              </a:buClr>
              <a:buSzPct val="100000"/>
              <a:buChar char="•"/>
            </a:pPr>
            <a:r>
              <a:rPr lang="tr-TR" sz="1400" dirty="0" err="1">
                <a:solidFill>
                  <a:srgbClr val="000000"/>
                </a:solidFill>
                <a:latin typeface="Arial" pitchFamily="34" charset="0"/>
                <a:cs typeface="Arial" pitchFamily="34" charset="0"/>
              </a:rPr>
              <a:t>Tulchinsky</a:t>
            </a:r>
            <a:r>
              <a:rPr lang="tr-TR" sz="1400" dirty="0">
                <a:solidFill>
                  <a:srgbClr val="000000"/>
                </a:solidFill>
                <a:latin typeface="Arial" pitchFamily="34" charset="0"/>
                <a:cs typeface="Arial" pitchFamily="34" charset="0"/>
              </a:rPr>
              <a:t>, T. ve </a:t>
            </a:r>
            <a:r>
              <a:rPr lang="tr-TR" sz="1400" dirty="0" err="1">
                <a:solidFill>
                  <a:srgbClr val="000000"/>
                </a:solidFill>
                <a:latin typeface="Arial" pitchFamily="34" charset="0"/>
                <a:cs typeface="Arial" pitchFamily="34" charset="0"/>
              </a:rPr>
              <a:t>Varavikova</a:t>
            </a:r>
            <a:r>
              <a:rPr lang="tr-TR" sz="1400" dirty="0">
                <a:solidFill>
                  <a:srgbClr val="000000"/>
                </a:solidFill>
                <a:latin typeface="Arial" pitchFamily="34" charset="0"/>
                <a:cs typeface="Arial" pitchFamily="34" charset="0"/>
              </a:rPr>
              <a:t>, E. (2019). </a:t>
            </a:r>
            <a:r>
              <a:rPr lang="tr-TR" sz="1400" dirty="0" err="1">
                <a:solidFill>
                  <a:srgbClr val="000000"/>
                </a:solidFill>
                <a:latin typeface="Arial" pitchFamily="34" charset="0"/>
                <a:cs typeface="Arial" pitchFamily="34" charset="0"/>
              </a:rPr>
              <a:t>The</a:t>
            </a:r>
            <a:r>
              <a:rPr lang="tr-TR" sz="1400" dirty="0">
                <a:solidFill>
                  <a:srgbClr val="000000"/>
                </a:solidFill>
                <a:latin typeface="Arial" pitchFamily="34" charset="0"/>
                <a:cs typeface="Arial" pitchFamily="34" charset="0"/>
              </a:rPr>
              <a:t> New </a:t>
            </a:r>
            <a:r>
              <a:rPr lang="tr-TR" sz="1400" dirty="0" err="1">
                <a:solidFill>
                  <a:srgbClr val="000000"/>
                </a:solidFill>
                <a:latin typeface="Arial" pitchFamily="34" charset="0"/>
                <a:cs typeface="Arial" pitchFamily="34" charset="0"/>
              </a:rPr>
              <a:t>Public</a:t>
            </a:r>
            <a:r>
              <a:rPr lang="tr-TR" sz="1400" dirty="0">
                <a:solidFill>
                  <a:srgbClr val="000000"/>
                </a:solidFill>
                <a:latin typeface="Arial" pitchFamily="34" charset="0"/>
                <a:cs typeface="Arial" pitchFamily="34" charset="0"/>
              </a:rPr>
              <a:t> </a:t>
            </a:r>
            <a:r>
              <a:rPr lang="tr-TR" sz="1400" dirty="0" err="1">
                <a:solidFill>
                  <a:srgbClr val="000000"/>
                </a:solidFill>
                <a:latin typeface="Arial" pitchFamily="34" charset="0"/>
                <a:cs typeface="Arial" pitchFamily="34" charset="0"/>
              </a:rPr>
              <a:t>Health</a:t>
            </a:r>
            <a:r>
              <a:rPr lang="tr-TR" sz="1400" dirty="0">
                <a:solidFill>
                  <a:srgbClr val="000000"/>
                </a:solidFill>
                <a:latin typeface="Arial" pitchFamily="34" charset="0"/>
                <a:cs typeface="Arial" pitchFamily="34" charset="0"/>
              </a:rPr>
              <a:t>, </a:t>
            </a:r>
            <a:r>
              <a:rPr lang="tr-TR" sz="1400" dirty="0" err="1">
                <a:solidFill>
                  <a:srgbClr val="000000"/>
                </a:solidFill>
                <a:latin typeface="Arial" pitchFamily="34" charset="0"/>
                <a:cs typeface="Arial" pitchFamily="34" charset="0"/>
              </a:rPr>
              <a:t>Third</a:t>
            </a:r>
            <a:r>
              <a:rPr lang="tr-TR" sz="1400" dirty="0">
                <a:solidFill>
                  <a:srgbClr val="000000"/>
                </a:solidFill>
                <a:latin typeface="Arial" pitchFamily="34" charset="0"/>
                <a:cs typeface="Arial" pitchFamily="34" charset="0"/>
              </a:rPr>
              <a:t> </a:t>
            </a:r>
            <a:r>
              <a:rPr lang="tr-TR" sz="1400" dirty="0" err="1">
                <a:solidFill>
                  <a:srgbClr val="000000"/>
                </a:solidFill>
                <a:latin typeface="Arial" pitchFamily="34" charset="0"/>
                <a:cs typeface="Arial" pitchFamily="34" charset="0"/>
              </a:rPr>
              <a:t>Edition</a:t>
            </a:r>
            <a:r>
              <a:rPr lang="tr-TR" sz="1400" dirty="0">
                <a:solidFill>
                  <a:srgbClr val="000000"/>
                </a:solidFill>
                <a:latin typeface="Arial" pitchFamily="34" charset="0"/>
                <a:cs typeface="Arial" pitchFamily="34" charset="0"/>
              </a:rPr>
              <a:t> (</a:t>
            </a:r>
            <a:r>
              <a:rPr lang="tr-TR" sz="1400" dirty="0" err="1">
                <a:solidFill>
                  <a:srgbClr val="000000"/>
                </a:solidFill>
                <a:latin typeface="Arial" pitchFamily="34" charset="0"/>
                <a:cs typeface="Arial" pitchFamily="34" charset="0"/>
              </a:rPr>
              <a:t>Vaizoğlu</a:t>
            </a:r>
            <a:r>
              <a:rPr lang="tr-TR" sz="1400" dirty="0">
                <a:solidFill>
                  <a:srgbClr val="000000"/>
                </a:solidFill>
                <a:latin typeface="Arial" pitchFamily="34" charset="0"/>
                <a:cs typeface="Arial" pitchFamily="34" charset="0"/>
              </a:rPr>
              <a:t>, S. </a:t>
            </a:r>
            <a:r>
              <a:rPr lang="tr-TR" sz="1400" dirty="0" err="1">
                <a:solidFill>
                  <a:srgbClr val="000000"/>
                </a:solidFill>
                <a:latin typeface="Arial" pitchFamily="34" charset="0"/>
                <a:cs typeface="Arial" pitchFamily="34" charset="0"/>
              </a:rPr>
              <a:t>Çev</a:t>
            </a:r>
            <a:r>
              <a:rPr lang="tr-TR" sz="1400" dirty="0">
                <a:solidFill>
                  <a:srgbClr val="000000"/>
                </a:solidFill>
                <a:latin typeface="Arial" pitchFamily="34" charset="0"/>
                <a:cs typeface="Arial" pitchFamily="34" charset="0"/>
              </a:rPr>
              <a:t>.). Orijinal eserin yayın tarihi:2014</a:t>
            </a:r>
            <a:endParaRPr sz="1400">
              <a:latin typeface="Arial" pitchFamily="34" charset="0"/>
              <a:cs typeface="Arial" pitchFamily="34" charset="0"/>
            </a:endParaRPr>
          </a:p>
          <a:p>
            <a:pPr marL="342900" lvl="0" indent="-342900" rtl="0">
              <a:spcBef>
                <a:spcPts val="220"/>
              </a:spcBef>
              <a:spcAft>
                <a:spcPts val="0"/>
              </a:spcAft>
              <a:buClr>
                <a:schemeClr val="dk1"/>
              </a:buClr>
              <a:buSzPct val="100000"/>
              <a:buChar char="•"/>
            </a:pPr>
            <a:r>
              <a:rPr lang="tr-TR" sz="1400" dirty="0">
                <a:latin typeface="Arial" pitchFamily="34" charset="0"/>
                <a:cs typeface="Arial" pitchFamily="34" charset="0"/>
              </a:rPr>
              <a:t>Çakır, B.,  (2015-2016), Epidemiyolojik Konferans Serisi </a:t>
            </a:r>
            <a:r>
              <a:rPr lang="tr-TR" sz="1400" u="sng" dirty="0">
                <a:solidFill>
                  <a:schemeClr val="hlink"/>
                </a:solidFill>
                <a:latin typeface="Arial" pitchFamily="34" charset="0"/>
                <a:cs typeface="Arial" pitchFamily="34" charset="0"/>
                <a:hlinkClick r:id="rId3"/>
              </a:rPr>
              <a:t>http://www.</a:t>
            </a:r>
            <a:r>
              <a:rPr lang="tr-TR" sz="1400" u="sng" dirty="0" err="1">
                <a:solidFill>
                  <a:schemeClr val="hlink"/>
                </a:solidFill>
                <a:latin typeface="Arial" pitchFamily="34" charset="0"/>
                <a:cs typeface="Arial" pitchFamily="34" charset="0"/>
                <a:hlinkClick r:id="rId3"/>
              </a:rPr>
              <a:t>halksagligi</a:t>
            </a:r>
            <a:r>
              <a:rPr lang="tr-TR" sz="1400" u="sng" dirty="0">
                <a:solidFill>
                  <a:schemeClr val="hlink"/>
                </a:solidFill>
                <a:latin typeface="Arial" pitchFamily="34" charset="0"/>
                <a:cs typeface="Arial" pitchFamily="34" charset="0"/>
                <a:hlinkClick r:id="rId3"/>
              </a:rPr>
              <a:t>.</a:t>
            </a:r>
            <a:r>
              <a:rPr lang="tr-TR" sz="1400" u="sng" dirty="0" err="1">
                <a:solidFill>
                  <a:schemeClr val="hlink"/>
                </a:solidFill>
                <a:latin typeface="Arial" pitchFamily="34" charset="0"/>
                <a:cs typeface="Arial" pitchFamily="34" charset="0"/>
                <a:hlinkClick r:id="rId3"/>
              </a:rPr>
              <a:t>hacettepe</a:t>
            </a:r>
            <a:r>
              <a:rPr lang="tr-TR" sz="1400" u="sng" dirty="0">
                <a:solidFill>
                  <a:schemeClr val="hlink"/>
                </a:solidFill>
                <a:latin typeface="Arial" pitchFamily="34" charset="0"/>
                <a:cs typeface="Arial" pitchFamily="34" charset="0"/>
                <a:hlinkClick r:id="rId3"/>
              </a:rPr>
              <a:t>.edu.tr/sunumlar_ve_seminerler/epidemiyoloji/</a:t>
            </a:r>
            <a:r>
              <a:rPr lang="tr-TR" sz="1400" u="sng" dirty="0" err="1">
                <a:solidFill>
                  <a:schemeClr val="hlink"/>
                </a:solidFill>
                <a:latin typeface="Arial" pitchFamily="34" charset="0"/>
                <a:cs typeface="Arial" pitchFamily="34" charset="0"/>
                <a:hlinkClick r:id="rId3"/>
              </a:rPr>
              <a:t>EpiKonferans</a:t>
            </a:r>
            <a:r>
              <a:rPr lang="tr-TR" sz="1400" u="sng" dirty="0">
                <a:solidFill>
                  <a:schemeClr val="hlink"/>
                </a:solidFill>
                <a:latin typeface="Arial" pitchFamily="34" charset="0"/>
                <a:cs typeface="Arial" pitchFamily="34" charset="0"/>
                <a:hlinkClick r:id="rId3"/>
              </a:rPr>
              <a:t>_16.</a:t>
            </a:r>
            <a:r>
              <a:rPr lang="tr-TR" sz="1400" u="sng" dirty="0" err="1">
                <a:solidFill>
                  <a:schemeClr val="hlink"/>
                </a:solidFill>
                <a:latin typeface="Arial" pitchFamily="34" charset="0"/>
                <a:cs typeface="Arial" pitchFamily="34" charset="0"/>
                <a:hlinkClick r:id="rId3"/>
              </a:rPr>
              <a:t>pdf</a:t>
            </a:r>
            <a:r>
              <a:rPr lang="tr-TR" sz="1400" dirty="0">
                <a:latin typeface="Arial" pitchFamily="34" charset="0"/>
                <a:cs typeface="Arial" pitchFamily="34" charset="0"/>
              </a:rPr>
              <a:t> (Erişim Tarihi:10.09.2022) </a:t>
            </a:r>
            <a:endParaRPr sz="1400">
              <a:latin typeface="Arial" pitchFamily="34" charset="0"/>
              <a:cs typeface="Arial" pitchFamily="34" charset="0"/>
            </a:endParaRPr>
          </a:p>
          <a:p>
            <a:pPr marL="342900" lvl="0" indent="-342900" rtl="0">
              <a:spcBef>
                <a:spcPts val="220"/>
              </a:spcBef>
              <a:spcAft>
                <a:spcPts val="0"/>
              </a:spcAft>
              <a:buClr>
                <a:schemeClr val="dk1"/>
              </a:buClr>
              <a:buSzPct val="100000"/>
              <a:buChar char="•"/>
            </a:pPr>
            <a:r>
              <a:rPr lang="tr-TR" sz="1400" dirty="0">
                <a:latin typeface="Arial" pitchFamily="34" charset="0"/>
                <a:cs typeface="Arial" pitchFamily="34" charset="0"/>
              </a:rPr>
              <a:t>Darıcı, A., &amp; Turgut, M. D. (2020). Kanıta Dayalı Çocuk Diş Hekimliği. </a:t>
            </a:r>
            <a:r>
              <a:rPr lang="tr-TR" sz="1400" i="1" dirty="0">
                <a:latin typeface="Arial" pitchFamily="34" charset="0"/>
                <a:cs typeface="Arial" pitchFamily="34" charset="0"/>
              </a:rPr>
              <a:t>ANKARA MEDICAL JOURNAL</a:t>
            </a:r>
            <a:r>
              <a:rPr lang="tr-TR" sz="1400" dirty="0">
                <a:latin typeface="Arial" pitchFamily="34" charset="0"/>
                <a:cs typeface="Arial" pitchFamily="34" charset="0"/>
              </a:rPr>
              <a:t>, </a:t>
            </a:r>
            <a:r>
              <a:rPr lang="tr-TR" sz="1400" i="1" dirty="0">
                <a:latin typeface="Arial" pitchFamily="34" charset="0"/>
                <a:cs typeface="Arial" pitchFamily="34" charset="0"/>
              </a:rPr>
              <a:t>20</a:t>
            </a:r>
            <a:r>
              <a:rPr lang="tr-TR" sz="1400" dirty="0">
                <a:latin typeface="Arial" pitchFamily="34" charset="0"/>
                <a:cs typeface="Arial" pitchFamily="34" charset="0"/>
              </a:rPr>
              <a:t>(2), 502-515.</a:t>
            </a:r>
            <a:endParaRPr sz="1400">
              <a:latin typeface="Arial" pitchFamily="34" charset="0"/>
              <a:cs typeface="Arial" pitchFamily="34" charset="0"/>
            </a:endParaRPr>
          </a:p>
          <a:p>
            <a:pPr marL="342900" lvl="0" indent="-342900" rtl="0">
              <a:spcBef>
                <a:spcPts val="220"/>
              </a:spcBef>
              <a:spcAft>
                <a:spcPts val="0"/>
              </a:spcAft>
              <a:buClr>
                <a:schemeClr val="dk1"/>
              </a:buClr>
              <a:buSzPct val="100000"/>
              <a:buChar char="•"/>
            </a:pPr>
            <a:r>
              <a:rPr lang="tr-TR" sz="1400" dirty="0" err="1">
                <a:latin typeface="Arial" pitchFamily="34" charset="0"/>
                <a:cs typeface="Arial" pitchFamily="34" charset="0"/>
              </a:rPr>
              <a:t>Ergör</a:t>
            </a:r>
            <a:r>
              <a:rPr lang="tr-TR" sz="1400" dirty="0">
                <a:latin typeface="Arial" pitchFamily="34" charset="0"/>
                <a:cs typeface="Arial" pitchFamily="34" charset="0"/>
              </a:rPr>
              <a:t>, G., (2022), Epidemiyoloji Tanımı ve Tarihsel Gelişimi (Erişim Tarihi:10.09.2023)</a:t>
            </a:r>
            <a:endParaRPr sz="1400">
              <a:latin typeface="Arial" pitchFamily="34" charset="0"/>
              <a:cs typeface="Arial" pitchFamily="34" charset="0"/>
            </a:endParaRPr>
          </a:p>
          <a:p>
            <a:pPr marL="342900" lvl="0" indent="-342900" rtl="0">
              <a:spcBef>
                <a:spcPts val="220"/>
              </a:spcBef>
              <a:spcAft>
                <a:spcPts val="0"/>
              </a:spcAft>
              <a:buClr>
                <a:schemeClr val="dk1"/>
              </a:buClr>
              <a:buSzPct val="100000"/>
              <a:buChar char="•"/>
            </a:pPr>
            <a:r>
              <a:rPr lang="tr-TR" sz="1400" dirty="0">
                <a:latin typeface="Arial" pitchFamily="34" charset="0"/>
                <a:cs typeface="Arial" pitchFamily="34" charset="0"/>
              </a:rPr>
              <a:t>Güler, Ç &amp; Akın L. (Ed.). (2012). Halk Sağlığı Temel Bilgiler 1. Cilt. Hacettepe Üniversitesi Yayınları. Ankara</a:t>
            </a:r>
            <a:endParaRPr sz="1400">
              <a:latin typeface="Arial" pitchFamily="34" charset="0"/>
              <a:cs typeface="Arial" pitchFamily="34" charset="0"/>
            </a:endParaRPr>
          </a:p>
          <a:p>
            <a:pPr marL="342900" lvl="0" indent="-342900" rtl="0">
              <a:spcBef>
                <a:spcPts val="220"/>
              </a:spcBef>
              <a:spcAft>
                <a:spcPts val="0"/>
              </a:spcAft>
              <a:buClr>
                <a:schemeClr val="dk1"/>
              </a:buClr>
              <a:buSzPct val="100000"/>
              <a:buChar char="•"/>
            </a:pPr>
            <a:r>
              <a:rPr lang="tr-TR" sz="1400" dirty="0">
                <a:latin typeface="Arial" pitchFamily="34" charset="0"/>
                <a:cs typeface="Arial" pitchFamily="34" charset="0"/>
              </a:rPr>
              <a:t>Güven </a:t>
            </a:r>
            <a:r>
              <a:rPr lang="tr-TR" sz="1400" dirty="0" err="1">
                <a:latin typeface="Arial" pitchFamily="34" charset="0"/>
                <a:cs typeface="Arial" pitchFamily="34" charset="0"/>
              </a:rPr>
              <a:t>Tezcan</a:t>
            </a:r>
            <a:r>
              <a:rPr lang="tr-TR" sz="1400" dirty="0">
                <a:latin typeface="Arial" pitchFamily="34" charset="0"/>
                <a:cs typeface="Arial" pitchFamily="34" charset="0"/>
              </a:rPr>
              <a:t> S, Temel Epidemiyoloji, Hipokrat </a:t>
            </a:r>
            <a:r>
              <a:rPr lang="tr-TR" sz="1400" dirty="0" err="1">
                <a:latin typeface="Arial" pitchFamily="34" charset="0"/>
                <a:cs typeface="Arial" pitchFamily="34" charset="0"/>
              </a:rPr>
              <a:t>Kitabevi</a:t>
            </a:r>
            <a:r>
              <a:rPr lang="tr-TR" sz="1400" dirty="0">
                <a:latin typeface="Arial" pitchFamily="34" charset="0"/>
                <a:cs typeface="Arial" pitchFamily="34" charset="0"/>
              </a:rPr>
              <a:t>, 2017</a:t>
            </a:r>
            <a:endParaRPr sz="1400">
              <a:latin typeface="Arial" pitchFamily="34" charset="0"/>
              <a:cs typeface="Arial" pitchFamily="34" charset="0"/>
            </a:endParaRPr>
          </a:p>
          <a:p>
            <a:pPr marL="342900" lvl="0" indent="-342900" rtl="0">
              <a:spcBef>
                <a:spcPts val="220"/>
              </a:spcBef>
              <a:spcAft>
                <a:spcPts val="0"/>
              </a:spcAft>
              <a:buClr>
                <a:schemeClr val="dk1"/>
              </a:buClr>
              <a:buSzPct val="100000"/>
              <a:buChar char="•"/>
            </a:pPr>
            <a:r>
              <a:rPr lang="tr-TR" sz="1400" dirty="0" err="1">
                <a:latin typeface="Arial" pitchFamily="34" charset="0"/>
                <a:cs typeface="Arial" pitchFamily="34" charset="0"/>
              </a:rPr>
              <a:t>Uçku</a:t>
            </a:r>
            <a:r>
              <a:rPr lang="tr-TR" sz="1400" dirty="0">
                <a:latin typeface="Arial" pitchFamily="34" charset="0"/>
                <a:cs typeface="Arial" pitchFamily="34" charset="0"/>
              </a:rPr>
              <a:t>, R., Kesitsel Araştırmalar, HASAT 2022 (Erişim Tarihi:10.09.2023)</a:t>
            </a:r>
            <a:endParaRPr sz="1400">
              <a:latin typeface="Arial" pitchFamily="34" charset="0"/>
              <a:cs typeface="Arial" pitchFamily="34" charset="0"/>
            </a:endParaRPr>
          </a:p>
          <a:p>
            <a:pPr marL="342900" lvl="0" indent="-342900" rtl="0">
              <a:spcBef>
                <a:spcPts val="220"/>
              </a:spcBef>
              <a:spcAft>
                <a:spcPts val="0"/>
              </a:spcAft>
              <a:buClr>
                <a:schemeClr val="dk1"/>
              </a:buClr>
              <a:buSzPct val="100000"/>
              <a:buChar char="•"/>
            </a:pPr>
            <a:r>
              <a:rPr lang="tr-TR" sz="1400" dirty="0">
                <a:latin typeface="Arial" pitchFamily="34" charset="0"/>
                <a:cs typeface="Arial" pitchFamily="34" charset="0"/>
              </a:rPr>
              <a:t>Ünal, B., Olgu Kontrol Araştırmaları HASAT 2022 (Erişim Tarihi:10.09.2023)</a:t>
            </a:r>
            <a:endParaRPr sz="1400">
              <a:latin typeface="Arial" pitchFamily="34" charset="0"/>
              <a:cs typeface="Arial" pitchFamily="34" charset="0"/>
            </a:endParaRPr>
          </a:p>
          <a:p>
            <a:pPr marL="342900" lvl="0" indent="-342900" rtl="0">
              <a:spcBef>
                <a:spcPts val="220"/>
              </a:spcBef>
              <a:spcAft>
                <a:spcPts val="0"/>
              </a:spcAft>
              <a:buClr>
                <a:schemeClr val="dk1"/>
              </a:buClr>
              <a:buSzPct val="100000"/>
              <a:buChar char="•"/>
            </a:pPr>
            <a:r>
              <a:rPr lang="tr-TR" sz="1400" dirty="0">
                <a:latin typeface="Arial" pitchFamily="34" charset="0"/>
                <a:cs typeface="Arial" pitchFamily="34" charset="0"/>
              </a:rPr>
              <a:t>Ünal, B., </a:t>
            </a:r>
            <a:r>
              <a:rPr lang="tr-TR" sz="1400" dirty="0" err="1">
                <a:latin typeface="Arial" pitchFamily="34" charset="0"/>
                <a:cs typeface="Arial" pitchFamily="34" charset="0"/>
              </a:rPr>
              <a:t>Kohort</a:t>
            </a:r>
            <a:r>
              <a:rPr lang="tr-TR" sz="1400" dirty="0">
                <a:latin typeface="Arial" pitchFamily="34" charset="0"/>
                <a:cs typeface="Arial" pitchFamily="34" charset="0"/>
              </a:rPr>
              <a:t> Araştırmaları HASAT 2022 (Erişim Tarihi:10.09.2023)</a:t>
            </a:r>
          </a:p>
          <a:p>
            <a:pPr marL="342900">
              <a:spcBef>
                <a:spcPts val="220"/>
              </a:spcBef>
              <a:buSzPct val="100000"/>
            </a:pPr>
            <a:r>
              <a:rPr lang="tr-TR" sz="1400" dirty="0" err="1">
                <a:latin typeface="Arial" pitchFamily="34" charset="0"/>
                <a:cs typeface="Arial" pitchFamily="34" charset="0"/>
              </a:rPr>
              <a:t>Tezcan</a:t>
            </a:r>
            <a:r>
              <a:rPr lang="tr-TR" sz="1400" dirty="0">
                <a:latin typeface="Arial" pitchFamily="34" charset="0"/>
                <a:cs typeface="Arial" pitchFamily="34" charset="0"/>
              </a:rPr>
              <a:t>, S. (2017) Temel Epidemiyoloji. Ankara: Hipokrat Yayınevi.</a:t>
            </a:r>
          </a:p>
          <a:p>
            <a:pPr marL="342900">
              <a:spcBef>
                <a:spcPts val="220"/>
              </a:spcBef>
              <a:buSzPct val="100000"/>
            </a:pPr>
            <a:endParaRPr lang="tr-TR" sz="1400" dirty="0"/>
          </a:p>
          <a:p>
            <a:pPr marL="342900" lvl="0" indent="-342900" algn="l" rtl="0">
              <a:spcBef>
                <a:spcPts val="220"/>
              </a:spcBef>
              <a:spcAft>
                <a:spcPts val="0"/>
              </a:spcAft>
              <a:buClr>
                <a:schemeClr val="dk1"/>
              </a:buClr>
              <a:buSzPct val="100000"/>
              <a:buChar char="•"/>
            </a:pPr>
            <a:endParaRPr sz="1400">
              <a:latin typeface="+mj-lt"/>
            </a:endParaRPr>
          </a:p>
          <a:p>
            <a:pPr marL="342900" lvl="0" indent="-292100" algn="l" rtl="0">
              <a:spcBef>
                <a:spcPts val="160"/>
              </a:spcBef>
              <a:spcAft>
                <a:spcPts val="0"/>
              </a:spcAft>
              <a:buClr>
                <a:schemeClr val="dk1"/>
              </a:buClr>
              <a:buSzPct val="100000"/>
              <a:buNone/>
            </a:pPr>
            <a:endParaRPr sz="1600"/>
          </a:p>
          <a:p>
            <a:pPr marL="342900" lvl="0" indent="-292100" algn="l" rtl="0">
              <a:spcBef>
                <a:spcPts val="160"/>
              </a:spcBef>
              <a:spcAft>
                <a:spcPts val="0"/>
              </a:spcAft>
              <a:buClr>
                <a:schemeClr val="dk1"/>
              </a:buClr>
              <a:buSzPct val="100000"/>
              <a:buNone/>
            </a:pPr>
            <a:endParaRPr sz="16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2E0CA3-5A0A-486A-BC14-B2E8E744E221}"/>
              </a:ext>
            </a:extLst>
          </p:cNvPr>
          <p:cNvSpPr>
            <a:spLocks noGrp="1"/>
          </p:cNvSpPr>
          <p:nvPr>
            <p:ph type="title"/>
          </p:nvPr>
        </p:nvSpPr>
        <p:spPr/>
        <p:txBody>
          <a:bodyPr/>
          <a:lstStyle/>
          <a:p>
            <a:pPr algn="ctr"/>
            <a:endParaRPr lang="tr-TR" dirty="0"/>
          </a:p>
        </p:txBody>
      </p:sp>
      <p:sp>
        <p:nvSpPr>
          <p:cNvPr id="3" name="İçerik Yer Tutucusu 2">
            <a:extLst>
              <a:ext uri="{FF2B5EF4-FFF2-40B4-BE49-F238E27FC236}">
                <a16:creationId xmlns:a16="http://schemas.microsoft.com/office/drawing/2014/main" id="{BF4CDBC3-C58C-4362-A298-1AE34972357D}"/>
              </a:ext>
            </a:extLst>
          </p:cNvPr>
          <p:cNvSpPr>
            <a:spLocks noGrp="1"/>
          </p:cNvSpPr>
          <p:nvPr>
            <p:ph idx="1"/>
          </p:nvPr>
        </p:nvSpPr>
        <p:spPr/>
        <p:txBody>
          <a:bodyPr>
            <a:normAutofit lnSpcReduction="10000"/>
          </a:bodyPr>
          <a:lstStyle/>
          <a:p>
            <a:pPr marL="0" indent="0"/>
            <a:r>
              <a:rPr lang="nn-NO" sz="1350" dirty="0"/>
              <a:t> </a:t>
            </a:r>
            <a:r>
              <a:rPr lang="tr-TR" sz="1400" dirty="0">
                <a:latin typeface="Arial" pitchFamily="34" charset="0"/>
                <a:cs typeface="Arial" pitchFamily="34" charset="0"/>
              </a:rPr>
              <a:t>Erbaş, D.T. ve Ağırbaş, İ. (2017) Sağlık Çıktılarının Ölçülmesi: QALY VE DALY. </a:t>
            </a:r>
            <a:r>
              <a:rPr lang="nn-NO" sz="1400" dirty="0">
                <a:latin typeface="Arial" pitchFamily="34" charset="0"/>
                <a:cs typeface="Arial" pitchFamily="34" charset="0"/>
              </a:rPr>
              <a:t>Sağ</a:t>
            </a:r>
            <a:r>
              <a:rPr lang="tr-TR" sz="1400" dirty="0" err="1">
                <a:latin typeface="Arial" pitchFamily="34" charset="0"/>
                <a:cs typeface="Arial" pitchFamily="34" charset="0"/>
              </a:rPr>
              <a:t>lıkta</a:t>
            </a:r>
            <a:r>
              <a:rPr lang="nn-NO" sz="1400" dirty="0">
                <a:latin typeface="Arial" pitchFamily="34" charset="0"/>
                <a:cs typeface="Arial" pitchFamily="34" charset="0"/>
              </a:rPr>
              <a:t> Perf</a:t>
            </a:r>
            <a:r>
              <a:rPr lang="tr-TR" sz="1400" dirty="0" err="1">
                <a:latin typeface="Arial" pitchFamily="34" charset="0"/>
                <a:cs typeface="Arial" pitchFamily="34" charset="0"/>
              </a:rPr>
              <a:t>ormans</a:t>
            </a:r>
            <a:r>
              <a:rPr lang="tr-TR" sz="1400" dirty="0">
                <a:latin typeface="Arial" pitchFamily="34" charset="0"/>
                <a:cs typeface="Arial" pitchFamily="34" charset="0"/>
              </a:rPr>
              <a:t> ve Kalite Dergisi</a:t>
            </a:r>
            <a:r>
              <a:rPr lang="nn-NO" sz="1400" dirty="0">
                <a:latin typeface="Arial" pitchFamily="34" charset="0"/>
                <a:cs typeface="Arial" pitchFamily="34" charset="0"/>
              </a:rPr>
              <a:t>, 2017; (13): 99-126</a:t>
            </a:r>
            <a:r>
              <a:rPr lang="tr-TR" sz="1400" dirty="0">
                <a:latin typeface="Arial" pitchFamily="34" charset="0"/>
                <a:cs typeface="Arial" pitchFamily="34" charset="0"/>
              </a:rPr>
              <a:t>  </a:t>
            </a:r>
            <a:r>
              <a:rPr lang="tr-TR" sz="1400" dirty="0">
                <a:latin typeface="Arial" pitchFamily="34" charset="0"/>
                <a:cs typeface="Arial" pitchFamily="34" charset="0"/>
                <a:hlinkClick r:id="rId2"/>
              </a:rPr>
              <a:t>https://dergipark.org.tr/tr/download/article-file/396302</a:t>
            </a:r>
            <a:r>
              <a:rPr lang="tr-TR" sz="1400" dirty="0">
                <a:latin typeface="Arial" pitchFamily="34" charset="0"/>
                <a:cs typeface="Arial" pitchFamily="34" charset="0"/>
              </a:rPr>
              <a:t>  (02.10.2021 tarihinde erişildi.)</a:t>
            </a:r>
            <a:endParaRPr lang="tr-TR" sz="1400" b="1" dirty="0">
              <a:latin typeface="Arial" pitchFamily="34" charset="0"/>
              <a:cs typeface="Arial" pitchFamily="34" charset="0"/>
            </a:endParaRPr>
          </a:p>
          <a:p>
            <a:pPr marL="0" indent="0"/>
            <a:r>
              <a:rPr lang="tr-TR" sz="1400" dirty="0" err="1">
                <a:latin typeface="Arial" pitchFamily="34" charset="0"/>
                <a:cs typeface="Arial" pitchFamily="34" charset="0"/>
              </a:rPr>
              <a:t>Arslan</a:t>
            </a:r>
            <a:r>
              <a:rPr lang="tr-TR" sz="1400" dirty="0">
                <a:latin typeface="Arial" pitchFamily="34" charset="0"/>
                <a:cs typeface="Arial" pitchFamily="34" charset="0"/>
              </a:rPr>
              <a:t>, D. T., &amp; AĞIRBAŞ, İ. (2017). Sağlık çıktılarının ölçülmesi: QALY ve DALY. </a:t>
            </a:r>
            <a:r>
              <a:rPr lang="tr-TR" sz="1400" i="1" dirty="0">
                <a:latin typeface="Arial" pitchFamily="34" charset="0"/>
                <a:cs typeface="Arial" pitchFamily="34" charset="0"/>
              </a:rPr>
              <a:t>Sağlıkta Performans ve Kalite Dergisi</a:t>
            </a:r>
            <a:r>
              <a:rPr lang="tr-TR" sz="1400" dirty="0">
                <a:latin typeface="Arial" pitchFamily="34" charset="0"/>
                <a:cs typeface="Arial" pitchFamily="34" charset="0"/>
              </a:rPr>
              <a:t>, </a:t>
            </a:r>
            <a:r>
              <a:rPr lang="tr-TR" sz="1400" i="1" dirty="0">
                <a:latin typeface="Arial" pitchFamily="34" charset="0"/>
                <a:cs typeface="Arial" pitchFamily="34" charset="0"/>
              </a:rPr>
              <a:t>13</a:t>
            </a:r>
            <a:r>
              <a:rPr lang="tr-TR" sz="1400" dirty="0">
                <a:latin typeface="Arial" pitchFamily="34" charset="0"/>
                <a:cs typeface="Arial" pitchFamily="34" charset="0"/>
              </a:rPr>
              <a:t>(1), 99-126.</a:t>
            </a:r>
          </a:p>
          <a:p>
            <a:pPr marL="0" indent="0"/>
            <a:r>
              <a:rPr lang="tr-TR" sz="1400" dirty="0">
                <a:latin typeface="Arial" pitchFamily="34" charset="0"/>
                <a:cs typeface="Arial" pitchFamily="34" charset="0"/>
                <a:hlinkClick r:id="rId3"/>
              </a:rPr>
              <a:t>https://acikders.ankara.edu.tr/pluginfile.php/112522/mod_resource/content/0/12.hafta.%20KRON%C4%B0K%20HASTALIKLAR%20EP%C4%B0DEM%C4%B0YOLOJ%C4%B0S%C4%B0.pdf</a:t>
            </a:r>
            <a:r>
              <a:rPr lang="tr-TR" sz="1400" dirty="0">
                <a:latin typeface="Arial" pitchFamily="34" charset="0"/>
                <a:cs typeface="Arial" pitchFamily="34" charset="0"/>
              </a:rPr>
              <a:t> Erişim tarihi : 16.09.2023 </a:t>
            </a:r>
          </a:p>
          <a:p>
            <a:pPr marL="0" indent="0"/>
            <a:r>
              <a:rPr lang="tr-TR" sz="1400" dirty="0">
                <a:latin typeface="Arial" pitchFamily="34" charset="0"/>
                <a:cs typeface="Arial" pitchFamily="34" charset="0"/>
                <a:hlinkClick r:id="rId4"/>
              </a:rPr>
              <a:t>https://data.tuik.gov.tr/Bulten/Index?p=Birth-Statistics-2021-45547</a:t>
            </a:r>
            <a:r>
              <a:rPr lang="tr-TR" sz="1400" dirty="0">
                <a:latin typeface="Arial" pitchFamily="34" charset="0"/>
                <a:cs typeface="Arial" pitchFamily="34" charset="0"/>
              </a:rPr>
              <a:t> Erişim tarihi:17.09.2023 </a:t>
            </a:r>
          </a:p>
          <a:p>
            <a:pPr marL="0" indent="0"/>
            <a:r>
              <a:rPr lang="tr-TR" sz="1400" dirty="0">
                <a:latin typeface="Arial" pitchFamily="34" charset="0"/>
                <a:cs typeface="Arial" pitchFamily="34" charset="0"/>
                <a:hlinkClick r:id="rId5"/>
              </a:rPr>
              <a:t>https://acikders.ankara.edu.tr/pluginfile.php/145595/mod_resource/content/2/PopGeo_6_Fertility.pdf</a:t>
            </a:r>
            <a:r>
              <a:rPr lang="tr-TR" sz="1400" dirty="0">
                <a:latin typeface="Arial" pitchFamily="34" charset="0"/>
                <a:cs typeface="Arial" pitchFamily="34" charset="0"/>
              </a:rPr>
              <a:t> Erişim tarihi:16.09.2023 </a:t>
            </a:r>
          </a:p>
          <a:p>
            <a:pPr marL="0" indent="0"/>
            <a:r>
              <a:rPr lang="tr-TR" sz="1400" dirty="0">
                <a:latin typeface="Arial" pitchFamily="34" charset="0"/>
                <a:cs typeface="Arial" pitchFamily="34" charset="0"/>
              </a:rPr>
              <a:t>UNICEF, </a:t>
            </a:r>
            <a:r>
              <a:rPr lang="tr-TR" sz="1400" dirty="0">
                <a:latin typeface="Arial" pitchFamily="34" charset="0"/>
                <a:cs typeface="Arial" pitchFamily="34" charset="0"/>
                <a:hlinkClick r:id="rId6"/>
              </a:rPr>
              <a:t>https://data.unicef.org/topic/maternal-health/maternal-mortality/</a:t>
            </a:r>
            <a:r>
              <a:rPr lang="tr-TR" sz="1400" dirty="0">
                <a:latin typeface="Arial" pitchFamily="34" charset="0"/>
                <a:cs typeface="Arial" pitchFamily="34" charset="0"/>
              </a:rPr>
              <a:t> Erişim tarihi:16.09.2023 </a:t>
            </a:r>
          </a:p>
          <a:p>
            <a:pPr marL="0" indent="0"/>
            <a:r>
              <a:rPr lang="tr-TR" sz="1400" dirty="0">
                <a:latin typeface="Arial" pitchFamily="34" charset="0"/>
                <a:cs typeface="Arial" pitchFamily="34" charset="0"/>
              </a:rPr>
              <a:t>TUİK, https://data.tuik.gov.tr/Bulten/Index?p=Olum-ve-Olum-Nedeni-Istatistikleri-2022- Erişim tarihi:17.09.2023 </a:t>
            </a:r>
          </a:p>
          <a:p>
            <a:pPr marL="0" indent="0">
              <a:spcBef>
                <a:spcPts val="0"/>
              </a:spcBef>
            </a:pPr>
            <a:r>
              <a:rPr lang="tr-TR" sz="1400" dirty="0"/>
              <a:t>Erdoğan H. (2015). Alanya’da Batı Nil </a:t>
            </a:r>
            <a:r>
              <a:rPr lang="tr-TR" sz="1400" dirty="0" err="1"/>
              <a:t>Virusu</a:t>
            </a:r>
            <a:r>
              <a:rPr lang="tr-TR" sz="1400" dirty="0"/>
              <a:t> </a:t>
            </a:r>
            <a:r>
              <a:rPr lang="tr-TR" sz="1400" dirty="0" err="1"/>
              <a:t>Ensefaliti</a:t>
            </a:r>
            <a:r>
              <a:rPr lang="tr-TR" sz="1400" dirty="0"/>
              <a:t>: Bir Olgu Sunumu. </a:t>
            </a:r>
            <a:r>
              <a:rPr lang="tr-TR" sz="1400" i="1" dirty="0" err="1"/>
              <a:t>Klimik</a:t>
            </a:r>
            <a:r>
              <a:rPr lang="tr-TR" sz="1400" i="1" dirty="0"/>
              <a:t> Dergisi</a:t>
            </a:r>
            <a:r>
              <a:rPr lang="tr-TR" sz="1400" dirty="0"/>
              <a:t>, </a:t>
            </a:r>
            <a:r>
              <a:rPr lang="tr-TR" sz="1400" i="1" dirty="0"/>
              <a:t>28</a:t>
            </a:r>
            <a:r>
              <a:rPr lang="tr-TR" sz="1400" dirty="0"/>
              <a:t>(2), 87-8.</a:t>
            </a:r>
          </a:p>
          <a:p>
            <a:pPr marL="0" lvl="0" indent="0">
              <a:spcBef>
                <a:spcPts val="0"/>
              </a:spcBef>
              <a:buNone/>
            </a:pPr>
            <a:r>
              <a:rPr lang="tr-TR" sz="1400" dirty="0"/>
              <a:t>DOI: 10.5152/</a:t>
            </a:r>
            <a:r>
              <a:rPr lang="tr-TR" sz="1400" dirty="0" err="1"/>
              <a:t>kd</a:t>
            </a:r>
            <a:r>
              <a:rPr lang="tr-TR" sz="1400" dirty="0"/>
              <a:t>.2015.16</a:t>
            </a:r>
          </a:p>
          <a:p>
            <a:pPr marL="0" lvl="0" indent="0"/>
            <a:r>
              <a:rPr lang="tr-TR" sz="1400" dirty="0"/>
              <a:t>Ural, C., Öncü, F., Belli, H., &amp; Soysal, H. (2013). Adli psikiyatrik süreç içindeki şizofreni hastalarının şiddet davranışı değişkenleri: bir olgu kontrol çalışması. </a:t>
            </a:r>
            <a:r>
              <a:rPr lang="tr-TR" sz="1400" i="1" dirty="0" err="1"/>
              <a:t>Turk</a:t>
            </a:r>
            <a:r>
              <a:rPr lang="tr-TR" sz="1400" i="1" dirty="0"/>
              <a:t> Psikiyatri </a:t>
            </a:r>
            <a:r>
              <a:rPr lang="tr-TR" sz="1400" i="1" dirty="0" err="1"/>
              <a:t>Derg</a:t>
            </a:r>
            <a:r>
              <a:rPr lang="tr-TR" sz="1400" dirty="0"/>
              <a:t>, </a:t>
            </a:r>
            <a:r>
              <a:rPr lang="tr-TR" sz="1400" i="1" dirty="0"/>
              <a:t>24</a:t>
            </a:r>
            <a:r>
              <a:rPr lang="tr-TR" sz="1400" dirty="0"/>
              <a:t>, 17-24.</a:t>
            </a:r>
          </a:p>
          <a:p>
            <a:pPr marL="0" indent="0"/>
            <a:r>
              <a:rPr lang="tr-TR" sz="1400" dirty="0" err="1"/>
              <a:t>Altuner</a:t>
            </a:r>
            <a:r>
              <a:rPr lang="tr-TR" sz="1400" dirty="0"/>
              <a:t>, D., Engin, N., </a:t>
            </a:r>
            <a:r>
              <a:rPr lang="tr-TR" sz="1400" dirty="0" err="1"/>
              <a:t>Gürer</a:t>
            </a:r>
            <a:r>
              <a:rPr lang="tr-TR" sz="1400" dirty="0"/>
              <a:t>, C., </a:t>
            </a:r>
            <a:r>
              <a:rPr lang="tr-TR" sz="1400" dirty="0" err="1"/>
              <a:t>Akyay</a:t>
            </a:r>
            <a:r>
              <a:rPr lang="tr-TR" sz="1400" dirty="0"/>
              <a:t>, İ., &amp; </a:t>
            </a:r>
            <a:r>
              <a:rPr lang="tr-TR" sz="1400" dirty="0" err="1"/>
              <a:t>Akgül</a:t>
            </a:r>
            <a:r>
              <a:rPr lang="tr-TR" sz="1400" dirty="0"/>
              <a:t>, A. (2009). Madde kullanımı ve suç ilişkisi: kesitsel bir araştırma. </a:t>
            </a:r>
            <a:r>
              <a:rPr lang="tr-TR" sz="1400" i="1" dirty="0"/>
              <a:t>Tıp Araştırmaları Dergisi</a:t>
            </a:r>
            <a:r>
              <a:rPr lang="tr-TR" sz="1400" dirty="0"/>
              <a:t>, </a:t>
            </a:r>
            <a:r>
              <a:rPr lang="tr-TR" sz="1400" i="1" dirty="0"/>
              <a:t>7</a:t>
            </a:r>
            <a:r>
              <a:rPr lang="tr-TR" sz="1400" dirty="0"/>
              <a:t>(2), 87-94.</a:t>
            </a:r>
          </a:p>
          <a:p>
            <a:pPr marL="0" lvl="0" indent="0"/>
            <a:endParaRPr lang="tr-TR" sz="1400" dirty="0"/>
          </a:p>
          <a:p>
            <a:pPr marL="0" indent="0"/>
            <a:endParaRPr lang="tr-TR" sz="1400" dirty="0">
              <a:latin typeface="Arial" pitchFamily="34" charset="0"/>
              <a:cs typeface="Arial" pitchFamily="34" charset="0"/>
            </a:endParaRPr>
          </a:p>
          <a:p>
            <a:pPr marL="0" indent="0">
              <a:buNone/>
            </a:pPr>
            <a:endParaRPr lang="tr-TR" sz="1400" dirty="0">
              <a:latin typeface="Arial" pitchFamily="34" charset="0"/>
              <a:cs typeface="Arial" pitchFamily="34" charset="0"/>
            </a:endParaRPr>
          </a:p>
          <a:p>
            <a:pPr marL="0" indent="0">
              <a:buNone/>
            </a:pPr>
            <a:endParaRPr lang="tr-TR" sz="1400" dirty="0"/>
          </a:p>
          <a:p>
            <a:pPr marL="0" indent="0">
              <a:buNone/>
            </a:pPr>
            <a:endParaRPr lang="tr-TR" sz="1400" dirty="0"/>
          </a:p>
          <a:p>
            <a:pPr marL="0" indent="0">
              <a:buNone/>
            </a:pPr>
            <a:endParaRPr lang="tr-TR" sz="1400" b="1" dirty="0"/>
          </a:p>
          <a:p>
            <a:pPr marL="0" indent="0">
              <a:buNone/>
            </a:pPr>
            <a:endParaRPr lang="tr-TR" sz="1350" dirty="0"/>
          </a:p>
          <a:p>
            <a:endParaRPr lang="tr-TR" sz="1350" dirty="0"/>
          </a:p>
        </p:txBody>
      </p:sp>
      <p:sp>
        <p:nvSpPr>
          <p:cNvPr id="4" name="Alt Bilgi Yer Tutucusu 3">
            <a:extLst>
              <a:ext uri="{FF2B5EF4-FFF2-40B4-BE49-F238E27FC236}">
                <a16:creationId xmlns:a16="http://schemas.microsoft.com/office/drawing/2014/main" id="{053CED2D-2286-4C32-AD49-CF19E90D3AD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276683"/>
      </p:ext>
    </p:extLst>
  </p:cSld>
  <p:clrMapOvr>
    <a:masterClrMapping/>
  </p:clrMapOvr>
</p:sld>
</file>

<file path=ppt/theme/theme1.xml><?xml version="1.0" encoding="utf-8"?>
<a:theme xmlns:a="http://schemas.openxmlformats.org/drawingml/2006/main"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519</TotalTime>
  <Words>5367</Words>
  <Application>Microsoft Office PowerPoint</Application>
  <PresentationFormat>Ekran Gösterisi (4:3)</PresentationFormat>
  <Paragraphs>633</Paragraphs>
  <Slides>100</Slides>
  <Notes>63</Notes>
  <HiddenSlides>0</HiddenSlides>
  <MMClips>0</MMClips>
  <ScaleCrop>false</ScaleCrop>
  <HeadingPairs>
    <vt:vector size="4" baseType="variant">
      <vt:variant>
        <vt:lpstr>Tema</vt:lpstr>
      </vt:variant>
      <vt:variant>
        <vt:i4>1</vt:i4>
      </vt:variant>
      <vt:variant>
        <vt:lpstr>Slayt Başlıkları</vt:lpstr>
      </vt:variant>
      <vt:variant>
        <vt:i4>100</vt:i4>
      </vt:variant>
    </vt:vector>
  </HeadingPairs>
  <TitlesOfParts>
    <vt:vector size="101" baseType="lpstr">
      <vt:lpstr>Ofis Teması</vt:lpstr>
      <vt:lpstr>EPİDEMİYOLOJİ VE SAĞLIK DÜZEYİ ÖLÇÜTLERİ</vt:lpstr>
      <vt:lpstr>SUNUM PLANI</vt:lpstr>
      <vt:lpstr>Epidemiyoloji Tanımı</vt:lpstr>
      <vt:lpstr>Epidemiyoloji Tanımı</vt:lpstr>
      <vt:lpstr>Epidemiyoloji ve Halk Sağlığı</vt:lpstr>
      <vt:lpstr>Epidemiyoloji Neden Önemli?</vt:lpstr>
      <vt:lpstr>Nerelerde Kullanılabilir?</vt:lpstr>
      <vt:lpstr>Epidemiyolojinin Tarihsel Gelişimi</vt:lpstr>
      <vt:lpstr>Epidemiyolojinin Tarihsel Gelişimi</vt:lpstr>
      <vt:lpstr>Epidemiyolojinin Tarihsel Gelişimi</vt:lpstr>
      <vt:lpstr>Epidemiyolojinin Tarihsel Gelişimi</vt:lpstr>
      <vt:lpstr>Modern epidemiyoloji</vt:lpstr>
      <vt:lpstr>Epidemiyolojide Prensipler</vt:lpstr>
      <vt:lpstr>Epidemiyolojide Prensipler</vt:lpstr>
      <vt:lpstr>Epidemiyolojinin Kapsamı</vt:lpstr>
      <vt:lpstr>Epidemiyolojik Araştırmaların Sınıflandırılması</vt:lpstr>
      <vt:lpstr>I. GÖZLEMSEL ARAŞTIRMALAR</vt:lpstr>
      <vt:lpstr>Tanımlayıcı Araştırmalar</vt:lpstr>
      <vt:lpstr>Tanımlayıcı Araştırmalar</vt:lpstr>
      <vt:lpstr>GÖZLEMSEL ARAŞTIRMALAR  1. Tanımlayıcı (Deskriptif) Çalışmalar </vt:lpstr>
      <vt:lpstr>a) Olgu sunumları;</vt:lpstr>
      <vt:lpstr>PowerPoint Sunusu</vt:lpstr>
      <vt:lpstr>b) Ekolojik(Korelasyonel) Araştırmalar</vt:lpstr>
      <vt:lpstr>Örneğin,</vt:lpstr>
      <vt:lpstr>Analitik Araştırmalar</vt:lpstr>
      <vt:lpstr>Analitik Araştırmalar</vt:lpstr>
      <vt:lpstr>GÖZLEMSEL ARAŞTIRMALAR  2. Analitik(Çözümleyici) Çalışmalar </vt:lpstr>
      <vt:lpstr>Vaka Kontrol Araştırmaları</vt:lpstr>
      <vt:lpstr>PowerPoint Sunusu</vt:lpstr>
      <vt:lpstr>PowerPoint Sunusu</vt:lpstr>
      <vt:lpstr>Vaka-kontrol çalışmalarına klasikleşmiş bir örnek,</vt:lpstr>
      <vt:lpstr>PowerPoint Sunusu</vt:lpstr>
      <vt:lpstr>Vaka Kontrol Araştırmaları</vt:lpstr>
      <vt:lpstr>Kesitsel Araştırmalar</vt:lpstr>
      <vt:lpstr>Kesitsel Araştırmalar</vt:lpstr>
      <vt:lpstr>Kesitsel Araştırmalar</vt:lpstr>
      <vt:lpstr>PowerPoint Sunusu</vt:lpstr>
      <vt:lpstr>Kesitsel Araştırmaların Olumsuz Özellikleri</vt:lpstr>
      <vt:lpstr>Kohort Çalışmaları</vt:lpstr>
      <vt:lpstr>Kohort Araştırmalarında Elde Edilen Ölçütler</vt:lpstr>
      <vt:lpstr>Kohort Çalışmaları</vt:lpstr>
      <vt:lpstr>Kohort Çalışmaları</vt:lpstr>
      <vt:lpstr>Kohort Çalışmaları</vt:lpstr>
      <vt:lpstr>Framingham Çalışması</vt:lpstr>
      <vt:lpstr> Geriye Yönelik Kohort  (Retrospective Cohort= Historical Cohort)</vt:lpstr>
      <vt:lpstr>PowerPoint Sunusu</vt:lpstr>
      <vt:lpstr>Kohort Araştırmaları</vt:lpstr>
      <vt:lpstr>Kohort Araştırmaları</vt:lpstr>
      <vt:lpstr>PowerPoint Sunusu</vt:lpstr>
      <vt:lpstr>Deneysel Araştırmalar</vt:lpstr>
      <vt:lpstr>PowerPoint Sunusu</vt:lpstr>
      <vt:lpstr>PowerPoint Sunusu</vt:lpstr>
      <vt:lpstr>Metodolojik Araştırmalar</vt:lpstr>
      <vt:lpstr>Metodolojik Araştırmalar</vt:lpstr>
      <vt:lpstr>Metodolojik Araştırmalar</vt:lpstr>
      <vt:lpstr>   Metodolojik Araştırmalar</vt:lpstr>
      <vt:lpstr>Nedensel İlişkiyi İnceleme Gücü Açısından Araştırmalar</vt:lpstr>
      <vt:lpstr>Sağlık Ölçütleri</vt:lpstr>
      <vt:lpstr>Mortalite Ölçütleri</vt:lpstr>
      <vt:lpstr>PowerPoint Sunusu</vt:lpstr>
      <vt:lpstr>Mortalite Ölçütleri</vt:lpstr>
      <vt:lpstr>Mortalite Ölçütleri</vt:lpstr>
      <vt:lpstr>Mortalite Ölçütleri</vt:lpstr>
      <vt:lpstr>DÜNYADA 5 YAŞ ALTI ÖLÜM HIZI</vt:lpstr>
      <vt:lpstr>PowerPoint Sunusu</vt:lpstr>
      <vt:lpstr>Mortalite Ölçütleri</vt:lpstr>
      <vt:lpstr>Mortalite Ölçütleri</vt:lpstr>
      <vt:lpstr>Mortalite Ölçütleri</vt:lpstr>
      <vt:lpstr>Mortalite Ölçütleri</vt:lpstr>
      <vt:lpstr>Mortalite Ölçütleri</vt:lpstr>
      <vt:lpstr>Mortalite Ölçütleri</vt:lpstr>
      <vt:lpstr>PowerPoint Sunusu</vt:lpstr>
      <vt:lpstr>Mortalite Ölçütleri</vt:lpstr>
      <vt:lpstr>Mortalite Ölçütleri</vt:lpstr>
      <vt:lpstr>PowerPoint Sunusu</vt:lpstr>
      <vt:lpstr>PowerPoint Sunusu</vt:lpstr>
      <vt:lpstr>Mortalite Ölçütleri</vt:lpstr>
      <vt:lpstr>Mortalite/Fatalite/Letalite Hızları</vt:lpstr>
      <vt:lpstr>Morbidite Ölçütleri</vt:lpstr>
      <vt:lpstr>Prevalans</vt:lpstr>
      <vt:lpstr>PowerPoint Sunusu</vt:lpstr>
      <vt:lpstr>Risk Altındaki Nüfus:</vt:lpstr>
      <vt:lpstr>İnsidans</vt:lpstr>
      <vt:lpstr>Atak Hızı</vt:lpstr>
      <vt:lpstr>PowerPoint Sunusu</vt:lpstr>
      <vt:lpstr>Fertilite Ölçütleri</vt:lpstr>
      <vt:lpstr>Fertilite Ölçütleri</vt:lpstr>
      <vt:lpstr>PowerPoint Sunusu</vt:lpstr>
      <vt:lpstr>Fertilite Ölçütleri</vt:lpstr>
      <vt:lpstr>Fertilite Ölçütleri</vt:lpstr>
      <vt:lpstr>Fertilite Ölçütleri</vt:lpstr>
      <vt:lpstr>Fertilite Ölçütleri</vt:lpstr>
      <vt:lpstr>Toplam Doğurganlık Hızı </vt:lpstr>
      <vt:lpstr>PowerPoint Sunusu</vt:lpstr>
      <vt:lpstr>HASTALIK YÜKÜ</vt:lpstr>
      <vt:lpstr>DALY- Engelliliğe Ayarlanmış Yaşam Yılı (Disability Adjusted Life Year)</vt:lpstr>
      <vt:lpstr>QUALITY ADJUSTED LIFE YEAR-KALİTEYE AYARLI YAŞAM YILLARI (QALY)</vt:lpstr>
      <vt:lpstr>Kaynakça</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EPİDEMİYOLOJİ VE SAĞLIK DÜZEYİ ÖLÇÜTLERİ-1</dc:title>
  <dc:creator>ece</dc:creator>
  <cp:lastModifiedBy>Bilge Çamlık</cp:lastModifiedBy>
  <cp:revision>99</cp:revision>
  <dcterms:created xsi:type="dcterms:W3CDTF">2022-08-31T17:23:03Z</dcterms:created>
  <dcterms:modified xsi:type="dcterms:W3CDTF">2023-09-25T10:19:53Z</dcterms:modified>
</cp:coreProperties>
</file>