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91" r:id="rId2"/>
    <p:sldId id="553" r:id="rId3"/>
    <p:sldId id="550" r:id="rId4"/>
    <p:sldId id="551" r:id="rId5"/>
    <p:sldId id="552" r:id="rId6"/>
    <p:sldId id="257" r:id="rId7"/>
    <p:sldId id="258" r:id="rId8"/>
    <p:sldId id="581" r:id="rId9"/>
    <p:sldId id="582" r:id="rId10"/>
    <p:sldId id="584" r:id="rId11"/>
    <p:sldId id="585" r:id="rId12"/>
    <p:sldId id="586" r:id="rId13"/>
    <p:sldId id="259" r:id="rId14"/>
    <p:sldId id="260" r:id="rId15"/>
    <p:sldId id="261" r:id="rId16"/>
    <p:sldId id="554" r:id="rId17"/>
    <p:sldId id="262" r:id="rId18"/>
    <p:sldId id="263" r:id="rId19"/>
    <p:sldId id="264" r:id="rId20"/>
    <p:sldId id="575" r:id="rId21"/>
    <p:sldId id="284" r:id="rId22"/>
    <p:sldId id="286" r:id="rId23"/>
    <p:sldId id="285" r:id="rId24"/>
    <p:sldId id="265" r:id="rId25"/>
    <p:sldId id="267" r:id="rId26"/>
    <p:sldId id="560" r:id="rId27"/>
    <p:sldId id="561" r:id="rId28"/>
    <p:sldId id="562" r:id="rId29"/>
    <p:sldId id="271" r:id="rId30"/>
    <p:sldId id="274" r:id="rId31"/>
    <p:sldId id="276" r:id="rId32"/>
    <p:sldId id="279" r:id="rId33"/>
    <p:sldId id="280" r:id="rId34"/>
    <p:sldId id="281" r:id="rId35"/>
    <p:sldId id="288" r:id="rId36"/>
    <p:sldId id="289" r:id="rId37"/>
    <p:sldId id="290" r:id="rId38"/>
    <p:sldId id="282" r:id="rId39"/>
    <p:sldId id="283" r:id="rId40"/>
    <p:sldId id="576" r:id="rId41"/>
    <p:sldId id="577" r:id="rId42"/>
    <p:sldId id="578" r:id="rId43"/>
    <p:sldId id="579" r:id="rId44"/>
    <p:sldId id="580" r:id="rId45"/>
    <p:sldId id="546" r:id="rId46"/>
    <p:sldId id="569" r:id="rId47"/>
    <p:sldId id="266" r:id="rId48"/>
    <p:sldId id="564" r:id="rId49"/>
    <p:sldId id="566" r:id="rId50"/>
    <p:sldId id="570" r:id="rId51"/>
    <p:sldId id="571" r:id="rId52"/>
    <p:sldId id="572" r:id="rId53"/>
    <p:sldId id="573" r:id="rId54"/>
    <p:sldId id="292"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snapToGrid="0">
      <p:cViewPr varScale="1">
        <p:scale>
          <a:sx n="67" d="100"/>
          <a:sy n="67"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6:04.276"/>
    </inkml:context>
    <inkml:brush xml:id="br0">
      <inkml:brushProperty name="width" value="0.05" units="cm"/>
      <inkml:brushProperty name="height" value="0.05" units="cm"/>
      <inkml:brushProperty name="color" value="#E71224"/>
    </inkml:brush>
  </inkml:definitions>
  <inkml:trace contextRef="#ctx0" brushRef="#br0">338 920 24575,'-18'0'0,"0"1"0,-1 0 0,1 1 0,0 2 0,-28 7 0,37-8 0,1 1 0,-1 0 0,1 0 0,0 0 0,0 1 0,1 0 0,-1 1 0,1 0 0,0 0 0,1 0 0,0 1 0,-11 14 0,16-20 0,0 0 0,0 0 0,0 0 0,1 0 0,-1 0 0,0 0 0,1 0 0,-1 0 0,0 0 0,1 0 0,-1 0 0,1 0 0,0 0 0,-1 1 0,1-1 0,0 0 0,0 0 0,0 0 0,0 1 0,0-1 0,0 0 0,0 0 0,0 0 0,0 1 0,1-1 0,-1 0 0,0 0 0,1 0 0,0 2 0,1-2 0,-1 0 0,1 0 0,0 0 0,0 0 0,0 0 0,0-1 0,-1 1 0,1-1 0,0 1 0,0-1 0,0 0 0,0 0 0,0 0 0,0 0 0,4 0 0,7-2 0,1 0 0,-1 0 0,0-1 0,16-6 0,14-7 0,-21 8 0,0 0 0,0-2 0,-1 0 0,0-1 0,20-15 0,-36 22 0,0 0 0,0-1 0,-1 1 0,0-1 0,1 0 0,-1 0 0,-1-1 0,1 1 0,-1-1 0,0 0 0,0 1 0,-1-1 0,0-1 0,0 1 0,0 0 0,-1 0 0,0-1 0,0 1 0,0-1 0,-1 1 0,0-1 0,0 1 0,-2-10 0,0 9 0,0-1 0,0 0 0,0 1 0,-1-1 0,0 1 0,-1 0 0,1 0 0,-1 0 0,-1 1 0,1-1 0,-1 1 0,0 0 0,-1 0 0,0 1 0,1-1 0,-2 1 0,1 1 0,-1-1 0,1 1 0,-1 0 0,-8-3 0,6 3 0,0 0 0,-1 1 0,1 0 0,-1 0 0,0 1 0,0 0 0,0 1 0,0 0 0,0 1 0,0 0 0,0 0 0,1 1 0,-1 0 0,0 1 0,0 0 0,-12 5 0,11-2 0,0 0 0,1 1 0,-1 0 0,1 1 0,1 0 0,-1 1 0,2 0 0,-1 0 0,1 1 0,0 0 0,0 1 0,1-1 0,1 2 0,0-1 0,0 0 0,1 1 0,0 0 0,1 1 0,0-1 0,-3 15 0,7-24 0,-1-1 0,1 1 0,0 0 0,-1-1 0,1 1 0,0 0 0,0 0 0,0-1 0,0 1 0,1 0 0,-1 0 0,0-1 0,1 1 0,-1 0 0,1-1 0,-1 1 0,1-1 0,0 1 0,0-1 0,0 1 0,0-1 0,0 1 0,0-1 0,0 0 0,2 3 0,1-2 0,0 0 0,-1 1 0,1-1 0,0-1 0,0 1 0,1 0 0,-1-1 0,0 0 0,0 0 0,5 0 0,11 1 0,-1-1 0,0-1 0,32-3 0,-40 1 0,-1-1 0,0 1 0,0-2 0,0 1 0,-1-2 0,1 1 0,-1-1 0,0 0 0,-1-1 0,1 0 0,-1-1 0,0 0 0,0 0 0,7-9 0,37-30 0,-50 45 0,-1-1 0,1 0 0,0 1 0,1-1 0,-1 1 0,0 0 0,0 0 0,1 0 0,-1 0 0,0 0 0,1 0 0,-1 1 0,1-1 0,-1 1 0,1-1 0,-1 1 0,1 0 0,-1 0 0,1 0 0,-1 1 0,1-1 0,4 2 0,-5-1 0,0 1 0,1 0 0,-1-1 0,0 1 0,0 0 0,0 0 0,0 1 0,-1-1 0,1 0 0,0 1 0,-1-1 0,0 1 0,1-1 0,-1 1 0,0 0 0,-1-1 0,1 1 0,0 0 0,-1 0 0,1 4 0,2 11 0,1 11 0,2 0 0,10 30 0,-14-51 0,1 0 0,1-1 0,-1 1 0,1-1 0,0 0 0,1 0 0,0 0 0,0-1 0,0 1 0,1-1 0,0-1 0,8 7 0,-7-7 0,0 0 0,0 0 0,0-1 0,1 0 0,0 0 0,-1-1 0,1 0 0,1-1 0,12 3 0,-17-5 0,0 1 0,0-2 0,0 1 0,0 0 0,0-1 0,0 0 0,0 0 0,0 0 0,0 0 0,0 0 0,0-1 0,0 0 0,-1 0 0,1 0 0,-1 0 0,0-1 0,1 1 0,-1-1 0,0 0 0,0 0 0,4-6 0,5-7 0,0-1 0,-1-1 0,-1 0 0,0-1 0,-2 0 0,13-38 0,22-126 0,-40 167 0,61-324 0,-57 299 0,-1-1 0,-2 1 0,-2-1 0,-7-72 0,5 110 0,-1 0 0,1 1 0,-1-1 0,0 0 0,-1 0 0,1 1 0,0-1 0,-1 1 0,0-1 0,0 1 0,0-1 0,0 1 0,-1 0 0,1 0 0,-1 0 0,0 1 0,0-1 0,0 1 0,0-1 0,0 1 0,-1 0 0,1 0 0,-1 0 0,1 1 0,-1-1 0,0 1 0,1 0 0,-1 0 0,0 0 0,0 1 0,0-1 0,0 1 0,1 0 0,-7 0 0,2 0 0,0 1 0,0 0 0,0 0 0,0 1 0,0 0 0,1 0 0,-1 1 0,1-1 0,0 2 0,0-1 0,0 1 0,0 0 0,0 1 0,1-1 0,0 1 0,-9 9 0,4 1 0,1 0 0,0 0 0,1 1 0,1 1 0,1-1 0,0 1 0,1 0 0,1 1 0,0 0 0,-2 21 0,2-3 0,2-1 0,2 1 0,1 0 0,5 43 0,-2-64 0,0-1 0,1 1 0,1-1 0,0 0 0,0-1 0,2 1 0,-1-1 0,2 0 0,0 0 0,0-1 0,1 0 0,1-1 0,0 0 0,14 12 0,-10-11 0,0 0 0,1-1 0,0-1 0,1 0 0,0-1 0,1 0 0,-1-2 0,2 0 0,-1-1 0,1 0 0,18 2 0,30-1 0,0-4 0,99-6 0,-32-1 0,-82 6 0,-36-1 0,1 0 0,0 0 0,0-2 0,-1 0 0,1-1 0,30-7 0,-43 8 0,-1 0 0,1 0 0,0 0 0,-1-1 0,1 1 0,-1-1 0,1 1 0,-1-1 0,0 0 0,0 0 0,1 0 0,-1 0 0,-1-1 0,1 1 0,0 0 0,-1-1 0,1 1 0,-1-1 0,0 0 0,1 1 0,-2-1 0,1 0 0,0 0 0,0 0 0,-1 1 0,1-1 0,-1 0 0,0 0 0,0 0 0,0 0 0,0 0 0,-1 0 0,0-4 0,-1 3 0,1 0 0,0 1 0,-1-1 0,1 1 0,-1-1 0,0 1 0,0 0 0,-1 0 0,1 0 0,0 0 0,-1 0 0,0 0 0,0 1 0,0-1 0,0 1 0,0 0 0,0 0 0,-1 0 0,1 0 0,-1 0 0,1 1 0,-1 0 0,0 0 0,-6-2 0,3 3 0,0 0 0,0 0 0,0 1 0,0-1 0,0 2 0,1-1 0,-1 1 0,0 0 0,1 0 0,-1 0 0,1 1 0,0 0 0,0 1 0,0-1 0,-10 9 0,-6 6 0,1 1 0,-28 32 0,34-36 0,8-8 0,1 1 0,0 0 0,1 0 0,0 0 0,0 0 0,-4 11 0,8-18 0,0 1 0,0-1 0,1 1 0,-1-1 0,0 1 0,1 0 0,0-1 0,-1 1 0,1 0 0,0 0 0,0-1 0,0 1 0,0 0 0,0 0 0,0-1 0,0 1 0,1 0 0,-1 0 0,0-1 0,1 1 0,0 0 0,-1-1 0,1 1 0,0-1 0,0 1 0,0-1 0,0 1 0,0-1 0,0 0 0,0 1 0,1-1 0,-1 0 0,0 0 0,1 0 0,-1 0 0,1 0 0,-1 0 0,1 0 0,-1-1 0,1 1 0,2 0 0,0 0 0,1 0 0,0 0 0,0-1 0,-1 1 0,1-1 0,0 0 0,0-1 0,0 1 0,0-1 0,-1 0 0,1 0 0,0-1 0,-1 1 0,1-1 0,-1 0 0,0 0 0,1-1 0,3-2 0,9-7 0,0 0 0,27-27 0,-30 26 0,-14 13 0,0-1 0,0 1 0,0 0 0,1 0 0,-1-1 0,0 1 0,0 0 0,0 0 0,1 0 0,-1-1 0,0 1 0,0 0 0,1 0 0,-1 0 0,0 0 0,1 0 0,-1 0 0,0 0 0,0-1 0,1 1 0,-1 0 0,0 0 0,1 0 0,-1 0 0,0 0 0,0 0 0,1 0 0,-1 0 0,0 1 0,1-1 0,-1 0 0,0 0 0,0 0 0,1 0 0,-1 0 0,0 0 0,0 1 0,1-1 0,-1 0 0,0 0 0,0 0 0,1 1 0,-1-1 0,0 0 0,5 19 0,-4 29 0,-1-43 0,17 770 0,0-267 0,-17-495 0,1 1 0,-1-1 0,0 1 0,-1 0 0,-1 0 0,-4 16 0,6-28 0,-1 1 0,0-1 0,0 1 0,0-1 0,0 0 0,-1 1 0,1-1 0,-1 0 0,1 0 0,-1 0 0,0 0 0,1 0 0,-1 0 0,0-1 0,0 1 0,-1 0 0,1-1 0,0 0 0,0 1 0,-1-1 0,1 0 0,-1 0 0,1-1 0,-1 1 0,1 0 0,-1-1 0,1 1 0,-1-1 0,0 0 0,1 0 0,-1 0 0,0 0 0,-2-1 0,-1 0 0,0-1 0,0 0 0,0 0 0,0 0 0,0-1 0,1 0 0,-1 0 0,1 0 0,0-1 0,0 0 0,0 0 0,0 0 0,1 0 0,0-1 0,0 1 0,0-1 0,0-1 0,1 1 0,0 0 0,0-1 0,0 1 0,-3-12 0,-4-9 0,1-1 0,2 0 0,-8-48 0,9 41 0,2-1 0,1 0 0,1 1 0,2-1 0,1 0 0,2 0 0,2 1 0,1 0 0,1 0 0,21-56 0,6 22 0,2 2 0,4 1 0,93-115 0,-64 89 0,-22 30 0,-26 37 0,-2-1 0,-1-2 0,0 1 0,19-44 0,97-226 0,-131 290 0,0 0 0,1 0 0,0 1 0,0-1 0,0 1 0,1 0 0,-1 0 0,8-5 0,-11 9 0,0 0 0,0 0 0,0 1 0,0-1 0,0 0 0,0 1 0,0-1 0,1 0 0,-1 1 0,0 0 0,0-1 0,0 1 0,1 0 0,-1-1 0,0 1 0,1 0 0,-1 0 0,0 0 0,1 0 0,-1 1 0,0-1 0,0 0 0,1 0 0,-1 1 0,0-1 0,0 1 0,1-1 0,-1 1 0,0-1 0,0 1 0,0 0 0,0 0 0,0-1 0,0 1 0,0 0 0,0 0 0,0 0 0,0 0 0,-1 0 0,1 0 0,0 0 0,-1 0 0,1 1 0,-1-1 0,1 0 0,-1 0 0,1 1 0,-1-1 0,0 2 0,4 10 0,0 1 0,-1-1 0,-1 1 0,-1 0 0,0 0 0,0 0 0,-3 16 0,1-13 0,1 0 0,1 0 0,5 31 0,-6-47 0,0 0 0,1 0 0,-1 1 0,0-1 0,0 0 0,1 0 0,-1 0 0,1 1 0,-1-1 0,1 0 0,0 0 0,-1 0 0,1 0 0,0 0 0,0 0 0,-1 0 0,1 0 0,0 0 0,0-1 0,0 1 0,0 0 0,0-1 0,1 1 0,-1 0 0,0-1 0,0 1 0,0-1 0,0 0 0,1 1 0,-1-1 0,0 0 0,0 0 0,1 0 0,-1 0 0,0 0 0,0 0 0,1 0 0,-1 0 0,0 0 0,0-1 0,1 1 0,-1 0 0,0-1 0,0 1 0,0-1 0,0 1 0,2-2 0,7-4 0,-1 0 0,0 0 0,0 0 0,10-12 0,-14 13 0,66-65 0,-43 40 0,35-29 0,106-94 0,-164 148 0,0 0 0,0 1 0,1 0 0,0 0 0,-1 0 0,1 1 0,0-1 0,1 1 0,-1 1 0,1 0 0,-1-1 0,1 2 0,10-2 0,-16 2 0,-1 1 0,0 0 0,1 0 0,-1 0 0,0 0 0,1 0 0,-1 0 0,0 0 0,1 0 0,-1 0 0,1 0 0,-1 0 0,0 0 0,1 0 0,-1 0 0,0 0 0,1 0 0,-1 0 0,0 0 0,1 0 0,-1 1 0,0-1 0,1 0 0,-1 0 0,0 0 0,1 1 0,-1-1 0,0 0 0,1 0 0,-1 1 0,0-1 0,0 0 0,0 1 0,1-1 0,-1 0 0,0 1 0,0-1 0,0 1 0,-8 12 0,-23 12 0,-23 7 0,34-22 0,1 1 0,1 0 0,0 2 0,0 0 0,-30 30 0,45-39 0,1-1 0,-1 1 0,1-1 0,-1 1 0,1 0 0,0 0 0,1 0 0,-1 0 0,1 1 0,0-1 0,0 0 0,0 1 0,0-1 0,1 7 0,0-6 0,1 1 0,0 0 0,0-1 0,1 1 0,0-1 0,0 0 0,0 1 0,0-1 0,1 0 0,0 0 0,0-1 0,1 1 0,7 8 0,-4-5 0,0 0 0,0 1 0,-1-1 0,0 2 0,0-1 0,-1 1 0,0-1 0,6 21 0,-11-21 0,-5-9 0,-4-14 0,8 8 0,0 0 0,1 0 0,-1 1 0,1-1 0,1 0 0,-1 0 0,1 0 0,0 0 0,0 1 0,1-1 0,-1 0 0,1 1 0,1-1 0,-1 1 0,1 0 0,0 0 0,0 0 0,0 0 0,1 0 0,-1 1 0,1-1 0,0 1 0,1 0 0,-1 0 0,6-3 0,13-9 0,1 1 0,1 1 0,0 1 0,27-10 0,-18 8 0,46-19 0,-49 23 0,0-2 0,-2-2 0,49-30 0,-72 41 0,-1 0 0,1 1 0,0-1 0,0 1 0,0 1 0,11-5 0,-16 7 0,0 0 0,0 0 0,0 0 0,0 0 0,-1-1 0,1 1 0,0 0 0,0 1 0,0-1 0,0 0 0,0 0 0,0 0 0,0 1 0,0-1 0,0 0 0,0 1 0,-1-1 0,1 0 0,0 1 0,0 0 0,0-1 0,0 1 0,0 1 0,0 0 0,0-1 0,0 1 0,-1 0 0,1-1 0,-1 1 0,1 0 0,-1 0 0,1-1 0,-1 1 0,0 0 0,0 0 0,0 0 0,0 0 0,0-1 0,-1 4 0,-14 105 0,6-56 0,-1 60 0,10-86-110,1-21 20,-1 0 1,0 0-1,0 0 0,0 0 1,-1 0-1,0 0 0,0 0 1,-1 0-1,0 0 1,0 0-1,0 0 0,-1-1 1,-7 13-1,-7-2-6736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4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50.939"/>
    </inkml:context>
    <inkml:brush xml:id="br0">
      <inkml:brushProperty name="width" value="0.05" units="cm"/>
      <inkml:brushProperty name="height" value="0.05" units="cm"/>
      <inkml:brushProperty name="color" value="#E71224"/>
    </inkml:brush>
  </inkml:definitions>
  <inkml:trace contextRef="#ctx0" brushRef="#br0">34 79 24575,'-2'70'0,"0"-35"0,2 0 0,5 44 0,-5-78 0,0 0 0,0 0 0,1 0 0,-1 0 0,0 0 0,1 0 0,-1-1 0,0 1 0,1 0 0,-1 0 0,1 0 0,0 0 0,-1-1 0,1 1 0,0 0 0,-1 0 0,1-1 0,0 1 0,0-1 0,-1 1 0,1-1 0,0 1 0,0-1 0,0 1 0,0-1 0,0 0 0,0 1 0,0-1 0,0 0 0,-1 0 0,1 0 0,0 0 0,0 0 0,0 0 0,0 0 0,0 0 0,0 0 0,0 0 0,0 0 0,0-1 0,0 1 0,0 0 0,0-1 0,0 1 0,0-1 0,0 0 0,51-27 0,-41 20 0,21-13 0,-2-1 0,0-2 0,-1-1 0,-2-1 0,-1-2 0,42-56 0,-29 43 0,-39 40 0,1 1 0,-1-1 0,1 1 0,0-1 0,-1 1 0,1-1 0,-1 1 0,1 0 0,0-1 0,-1 1 0,1 0 0,0-1 0,-1 1 0,1 0 0,0 0 0,-1 0 0,1 0 0,0 0 0,-1-1 0,1 1 0,0 0 0,0 1 0,0-1 0,0 1 0,-1 0 0,1 1 0,-1-1 0,0 0 0,0 0 0,1 1 0,-1-1 0,0 0 0,0 1 0,0-1 0,-1 0 0,1 1 0,0-1 0,0 0 0,-1 1 0,1-1 0,-1 0 0,1 0 0,-1 2 0,-17 46 0,-25 52 0,1-3 0,37-85 0,-11 28 0,-17 69 0,24-75 0,-2 1 0,-1-1 0,-2-1 0,-1 0 0,-1-1 0,-3-1 0,-36 51 0,51-77-91,-1-1 0,0 1 0,0-1 0,0 0 0,0 0 0,-1-1 0,0 1 0,0-1 0,0-1 0,0 1 0,-1-1 0,1 0 0,-1 0 0,-7 1 0,-14 2-6735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53.755"/>
    </inkml:context>
    <inkml:brush xml:id="br0">
      <inkml:brushProperty name="width" value="0.05" units="cm"/>
      <inkml:brushProperty name="height" value="0.05" units="cm"/>
      <inkml:brushProperty name="color" value="#E71224"/>
    </inkml:brush>
  </inkml:definitions>
  <inkml:trace contextRef="#ctx0" brushRef="#br0">166 415 24575,'1'-10'0,"1"0"0,0 0 0,1 1 0,0-1 0,0 1 0,1 0 0,0 0 0,1 0 0,0 1 0,10-14 0,15-28 0,-22 32 0,-1 0 0,0-1 0,-1 0 0,5-29 0,-10 43 0,0-1 0,0 0 0,0 1 0,-1-1 0,0 0 0,0 1 0,0-1 0,-1 0 0,0 1 0,0-1 0,0 1 0,-1-1 0,0 1 0,0-1 0,0 1 0,-1 0 0,0 0 0,0 0 0,-7-8 0,8 11 0,0 1 0,0 0 0,0 0 0,-1-1 0,1 2 0,-1-1 0,1 0 0,0 0 0,-1 1 0,1 0 0,-1-1 0,0 1 0,1 0 0,-1 0 0,1 0 0,-1 0 0,1 1 0,-1-1 0,1 1 0,-1 0 0,1 0 0,-1-1 0,1 1 0,0 1 0,0-1 0,-1 0 0,-3 4 0,-6 2 0,0 2 0,1 0 0,-16 15 0,13-11 0,1 1 0,0 1 0,1 0 0,1 1 0,0 0 0,-9 17 0,15-22 0,1 0 0,0 1 0,0-1 0,1 1 0,1-1 0,0 1 0,0 0 0,1 0 0,1 0 0,1 23 0,0-30 0,0 1 0,0-1 0,0 0 0,1 1 0,0-1 0,0 0 0,0 0 0,1 0 0,-1 0 0,1 0 0,1-1 0,-1 1 0,0-1 0,1 0 0,0 0 0,0 0 0,0 0 0,1-1 0,-1 0 0,1 0 0,0 0 0,0 0 0,0-1 0,0 0 0,0 0 0,0 0 0,1 0 0,8 0 0,14 3 0,1-1 0,-1-2 0,1-1 0,37-3 0,-34 1 0,7 0-1365,-4 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55.522"/>
    </inkml:context>
    <inkml:brush xml:id="br0">
      <inkml:brushProperty name="width" value="0.05" units="cm"/>
      <inkml:brushProperty name="height" value="0.05" units="cm"/>
      <inkml:brushProperty name="color" value="#E71224"/>
    </inkml:brush>
  </inkml:definitions>
  <inkml:trace contextRef="#ctx0" brushRef="#br0">0 1 24575,'0'558'0,"0"-547"0,0 0 0,1 0 0,0-1 0,1 1 0,0 0 0,4 12 0,-5-21 0,0 1 0,0-1 0,0 0 0,0 0 0,1 1 0,-1-1 0,1 0 0,-1 0 0,1 0 0,-1-1 0,1 1 0,0 0 0,0-1 0,0 1 0,0-1 0,0 1 0,1-1 0,-1 0 0,0 0 0,0 0 0,1 0 0,-1 0 0,1-1 0,-1 1 0,1-1 0,-1 0 0,1 1 0,-1-1 0,1 0 0,-1 0 0,6-1 0,0-1-114,-1 0 1,1-1-1,0 1 0,0-2 0,-1 1 1,0-1-1,0 0 0,0 0 0,0-1 1,0 0-1,10-10 0,10-12-6712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56.947"/>
    </inkml:context>
    <inkml:brush xml:id="br0">
      <inkml:brushProperty name="width" value="0.05" units="cm"/>
      <inkml:brushProperty name="height" value="0.05" units="cm"/>
      <inkml:brushProperty name="color" value="#E71224"/>
    </inkml:brush>
  </inkml:definitions>
  <inkml:trace contextRef="#ctx0" brushRef="#br0">1 66 24575,'7'0'0,"9"0"0,8 0 0,7 0 0,5 0 0,4 0 0,0 0 0,2-7 0,-1-2 0,1 0 0,-2 2 0,0-4 0,0-1 0,-7 2-8191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6:07.358"/>
    </inkml:context>
    <inkml:brush xml:id="br0">
      <inkml:brushProperty name="width" value="0.05" units="cm"/>
      <inkml:brushProperty name="height" value="0.05" units="cm"/>
      <inkml:brushProperty name="color" value="#E71224"/>
    </inkml:brush>
  </inkml:definitions>
  <inkml:trace contextRef="#ctx0" brushRef="#br0">1 1120 24575,'6'-1'0,"0"0"0,0 0 0,-1-1 0,1 0 0,0 0 0,-1-1 0,1 1 0,-1-1 0,0 0 0,0-1 0,6-4 0,14-9 0,683-393 0,22 33 0,-700 363 0,417-175 0,-389 170 0,1 2 0,1 3 0,-1 2 0,2 4 0,116-3 0,564 20 0,-689-6 0,-1 3 0,1 2 0,-1 3 0,91 31 0,-4-3 0,-92-25 0,-1 2 0,-1 1 0,-1 3 0,0 1 0,43 30 0,94 69 0,-147-98 0,2-2 0,0-1 0,1-2 0,0-1 0,42 12 0,27 12 0,342 133 0,-404-157 0,-26-8 0,1-2 0,0 0 0,0-1 0,28 4 0,-13-4-190,42 12 1,-55-12-797,7 1-5840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6:09.107"/>
    </inkml:context>
    <inkml:brush xml:id="br0">
      <inkml:brushProperty name="width" value="0.05" units="cm"/>
      <inkml:brushProperty name="height" value="0.05" units="cm"/>
      <inkml:brushProperty name="color" value="#E71224"/>
    </inkml:brush>
  </inkml:definitions>
  <inkml:trace contextRef="#ctx0" brushRef="#br0">208 1 24575,'1'16'0,"2"0"0,0-1 0,0 1 0,2 0 0,0-1 0,0 0 0,2 0 0,0-1 0,13 22 0,-10-19 0,-1-1 0,-1 2 0,0-1 0,-2 1 0,0 1 0,5 24 0,-9-32 0,0 1 0,0 0 0,-2 0 0,1 0 0,-2 0 0,1 0 0,-2 0 0,1 0 0,-2 0 0,1-1 0,-2 1 0,0-1 0,0 0 0,-1 0 0,0 0 0,-1 0 0,0-1 0,-1 0 0,0-1 0,-12 14 0,-1-2-170,-1-2-1,-1 0 0,-1-1 1,0-1-1,-1-2 0,-1 0 1,-47 20-1,47-24-6655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6:11.186"/>
    </inkml:context>
    <inkml:brush xml:id="br0">
      <inkml:brushProperty name="width" value="0.05" units="cm"/>
      <inkml:brushProperty name="height" value="0.05" units="cm"/>
      <inkml:brushProperty name="color" value="#E71224"/>
    </inkml:brush>
  </inkml:definitions>
  <inkml:trace contextRef="#ctx0" brushRef="#br0">0 3212 24575,'3'-58'0,"2"0"0,2 0 0,3 1 0,2 0 0,34-94 0,133-264 0,-134 322 0,568-1077 0,-586 1130 0,46-50 0,-43 55 0,37-55 0,45-61 0,-39 58 0,117-135 0,-102 127 0,-61 70 0,1 1 0,1 2 0,2 1 0,1 1 0,1 1 0,1 3 0,65-34 0,-91 52 10,0 1 0,1 0 0,-1 0 0,1 1 0,0 0 0,-1 0 0,1 1 0,0 0 0,0 1 0,0 0 0,17 2 0,-21-2-69,-1 1-1,0 1 1,1-1-1,-1 0 1,0 1 0,0 0-1,0 0 1,0 0-1,0 1 1,0-1 0,0 1-1,-1 0 1,0 0-1,1 0 1,-1 1 0,0-1-1,0 1 1,-1-1-1,1 1 1,-1 0 0,0 0-1,0 0 1,0 0-1,2 8 1,3 16-6767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6:28.605"/>
    </inkml:context>
    <inkml:brush xml:id="br0">
      <inkml:brushProperty name="width" value="0.05" units="cm"/>
      <inkml:brushProperty name="height" value="0.05" units="cm"/>
      <inkml:brushProperty name="color" value="#E71224"/>
    </inkml:brush>
  </inkml:definitions>
  <inkml:trace contextRef="#ctx0" brushRef="#br0">1478 3 24575,'-141'-3'0,"-157"7"0,175 14 0,80-10 0,-68 4 0,-221-11 0,148-2 0,166-1 0,1 0 0,-31-7 0,36 6 0,0 0 0,0 1 0,-1 1 0,1 0 0,0 0 0,-23 2 0,32 0 0,1 0 0,-1 0 0,0 0 0,0 1 0,1-1 0,-1 1 0,1-1 0,-1 1 0,1 0 0,0 0 0,0 0 0,0 0 0,0 0 0,0 1 0,0-1 0,0 0 0,1 1 0,-1 0 0,1-1 0,0 1 0,0 0 0,0 0 0,0-1 0,0 1 0,1 0 0,-1 6 0,-1 9 0,0-1 0,2 1 0,1 24 0,0-24 0,-1-7 0,1 19 0,0 0 0,2-1 0,1 1 0,13 47 0,-15-71 0,0 1 0,1 0 0,0-1 0,0 1 0,0-1 0,1 0 0,0 0 0,0-1 0,1 1 0,-1-1 0,1 0 0,1 0 0,-1 0 0,1-1 0,-1 1 0,1-2 0,0 1 0,1-1 0,-1 1 0,0-2 0,1 1 0,0-1 0,0 0 0,0 0 0,7 0 0,45 3 0,1-2 0,88-8 0,-13 0 0,540 6 0,-668-1 0,0 0 0,1-1 0,-1 0 0,1 0 0,-1 0 0,0-1 0,0 0 0,0-1 0,0 1 0,0-1 0,0-1 0,9-6 0,-11 6 0,0 0 0,-1 0 0,0 0 0,0-1 0,0 1 0,-1-1 0,1 0 0,-1 0 0,0-1 0,-1 1 0,1-1 0,-1 1 0,0-1 0,-1 0 0,1 0 0,0-7 0,1-7-105,-1 0 0,-1 0 0,0 0 0,-2 0 0,0 0 0,-2 0 0,0 1 0,-1-1 0,0 1 0,-2-1 0,-1 1 0,-9-19 0,0 3-6721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6:50.929"/>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0 121 24575,'0'0'0,"7"0"0,10 0 0,7 0 0,7 0 0,4 0 0,4 0 0,2 0 0,0 0 0,0 0 0,0 0 0,0 0 0,0 0 0,-1 0 0,0 0 0,-1 0 0,1 0 0,-1 0 0,1 0 0,0 0 0,-1 0 0,1 0 0,0 0 0,-1 0 0,1 0 0,0 0 0,0 0 0,-1 0 0,1 0 0,-1 0 0,1 0 0,0 0 0,0 0 0,-1 0 0,1 0 0,0 0 0,0 0 0,-1 0 0,1 0 0,0 0 0,-1 0 0,1 0 0,-1 0 0,1 0 0,0 0 0,0 0 0,-1 0 0,1-8 0,0 0 0,0 0 0,-1 1 0,1 2 0,-1 2 0,1 2 0,0 0 0,-1 1 0,1 0 0,0 1 0,0-9 0,-1 0 0,9 0 0,0 1 0,0 2 0,-2 2 0,6 1 0,-1 2 0,-1-1 0,-3 2 0,-2-1 0,-3 0 0,-1 1 0,-1-1 0,0 0 0,-1 0 0,0 0 0,0 0 0,0 0 0,1 0 0,-1 0 0,1 0 0,0 0 0,0 0 0,-1 0 0,1 0 0,0 0 0,0 0 0,-9-8 0,1 0 0,-1 0 0,2 2 0,10 1 0,2 2 0,1 1 0,0 2 0,-2-1 0,-1 2 0,-1-1 0,-1 0 0,-2 1 0,1-1 0,0 0 0,-1 0 0,0 0 0,1 0 0,0 0 0,-1 0 0,1 0 0,0 0 0,-1 0 0,1 0 0,-8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6:23.978"/>
    </inkml:context>
    <inkml:brush xml:id="br0">
      <inkml:brushProperty name="width" value="0.05" units="cm"/>
      <inkml:brushProperty name="height" value="0.05" units="cm"/>
      <inkml:brushProperty name="color" value="#E71224"/>
    </inkml:brush>
  </inkml:definitions>
  <inkml:trace contextRef="#ctx0" brushRef="#br0">242 1 24575,'1'3'0,"0"1"0,0-1 0,1 1 0,-1-1 0,1 0 0,0 1 0,0-1 0,0 0 0,0 0 0,0 0 0,1 0 0,-1-1 0,5 4 0,10 15 0,25 37 0,2-1 0,3-3 0,63 58 0,-107-109 0,1 1 0,0-1 0,0 1 0,0-1 0,1-1 0,-1 1 0,1 0 0,-1-1 0,1 0 0,0 0 0,0-1 0,0 1 0,0-1 0,0 0 0,5 0 0,2-1 0,1 0 0,-1-1 0,0-1 0,20-5 0,39-4 0,-68 10 0,0 1 0,0 0 0,0 0 0,-1 0 0,1 1 0,0-1 0,0 1 0,0-1 0,0 1 0,0 0 0,-1 0 0,1 0 0,0 1 0,4 2 0,-6-3 0,0 0 0,0 0 0,0 0 0,0 1 0,0-1 0,0 0 0,-1 0 0,1 1 0,0-1 0,-1 1 0,1-1 0,-1 1 0,1-1 0,-1 1 0,0-1 0,1 1 0,-1-1 0,0 1 0,0-1 0,-1 3 0,0 2 0,0-1 0,-1 1 0,1-1 0,-1 0 0,-1 1 0,1-1 0,-1 0 0,0-1 0,0 1 0,0 0 0,-1-1 0,1 0 0,-9 7 0,-45 37 0,-72 44 0,-3 3 0,-193 189 0,259-205 132,20-22-1629,26-36-5329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6:53.559"/>
    </inkml:context>
    <inkml:brush xml:id="br0">
      <inkml:brushProperty name="width" value="0.1" units="cm"/>
      <inkml:brushProperty name="height" value="0.1" units="cm"/>
      <inkml:brushProperty name="color" value="#AE198D"/>
      <inkml:brushProperty name="inkEffects" value="galaxy"/>
      <inkml:brushProperty name="anchorX" value="-5629.31006"/>
      <inkml:brushProperty name="anchorY" value="-1151.49951"/>
      <inkml:brushProperty name="scaleFactor" value="0.5"/>
    </inkml:brush>
  </inkml:definitions>
  <inkml:trace contextRef="#ctx0" brushRef="#br0">0 354 24575,'0'0'0,"7"0"0,11 0 0,6 16 0,15 0 0,12 1 0,12-4 0,24 4 0,7-2 0,10-4 0,23 5 0,-3-3 0,-4 6 0,-19-3 0,-9-3 0,-9-4 0,-13-3 0,-2-3 0,-1-2 0,3-1 0,-7 0 0,4-1 0,1 0 0,-4 1 0,10-1 0,2 1 0,4 0 0,1 0 0,8 0 0,-7 0 0,7 0 0,-10 0 0,-1 0 0,7 0 0,-9 0 0,1 0 0,-1 0 0,-8-8 0,-7 0 0,0 0 0,3-6 0,3 1 0,12 1 0,-4 4 0,10 2 0,0 3 0,-7 1 0,7-6 0,-9 0 0,-1 1 0,-8 1 0,8 2 0,-7 1 0,2 2 0,2-8 0,10-7 0,-6 0 0,9 1 0,16 4 0,-7-5 0,-1-4 0,-5 1 0,-3 4 0,-3 3 0,-2-3 0,0 2 0,-2 3 0,1 3 0,-8 3 0,-9 1 0,1 3 0,1-8 0,4 0 0,-4 1 0,-6 1 0,-5 1 0,11 3 0,-4 0 0,5-6 0,4 0 0,4 0 0,3-6 0,1 1 0,2 2 0,-7 3 0,-8 2 0,0 3 0,-7 1 0,-5 2 0,-4 0 0,4 1 0,-3-1 0,-1 1 0,-2-1 0,-3 0 0,-1 1 0,7-1 0,-1 0 0,-1 0 0,-1 0 0,6 0 0,7 0 0,-10-8 0,-2 0 0,-4 0 0,-3 1 0,0 2 0,-2 2 0,9 2 0,0-8 0,0 1 0,-1-1 0,-2 3 0,-1 1 0,-2 3 0,-1 0 0,0 1 0,-1 1 0,-7-7 0,-1-1 0,0 1 0,2 0 0,-6 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7:01.831"/>
    </inkml:context>
    <inkml:brush xml:id="br0">
      <inkml:brushProperty name="width" value="0.1" units="cm"/>
      <inkml:brushProperty name="height" value="0.1" units="cm"/>
      <inkml:brushProperty name="color" value="#AE198D"/>
      <inkml:brushProperty name="inkEffects" value="galaxy"/>
      <inkml:brushProperty name="anchorX" value="-19593.24805"/>
      <inkml:brushProperty name="anchorY" value="-3179.26929"/>
      <inkml:brushProperty name="scaleFactor" value="0.5"/>
    </inkml:brush>
  </inkml:definitions>
  <inkml:trace contextRef="#ctx0" brushRef="#br0">0 160 24575,'0'0'0,"7"0"0,10 0 0,7 0 0,7 0 0,5 0 0,11 0 0,9 0 0,2 0 0,-2 0 0,-4 0 0,5 0 0,4 0 0,6 0 0,-3 0 0,-5 0 0,3 0 0,-6 0 0,-3 0 0,3 0 0,-3 0 0,5 0 0,-3 0 0,5 0 0,-3 0 0,5 0 0,-5 0 0,5 0 0,-4 0 0,-4 0 0,-5 0 0,-3 0 0,-3 0 0,-3 0 0,0 0 0,-1-8 0,-1 0 0,1 0 0,0 1 0,1 2 0,-1 2 0,1 2 0,-1 0 0,1 1 0,0 0 0,-1 1 0,1-1 0,0 0 0,-1 0 0,1 1 0,0-1 0,0 0 0,-1 0 0,1 0 0,0 0 0,0 0 0,-1 0 0,1 0 0,0 0 0,-1 0 0,1 0 0,0 0 0,-1 0 0,1 0 0,0 0 0,-1 0 0,1 0 0,0 0 0,0 0 0,-1 0 0,1-8 0,-1-1 0,1 1 0,0 1 0,-1 2 0,-7-6 0,0 1 0,-1 2 0,2 1 0,2 3 0,2 1 0,9 2 0,1-8 0,1 1 0,-2 1 0,-1 1 0,-2 1 0,-1 3 0,-2 0 0,0 2 0,0 0 0,-9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7:04.334"/>
    </inkml:context>
    <inkml:brush xml:id="br0">
      <inkml:brushProperty name="width" value="0.1" units="cm"/>
      <inkml:brushProperty name="height" value="0.1" units="cm"/>
      <inkml:brushProperty name="color" value="#AE198D"/>
      <inkml:brushProperty name="inkEffects" value="galaxy"/>
      <inkml:brushProperty name="anchorX" value="-24827.31641"/>
      <inkml:brushProperty name="anchorY" value="-4290.47949"/>
      <inkml:brushProperty name="scaleFactor" value="0.5"/>
    </inkml:brush>
  </inkml:definitions>
  <inkml:trace contextRef="#ctx0" brushRef="#br0">0 28 24575,'0'0'0,"14"0"0,12 0 0,7 0 0,12 0 0,4 0 0,1 0 0,7 0 0,-2 0 0,-2 0 0,3 0 0,-1 0 0,4 0 0,5 0 0,-3 0 0,4 0 0,4 0 0,-6 0 0,-4-2 0,2-1 0,-5-3 0,-4 1 0,-4 1 0,-4 0 0,-2 2 0,6 1 0,0 0 0,-1 1 0,6 0 0,-1 0 0,-1 1 0,-4-1 0,-10 3 0,-2 0 0,-2-1 0,1 1 0,0-2 0,10 0 0,-6 3 0,0-1 0,0 0 0,0-1 0,0-1 0,0 0 0,2 0 0,-1-1 0,1 0 0,-1 3 0,1-1 0,0 1 0,-1-1 0,1 0 0,0-1 0,-1 2 0,1 0 0,0 0 0,0-1 0,-1 0 0,1-1 0,0 2 0,0 0 0,-1 0 0,1-1 0,0-1 0,-1 0 0,1 2 0,0 0 0,-1 0 0,9-1 0,7 3 0,2-2 0,-3 1 0,-3 1 0,5-1 0,-4 0 0,-2-1 0,-2-1 0,-4-1 0,-2-1 0,-9 3 0,-1 0 0,-1-1 0,2 0 0,1 2 0,2 0 0,2-1 0,0 0 0,-6 1 0,-1 0 0,1-1 0,2 0 0,1-2 0,2 0 0,1 0 0,-7 1 0,1 1 0,-8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17.424"/>
    </inkml:context>
    <inkml:brush xml:id="br0">
      <inkml:brushProperty name="width" value="0.05" units="cm"/>
      <inkml:brushProperty name="height" value="0.05" units="cm"/>
      <inkml:brushProperty name="color" value="#66CC00"/>
    </inkml:brush>
  </inkml:definitions>
  <inkml:trace contextRef="#ctx0" brushRef="#br0">0 43 24575,'7'0'0,"9"-7"0,8-2 0,7 0 0,5 2 0,3 2 0,2 2 0,1 1 0,-1 2 0,-7 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19.158"/>
    </inkml:context>
    <inkml:brush xml:id="br0">
      <inkml:brushProperty name="width" value="0.05" units="cm"/>
      <inkml:brushProperty name="height" value="0.05" units="cm"/>
      <inkml:brushProperty name="color" value="#66CC00"/>
    </inkml:brush>
  </inkml:definitions>
  <inkml:trace contextRef="#ctx0" brushRef="#br0">1 0 24575,'0'7'0,"0"9"0,0 8 0,0 7 0,6 6 0,3 2 0,0 2 0,-3 0 0,-1 1 0,-2-1 0,6 0 0,1-1 0,-2 0 0,-1 0 0,-2-1 0,-3 1 0,6-7 0,2-9-8191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20.972"/>
    </inkml:context>
    <inkml:brush xml:id="br0">
      <inkml:brushProperty name="width" value="0.05" units="cm"/>
      <inkml:brushProperty name="height" value="0.05" units="cm"/>
      <inkml:brushProperty name="color" value="#66CC00"/>
    </inkml:brush>
  </inkml:definitions>
  <inkml:trace contextRef="#ctx0" brushRef="#br0">0 1 24575,'7'0'0,"9"0"0,8 0 0,7 0 0,-2 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31.998"/>
    </inkml:context>
    <inkml:brush xml:id="br0">
      <inkml:brushProperty name="width" value="0.05" units="cm"/>
      <inkml:brushProperty name="height" value="0.05" units="cm"/>
      <inkml:brushProperty name="color" value="#66CC00"/>
    </inkml:brush>
  </inkml:definitions>
  <inkml:trace contextRef="#ctx0" brushRef="#br0">1 4 24575,'46'-2'0,"-19"1"0,-1 0 0,36 5 0,-57-3 0,1-1 0,0 1 0,-1 1 0,1-1 0,-1 1 0,0 0 0,1 0 0,-1 1 0,0-1 0,0 1 0,-1 0 0,1 0 0,0 1 0,-1 0 0,0 0 0,5 5 0,-7-6 0,0 0 0,-1 0 0,1 0 0,-1 1 0,1-1 0,-1 0 0,0 1 0,0-1 0,-1 1 0,1-1 0,-1 1 0,1-1 0,-1 1 0,0-1 0,-1 1 0,1-1 0,-1 1 0,-1 4 0,-2 7 0,-1-1 0,0 0 0,-10 16 0,-9 28 0,13 3 0,10-58 0,1 1 0,0-1 0,0 0 0,0 0 0,0 1 0,0-1 0,1 0 0,0 0 0,-1 0 0,1 0 0,0 1 0,0-1 0,1 0 0,-1 0 0,1-1 0,3 6 0,-4-7 0,1-1 0,0 1 0,-1 0 0,1-1 0,0 1 0,-1-1 0,1 1 0,0-1 0,0 0 0,0 0 0,-1 0 0,1 0 0,0 0 0,0 0 0,0-1 0,-1 1 0,1 0 0,0-1 0,-1 0 0,1 1 0,0-1 0,-1 0 0,1 0 0,2-1 0,46-29 0,-43 25 0,65-49-1365,-51 40-5461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33.843"/>
    </inkml:context>
    <inkml:brush xml:id="br0">
      <inkml:brushProperty name="width" value="0.05" units="cm"/>
      <inkml:brushProperty name="height" value="0.05" units="cm"/>
      <inkml:brushProperty name="color" value="#66CC00"/>
    </inkml:brush>
  </inkml:definitions>
  <inkml:trace contextRef="#ctx0" brushRef="#br0">225 44 24575,'-37'-2'0,"0"-1"0,0-2 0,0-2 0,-40-12 0,171 13 0,-56 6-90,-18-1-165,0 1 0,0 1 0,-1 1 0,25 5 0,-17 2-6571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36.281"/>
    </inkml:context>
    <inkml:brush xml:id="br0">
      <inkml:brushProperty name="width" value="0.05" units="cm"/>
      <inkml:brushProperty name="height" value="0.05" units="cm"/>
      <inkml:brushProperty name="color" value="#66CC00"/>
    </inkml:brush>
  </inkml:definitions>
  <inkml:trace contextRef="#ctx0" brushRef="#br0">188 1 24575,'-1'32'0,"1"-11"0,0 0 0,6 40 0,-5-54 0,0-1 0,1 0 0,0 0 0,0 0 0,1 0 0,-1-1 0,1 1 0,1-1 0,-1 1 0,1-1 0,0 0 0,0 0 0,0-1 0,6 6 0,-4-5 0,1 1 0,0-1 0,0 0 0,0-1 0,0 1 0,1-2 0,0 1 0,-1-1 0,1 0 0,1 0 0,-1-1 0,0 0 0,1-1 0,-1 0 0,1 0 0,-1-1 0,1 0 0,-1 0 0,1-1 0,-1 0 0,0-1 0,1 0 0,-1 0 0,0-1 0,0 0 0,0 0 0,10-7 0,-3 1 0,12-7 0,-1-2 0,-1-1 0,0-1 0,-1-1 0,33-37 0,-56 55 0,1 1 0,0-1 0,-1 0 0,1 0 0,-1 0 0,0 0 0,0 0 0,0 0 0,0 0 0,-1 0 0,1 0 0,-1 0 0,0-1 0,0 1 0,0 0 0,-1-6 0,1 8 0,-1-1 0,1 1 0,-1-1 0,1 1 0,-1 0 0,0 0 0,0-1 0,1 1 0,-1 0 0,0 0 0,0 0 0,0 0 0,0 0 0,0 0 0,-1 0 0,1 0 0,0 0 0,0 0 0,0 1 0,-1-1 0,1 0 0,-1 1 0,1-1 0,0 1 0,-1 0 0,1-1 0,-1 1 0,1 0 0,-1 0 0,1 0 0,0 0 0,-1 0 0,1 0 0,-1 0 0,1 1 0,-1-1 0,1 1 0,-3 0 0,0 1 0,0 0 0,0 0 0,1 0 0,-1 1 0,1-1 0,-1 1 0,1 0 0,0 0 0,0 0 0,0 0 0,1 1 0,-1-1 0,1 1 0,-1 0 0,1-1 0,1 1 0,-1 0 0,0 0 0,0 5 0,-5 13 0,1-1 0,-5 28 0,3 20 0,3 0 0,7 128 0,-4 58 0,-6-209 0,-1 1 0,-3-1 0,-2-1 0,-28 64 0,40-103 0,-4 8 0,0-1 0,0 0 0,-1 0 0,-1 0 0,0-1 0,-1 0 0,0-1 0,-1 1 0,-20 17 0,24-25 0,0 1 0,0-1 0,-1 0 0,0-1 0,0 1 0,0-1 0,0-1 0,-1 1 0,1-1 0,0 0 0,-1-1 0,0 0 0,1 0 0,-1-1 0,0 0 0,1 0 0,-1-1 0,0 0 0,1 0 0,-12-4 0,8 3-72,-1-2 1,1 1-1,0-2 0,0 1 0,0-2 0,1 1 0,0-1 0,0-1 1,1 0-1,-1 0 0,1-1 0,1 0 0,0-1 0,0 0 0,0 0 1,1 0-1,1-1 0,-8-14 0,3 2-6754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39.095"/>
    </inkml:context>
    <inkml:brush xml:id="br0">
      <inkml:brushProperty name="width" value="0.05" units="cm"/>
      <inkml:brushProperty name="height" value="0.05" units="cm"/>
      <inkml:brushProperty name="color" value="#66CC00"/>
    </inkml:brush>
  </inkml:definitions>
  <inkml:trace contextRef="#ctx0" brushRef="#br0">0 126 24575,'93'1'0,"-33"2"0,-1-4 0,1-2 0,68-12 0,-97 9 0,49-11 0,-76 16 0,-1 0 0,1-1 0,0 1 0,-1-1 0,1 0 0,-1 0 0,0 0 0,0 0 0,1 0 0,-2-1 0,1 1 0,0-1 0,0 0 0,-1 0 0,1 0 0,2-5 0,-5 7 0,0 0 0,0 0 0,0 0 0,1 0 0,-1 0 0,0 0 0,0 0 0,-1 0 0,1 0 0,0 0 0,0 0 0,0-1 0,-1 1 0,1 0 0,-1 0 0,1 0 0,-1 1 0,1-1 0,-1 0 0,1 0 0,-1 0 0,0 0 0,1 0 0,-1 1 0,0-1 0,0 0 0,0 1 0,1-1 0,-1 0 0,0 1 0,0-1 0,0 1 0,0-1 0,0 1 0,0 0 0,0 0 0,0-1 0,0 1 0,-1 0 0,1 0 0,-1 0 0,-50-9 0,50 9 0,-4 0 0,-22-3 0,1 1 0,-1 2 0,1 1 0,-40 6 0,61-7 0,1 1 0,0 0 0,0 0 0,0 1 0,0 0 0,0 0 0,0 0 0,0 0 0,1 1 0,-1 0 0,1 0 0,0 0 0,0 0 0,0 1 0,0-1 0,0 1 0,1 0 0,0 0 0,0 1 0,0-1 0,0 1 0,1-1 0,-1 1 0,1 0 0,0 0 0,1 0 0,-1 0 0,1 0 0,0 0 0,0 6 0,1-7 0,-1-1 0,1 1 0,1-1 0,-1 1 0,0-1 0,1 1 0,0-1 0,0 1 0,0-1 0,0 0 0,1 0 0,-1 1 0,1-1 0,-1 0 0,1 0 0,0 0 0,1-1 0,2 4 0,1-1 0,-1 0 0,1-1 0,0 1 0,0-1 0,1-1 0,-1 1 0,1-1 0,10 3 0,5 0 0,0-1 0,1 0 0,-1-2 0,40 2 0,57-6-1365,-84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09.796"/>
    </inkml:context>
    <inkml:brush xml:id="br0">
      <inkml:brushProperty name="width" value="0.05" units="cm"/>
      <inkml:brushProperty name="height" value="0.05" units="cm"/>
      <inkml:brushProperty name="color" value="#E71224"/>
    </inkml:brush>
  </inkml:definitions>
  <inkml:trace contextRef="#ctx0" brushRef="#br0">643 79 24575,'-9'-1'0,"0"0"0,0-1 0,1 0 0,-1 0 0,-12-6 0,-28-6 0,-130-21 0,161 31 0,1 0 0,-1 2 0,1 0 0,-1 0 0,0 2 0,-23 2 0,31 0 0,1 0 0,-1 0 0,1 1 0,0 0 0,0 0 0,0 1 0,0 0 0,1 1 0,-1 0 0,1 0 0,1 1 0,-1 0 0,-7 8 0,7-5 0,0 0 0,1 1 0,1-1 0,-1 1 0,2 1 0,-1-1 0,1 1 0,1 0 0,0 0 0,1 0 0,0 0 0,0 1 0,1 0 0,1-1 0,0 15 0,1-2 0,0 0 0,2 0 0,1 0 0,1-1 0,1 1 0,13 37 0,-15-53 0,0 0 0,1 0 0,-1 0 0,2 0 0,-1-1 0,1 0 0,0 1 0,1-2 0,0 1 0,0-1 0,0 0 0,1 0 0,0 0 0,0-1 0,14 8 0,-8-8 0,1 1 0,0-2 0,-1 1 0,2-2 0,-1 0 0,0-1 0,1 0 0,26-1 0,280-8-1365,-287 7-5461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40.581"/>
    </inkml:context>
    <inkml:brush xml:id="br0">
      <inkml:brushProperty name="width" value="0.05" units="cm"/>
      <inkml:brushProperty name="height" value="0.05" units="cm"/>
      <inkml:brushProperty name="color" value="#66CC00"/>
    </inkml:brush>
  </inkml:definitions>
  <inkml:trace contextRef="#ctx0" brushRef="#br0">3 0 24575,'-1'96'0,"0"-19"0,2 0 0,16 108 0,-4-91-455,-4 0 0,-5 119 0,-4-179-6371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42.130"/>
    </inkml:context>
    <inkml:brush xml:id="br0">
      <inkml:brushProperty name="width" value="0.05" units="cm"/>
      <inkml:brushProperty name="height" value="0.05" units="cm"/>
      <inkml:brushProperty name="color" value="#66CC00"/>
    </inkml:brush>
  </inkml:definitions>
  <inkml:trace contextRef="#ctx0" brushRef="#br0">0 0 24575,'7'0'0,"16"0"0,10 0 0,7 0 0,3 0 0,1 0 0,0 0 0,-1 0 0,-1 0 0,-1 0 0,0 0 0,-1 0 0,-1 0 0,1 0 0,-1 0 0,-6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44.179"/>
    </inkml:context>
    <inkml:brush xml:id="br0">
      <inkml:brushProperty name="width" value="0.05" units="cm"/>
      <inkml:brushProperty name="height" value="0.05" units="cm"/>
      <inkml:brushProperty name="color" value="#66CC00"/>
    </inkml:brush>
  </inkml:definitions>
  <inkml:trace contextRef="#ctx0" brushRef="#br0">3 295 24575,'12'-1'0,"0"-1"0,0 1 0,0-2 0,0 0 0,0 0 0,-1-1 0,12-6 0,74-41 0,-85 43 0,-1 0 0,0 0 0,0-1 0,-1 0 0,0-1 0,-1 0 0,12-18 0,-18 25 0,-1 0 0,0 0 0,0 0 0,0 0 0,-1 0 0,1 0 0,-1 0 0,0-1 0,0 1 0,0-1 0,0 1 0,0-1 0,-1 1 0,0-1 0,1 0 0,-2 1 0,1-1 0,0 1 0,0-1 0,-1 1 0,0-1 0,0 1 0,0-1 0,0 1 0,-1 0 0,1-1 0,-1 1 0,0 0 0,0 0 0,0 0 0,0 0 0,0 1 0,-5-5 0,5 5 0,0 1 0,0-1 0,-1 1 0,1 0 0,0 0 0,0 0 0,-1 1 0,1-1 0,-1 0 0,1 1 0,0 0 0,-1-1 0,1 1 0,-1 0 0,1 0 0,-1 0 0,1 1 0,-1-1 0,1 1 0,-1-1 0,1 1 0,0 0 0,-1 0 0,1 0 0,0 0 0,0 0 0,0 0 0,-1 1 0,-2 2 0,-8 6 0,1 0 0,0 1 0,-15 16 0,22-22 0,5-5 0,-27 28 0,-43 60 0,62-77 0,2 0 0,-1 1 0,1 0 0,1 0 0,0 1 0,1 0 0,1 0 0,0 0 0,-2 16 0,3-18 0,2 1 0,-1-1 0,1 0 0,1 0 0,0 0 0,0 0 0,1 0 0,5 14 0,-6-20 0,2 0 0,-1 0 0,0 0 0,1-1 0,0 1 0,0-1 0,1 0 0,-1 0 0,1 0 0,0 0 0,0 0 0,0-1 0,0 0 0,1 0 0,-1 0 0,1 0 0,0-1 0,0 0 0,8 3 0,18 3-1365,-1-4-5461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46.586"/>
    </inkml:context>
    <inkml:brush xml:id="br0">
      <inkml:brushProperty name="width" value="0.05" units="cm"/>
      <inkml:brushProperty name="height" value="0.05" units="cm"/>
      <inkml:brushProperty name="color" value="#66CC00"/>
    </inkml:brush>
  </inkml:definitions>
  <inkml:trace contextRef="#ctx0" brushRef="#br0">2 506 24575,'-2'-128'0,"5"-144"0,-1 258 0,-1 0 0,2 0 0,-1 0 0,2 0 0,7-19 0,-11 33 0,1 0 0,-1-1 0,0 1 0,0 0 0,1 0 0,-1-1 0,0 1 0,1 0 0,-1 0 0,0 0 0,1 0 0,-1 0 0,0 0 0,1 0 0,-1 0 0,1 0 0,-1 0 0,0 0 0,1 0 0,-1 0 0,0 0 0,1 0 0,-1 0 0,1 0 0,-1 0 0,0 0 0,1 0 0,-1 0 0,0 1 0,1-1 0,-1 0 0,0 0 0,0 0 0,1 1 0,-1-1 0,0 0 0,1 1 0,-1-1 0,0 0 0,0 0 0,0 1 0,1-1 0,-1 0 0,0 1 0,0-1 0,0 0 0,0 1 0,0-1 0,0 0 0,0 1 0,1 0 0,19 30 0,-5-8 0,-7-14-76,0-1 1,1 0-1,0-1 0,1 0 0,0 0 0,0-1 0,0 0 0,1-1 1,0 0-1,0-1 0,0 0 0,1-1 0,-1 0 0,1-1 1,-1 0-1,1 0 0,15-1 0,6 0-6750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47.838"/>
    </inkml:context>
    <inkml:brush xml:id="br0">
      <inkml:brushProperty name="width" value="0.05" units="cm"/>
      <inkml:brushProperty name="height" value="0.05" units="cm"/>
      <inkml:brushProperty name="color" value="#66CC00"/>
    </inkml:brush>
  </inkml:definitions>
  <inkml:trace contextRef="#ctx0" brushRef="#br0">0 0 24575,'3'79'0,"3"-1"0,26 130 0,61 147 0,-84-318-227,-1 0-1,-3 1 1,-1 0-1,-1 0 1,-4 48-1,0-53-6598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50.089"/>
    </inkml:context>
    <inkml:brush xml:id="br0">
      <inkml:brushProperty name="width" value="0.05" units="cm"/>
      <inkml:brushProperty name="height" value="0.05" units="cm"/>
      <inkml:brushProperty name="color" value="#66CC00"/>
    </inkml:brush>
  </inkml:definitions>
  <inkml:trace contextRef="#ctx0" brushRef="#br0">1 0 24575,'0'7'0,"0"8"0,0 9 0,0 7 0,0 5 0,0 3 0,0 2 0,0 1 0,0-8-8191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51.042"/>
    </inkml:context>
    <inkml:brush xml:id="br0">
      <inkml:brushProperty name="width" value="0.05" units="cm"/>
      <inkml:brushProperty name="height" value="0.05" units="cm"/>
      <inkml:brushProperty name="color" value="#66CC00"/>
    </inkml:brush>
  </inkml:definitions>
  <inkml:trace contextRef="#ctx0" brushRef="#br0">1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52.730"/>
    </inkml:context>
    <inkml:brush xml:id="br0">
      <inkml:brushProperty name="width" value="0.05" units="cm"/>
      <inkml:brushProperty name="height" value="0.05" units="cm"/>
      <inkml:brushProperty name="color" value="#66CC00"/>
    </inkml:brush>
  </inkml:definitions>
  <inkml:trace contextRef="#ctx0" brushRef="#br0">1 1 24575,'0'6'0,"0"10"0,0 8 0,0 8 0,0 4 0,0 9 0,0 5 0,0 7 0,0 0 0,0 5 0,0-3 0,0-3 0,0-5 0,0-5 0,0-3 0,0-2 0,0-8-8191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53.856"/>
    </inkml:context>
    <inkml:brush xml:id="br0">
      <inkml:brushProperty name="width" value="0.05" units="cm"/>
      <inkml:brushProperty name="height" value="0.05" units="cm"/>
      <inkml:brushProperty name="color" value="#66CC00"/>
    </inkml:brush>
  </inkml:definitions>
  <inkml:trace contextRef="#ctx0" brushRef="#br0">1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56.702"/>
    </inkml:context>
    <inkml:brush xml:id="br0">
      <inkml:brushProperty name="width" value="0.05" units="cm"/>
      <inkml:brushProperty name="height" value="0.05" units="cm"/>
      <inkml:brushProperty name="color" value="#66CC00"/>
    </inkml:brush>
  </inkml:definitions>
  <inkml:trace contextRef="#ctx0" brushRef="#br0">1 0 24575,'0'7'0,"0"15"0,0 11 0,0 7 0,0 3 0,0 1 0,0-1 0,0 0 0,0-1 0,0 0 0,0-2 0,0 0 0,0-7-8191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11.612"/>
    </inkml:context>
    <inkml:brush xml:id="br0">
      <inkml:brushProperty name="width" value="0.05" units="cm"/>
      <inkml:brushProperty name="height" value="0.05" units="cm"/>
      <inkml:brushProperty name="color" value="#E71224"/>
    </inkml:brush>
  </inkml:definitions>
  <inkml:trace contextRef="#ctx0" brushRef="#br0">1 0 24575,'0'7'0,"0"9"0,0 8 0,0 7 0,0 6 0,0 2 0,0 2 0,0 0 0,7-6 0,2-3 0,0 0 0,-2 2 0,-2 1 0,-2-5-8191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57.687"/>
    </inkml:context>
    <inkml:brush xml:id="br0">
      <inkml:brushProperty name="width" value="0.05" units="cm"/>
      <inkml:brushProperty name="height" value="0.05" units="cm"/>
      <inkml:brushProperty name="color" value="#66CC00"/>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58.032"/>
    </inkml:context>
    <inkml:brush xml:id="br0">
      <inkml:brushProperty name="width" value="0.05" units="cm"/>
      <inkml:brushProperty name="height" value="0.05" units="cm"/>
      <inkml:brushProperty name="color" value="#66CC00"/>
    </inkml:brush>
  </inkml:definitions>
  <inkml:trace contextRef="#ctx0" brushRef="#br0">1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59.610"/>
    </inkml:context>
    <inkml:brush xml:id="br0">
      <inkml:brushProperty name="width" value="0.05" units="cm"/>
      <inkml:brushProperty name="height" value="0.05" units="cm"/>
      <inkml:brushProperty name="color" value="#66CC00"/>
    </inkml:brush>
  </inkml:definitions>
  <inkml:trace contextRef="#ctx0" brushRef="#br0">1 1 24575,'0'20'0,"0"13"0,7 15 0,1 13 0,1 2 0,-2-2 0,-3 1 0,6-2 0,1-5 0,-2-5 0,-2-5 0,-2-2 0,-2-3 0,-2-1 0,-1 0 0,0 0 0,0-8-8191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40:02.129"/>
    </inkml:context>
    <inkml:brush xml:id="br0">
      <inkml:brushProperty name="width" value="0.05" units="cm"/>
      <inkml:brushProperty name="height" value="0.05" units="cm"/>
      <inkml:brushProperty name="color" value="#66CC00"/>
    </inkml:brush>
  </inkml:definitions>
  <inkml:trace contextRef="#ctx0" brushRef="#br0">215 0 24575,'0'2'0,"0"0"0,-1 0 0,0 0 0,1 0 0,-1 0 0,0-1 0,0 1 0,0 0 0,0 0 0,0-1 0,-1 1 0,1-1 0,0 1 0,-1-1 0,1 1 0,-3 0 0,-32 25 0,20-17 0,-4 5 0,2-2 0,0 1 0,0 1 0,2 0 0,0 1 0,-15 19 0,31-35 0,-1 1 0,0 0 0,1 0 0,-1 0 0,1 0 0,-1 0 0,1 0 0,-1 0 0,1 0 0,-1 0 0,1 0 0,0 0 0,0 0 0,0 0 0,-1 0 0,1 0 0,0 0 0,0 0 0,1 0 0,-1 0 0,0 0 0,0 0 0,0 0 0,1 0 0,-1 0 0,0 0 0,1 0 0,-1 0 0,2 1 0,0 0 0,0 0 0,0-1 0,0 1 0,0-1 0,0 1 0,0-1 0,1 0 0,-1 0 0,0 0 0,1-1 0,-1 1 0,4 0 0,11 2 0,0-1 0,33 0 0,-44-2 0,132-4 0,92 4 0,-223 2-25,-1-1 0,1 1-1,-1 1 1,1-1-1,-1 1 1,0 0 0,0 0-1,0 1 1,-1-1 0,1 1-1,-1 1 1,0-1-1,0 1 1,0 0 0,-1 0-1,5 7 1,6 4-909,2 1-5892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23.932"/>
    </inkml:context>
    <inkml:brush xml:id="br0">
      <inkml:brushProperty name="width" value="0.05" units="cm"/>
      <inkml:brushProperty name="height" value="0.05" units="cm"/>
      <inkml:brushProperty name="color" value="#66CC00"/>
    </inkml:brush>
  </inkml:definitions>
  <inkml:trace contextRef="#ctx0" brushRef="#br0">634 1 24575,'-15'-1'0,"0"2"0,0-1 0,0 2 0,1 0 0,-1 0 0,1 2 0,-1-1 0,1 2 0,0 0 0,0 1 0,1 0 0,-19 12 0,-44 29 0,-84 37 0,146-77 0,0 2 0,1 0 0,0 0 0,0 1 0,1 1 0,0 0 0,1 0 0,1 1 0,0 1 0,0 0 0,-11 22 0,15-27 0,1 1 0,0 0 0,1 1 0,0-1 0,0 1 0,1 0 0,1 0 0,-1 0 0,2 0 0,-1 1 0,1-1 0,1 0 0,0 1 0,1-1 0,0 0 0,0 1 0,1-1 0,5 17 0,-3-19 0,1 1 0,0-1 0,0 0 0,0-1 0,1 1 0,1-1 0,-1 0 0,1 0 0,0-1 0,1 0 0,-1 0 0,1-1 0,0 0 0,1-1 0,-1 1 0,1-1 0,0-1 0,0 0 0,0 0 0,16 2 0,14 1 0,1-1 0,0-2 0,64-4 0,-69 0 0,0-1 0,0-1 0,0-2 0,-1-1 0,1-2 0,-2-1 0,63-26 0,-16 9 0,-55 19 0,0-1 0,-1-1 0,29-15 0,-47 21 0,0-1 0,0 1 0,-1-1 0,1-1 0,-1 1 0,0-1 0,-1 0 0,1 0 0,-1 0 0,0 0 0,0-1 0,0 0 0,-1 0 0,0 0 0,0 0 0,-1 0 0,3-8 0,0-12 0,-1 0 0,-1 0 0,-1 0 0,-2-1 0,0 1 0,-2-1 0,0 1 0,-10-35 0,11 55 0,-1 1 0,0 1 0,0-1 0,0 0 0,-1 0 0,1 1 0,-1-1 0,0 1 0,-1 0 0,1 0 0,-1 0 0,1 1 0,-1-1 0,0 1 0,-1 0 0,1 0 0,-1 0 0,1 0 0,-1 1 0,0 0 0,0 0 0,0 0 0,0 1 0,0-1 0,-7 0 0,-13-1 0,0 1 0,0 1 0,0 1 0,-30 4 0,1 0 0,4-4 0,-1 3 0,1 3 0,-55 12 0,66-11-341,-1-2 0,1-1-1,-63-3 1,68-1-6485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24.776"/>
    </inkml:context>
    <inkml:brush xml:id="br0">
      <inkml:brushProperty name="width" value="0.05" units="cm"/>
      <inkml:brushProperty name="height" value="0.05" units="cm"/>
      <inkml:brushProperty name="color" value="#66CC00"/>
    </inkml:brush>
  </inkml:definitions>
  <inkml:trace contextRef="#ctx0" brushRef="#br0">0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25.120"/>
    </inkml:context>
    <inkml:brush xml:id="br0">
      <inkml:brushProperty name="width" value="0.05" units="cm"/>
      <inkml:brushProperty name="height" value="0.05" units="cm"/>
      <inkml:brushProperty name="color" value="#66CC00"/>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9:25.963"/>
    </inkml:context>
    <inkml:brush xml:id="br0">
      <inkml:brushProperty name="width" value="0.05" units="cm"/>
      <inkml:brushProperty name="height" value="0.05" units="cm"/>
      <inkml:brushProperty name="color" value="#66CC00"/>
    </inkml:brush>
  </inkml:definitions>
  <inkml:trace contextRef="#ctx0" brushRef="#br0">1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40:12.871"/>
    </inkml:context>
    <inkml:brush xml:id="br0">
      <inkml:brushProperty name="width" value="0.05" units="cm"/>
      <inkml:brushProperty name="height" value="0.05" units="cm"/>
      <inkml:brushProperty name="color" value="#66CC00"/>
    </inkml:brush>
  </inkml:definitions>
  <inkml:trace contextRef="#ctx0" brushRef="#br0">0 1 24575,'0'6'0,"0"10"0,0 9 0,0-1-8191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40:14.496"/>
    </inkml:context>
    <inkml:brush xml:id="br0">
      <inkml:brushProperty name="width" value="0.05" units="cm"/>
      <inkml:brushProperty name="height" value="0.05" units="cm"/>
      <inkml:brushProperty name="color" value="#66CC00"/>
    </inkml:brush>
  </inkml:definitions>
  <inkml:trace contextRef="#ctx0" brushRef="#br0">1 0 24575,'7'0'0,"2"7"0,6 2 0,1 6 0,-2 7 0,-5 8 0,-2 4 0,-3-3-8191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12.76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15.381"/>
    </inkml:context>
    <inkml:brush xml:id="br0">
      <inkml:brushProperty name="width" value="0.05" units="cm"/>
      <inkml:brushProperty name="height" value="0.05" units="cm"/>
      <inkml:brushProperty name="color" value="#E71224"/>
    </inkml:brush>
  </inkml:definitions>
  <inkml:trace contextRef="#ctx0" brushRef="#br0">159 780 24575,'-8'3'0,"0"-1"0,0 2 0,0-1 0,0 1 0,1 0 0,-1 1 0,-12 10 0,12-7 0,0 0 0,1 0 0,0 1 0,0 0 0,1 1 0,0-1 0,1 1 0,0 1 0,-4 12 0,6-15 0,0 1 0,0-1 0,1 0 0,0 1 0,1-1 0,0 1 0,0-1 0,1 1 0,0-1 0,1 1 0,0 0 0,3 12 0,-4-18 0,1-1 0,0 0 0,-1 0 0,1 0 0,0 0 0,1 0 0,-1 0 0,0 0 0,0 0 0,1 0 0,-1 0 0,1 0 0,0-1 0,-1 1 0,1-1 0,0 1 0,0-1 0,0 0 0,0 0 0,0 0 0,0 0 0,0 0 0,0 0 0,1 0 0,-1-1 0,4 1 0,-3-1 0,0 0 0,0 0 0,-1-1 0,1 1 0,0-1 0,-1 0 0,1 0 0,0 0 0,-1 0 0,1 0 0,-1-1 0,0 1 0,1-1 0,-1 1 0,0-1 0,0 0 0,0 0 0,0 0 0,0 0 0,0 0 0,2-4 0,4-7 0,-1 0 0,0-1 0,-1 0 0,-1 0 0,0-1 0,4-16 0,12-94 0,-10 45 0,-2 4 0,-3 0 0,-6-113 0,-1 92 0,-1 56 0,-3 0 0,-10-46 0,-5-45 0,21 357 0,1 62 0,17-148 0,-10-88 0,3 68 0,-12-91 0,1 6 0,1 0 0,6 34 0,-5-57 0,-1 1 0,2-1 0,0 1 0,0-1 0,1-1 0,0 1 0,1-1 0,0 1 0,13 13 0,-2-2-1365,-3-3-5461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18.118"/>
    </inkml:context>
    <inkml:brush xml:id="br0">
      <inkml:brushProperty name="width" value="0.05" units="cm"/>
      <inkml:brushProperty name="height" value="0.05" units="cm"/>
      <inkml:brushProperty name="color" value="#E71224"/>
    </inkml:brush>
  </inkml:definitions>
  <inkml:trace contextRef="#ctx0" brushRef="#br0">263 900 24575,'-5'-4'0,"-1"0"0,1 0 0,-1 1 0,0-1 0,1 2 0,-2-1 0,1 0 0,0 1 0,0 0 0,-1 1 0,1-1 0,-1 1 0,1 1 0,-1-1 0,0 1 0,1 0 0,-1 0 0,1 1 0,-1 0 0,0 0 0,1 1 0,0 0 0,-1 0 0,1 0 0,0 1 0,0 0 0,0 0 0,1 0 0,-1 1 0,1 0 0,-9 7 0,6 2 0,0 1 0,0 0 0,1 0 0,1 1 0,1-1 0,0 1 0,-3 16 0,7-29 0,1 0 0,-1 0 0,1 0 0,-1 0 0,1 0 0,0 0 0,0 0 0,0 0 0,0 0 0,0 0 0,0 0 0,1-1 0,-1 1 0,0 0 0,1 0 0,0 0 0,-1 0 0,1 0 0,0 0 0,0-1 0,0 1 0,0 0 0,1-1 0,-1 1 0,2 1 0,0-1 0,0-1 0,0 1 0,0-1 0,0 1 0,0-1 0,1 0 0,-1 0 0,0-1 0,1 1 0,-1 0 0,1-1 0,-1 0 0,5 0 0,9-1 0,1-1 0,-1-1 0,1-1 0,23-7 0,-33 8 0,1-1 0,-1 0 0,0-1 0,0 0 0,-1 0 0,1 0 0,-1-1 0,0 0 0,0-1 0,-1 1 0,0-1 0,0 0 0,-1-1 0,0 0 0,0 1 0,5-14 0,5-12 0,-2-1 0,16-65 0,-24 81 0,4-25 0,-1 0 0,-2-1 0,1-49 0,-10-138 0,-1 82 0,4-28 0,0 1316-1365,0-1105-5461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19.446"/>
    </inkml:context>
    <inkml:brush xml:id="br0">
      <inkml:brushProperty name="width" value="0.05" units="cm"/>
      <inkml:brushProperty name="height" value="0.05" units="cm"/>
      <inkml:brushProperty name="color" value="#E71224"/>
    </inkml:brush>
  </inkml:definitions>
  <inkml:trace contextRef="#ctx0" brushRef="#br0">1 1 24575,'0'6'0,"0"10"0,0 8 0,7 0 0,2 4 0,0 2 0,-2 4 0,-2 2 0,4-4 0,2-8-8191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8T15:35:46.89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90853-6955-4985-8793-B12C24CF6752}" type="datetimeFigureOut">
              <a:rPr lang="tr-TR" smtClean="0"/>
              <a:t>2.02.2024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CCBD4-9F1F-41B2-9601-87CEBC045464}" type="slidenum">
              <a:rPr lang="tr-TR" smtClean="0"/>
              <a:t>‹#›</a:t>
            </a:fld>
            <a:endParaRPr lang="tr-TR"/>
          </a:p>
        </p:txBody>
      </p:sp>
    </p:spTree>
    <p:extLst>
      <p:ext uri="{BB962C8B-B14F-4D97-AF65-F5344CB8AC3E}">
        <p14:creationId xmlns:p14="http://schemas.microsoft.com/office/powerpoint/2010/main" val="156624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tr-TR"/>
              <a:t>PRECEDE-PROCEED’İN UYGULAMA AŞAMASINA DENK GELİR KISMEN</a:t>
            </a:r>
            <a:endParaRPr/>
          </a:p>
        </p:txBody>
      </p:sp>
      <p:sp>
        <p:nvSpPr>
          <p:cNvPr id="507" name="Google Shape;50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A0CCBD4-9F1F-41B2-9601-87CEBC045464}" type="slidenum">
              <a:rPr lang="tr-TR" smtClean="0"/>
              <a:t>38</a:t>
            </a:fld>
            <a:endParaRPr lang="tr-TR"/>
          </a:p>
        </p:txBody>
      </p:sp>
    </p:spTree>
    <p:extLst>
      <p:ext uri="{BB962C8B-B14F-4D97-AF65-F5344CB8AC3E}">
        <p14:creationId xmlns:p14="http://schemas.microsoft.com/office/powerpoint/2010/main" val="392399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F1087F-6565-58FB-ED64-B4FE48F8811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E819A1B-A9D8-7529-9B05-4C044490C0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F81CF76-DE60-E97C-FFF4-49125E0F455D}"/>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5" name="Alt Bilgi Yer Tutucusu 4">
            <a:extLst>
              <a:ext uri="{FF2B5EF4-FFF2-40B4-BE49-F238E27FC236}">
                <a16:creationId xmlns:a16="http://schemas.microsoft.com/office/drawing/2014/main" id="{61ED411D-48B1-4380-CF15-F3B9809C6C0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864106-AE0F-0432-72D8-705DFF15586A}"/>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305560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FAA993-0FCC-9CA2-261C-032EF87044F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D1C531C-E11D-60AE-CBF1-2088225E003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052E6D-663C-3413-991E-586DC5A86F25}"/>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5" name="Alt Bilgi Yer Tutucusu 4">
            <a:extLst>
              <a:ext uri="{FF2B5EF4-FFF2-40B4-BE49-F238E27FC236}">
                <a16:creationId xmlns:a16="http://schemas.microsoft.com/office/drawing/2014/main" id="{32DF5EF8-A959-D82D-6C88-0348D8BF55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FFB042-EB22-AF0D-65E4-A5D58E542EFA}"/>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138265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A5E1EB0-12FC-0107-A44E-C72CE39E2F8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FED825-10B3-70A3-62E7-196F319927A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5668F4-0962-A1D7-7C4A-535423A99AF7}"/>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5" name="Alt Bilgi Yer Tutucusu 4">
            <a:extLst>
              <a:ext uri="{FF2B5EF4-FFF2-40B4-BE49-F238E27FC236}">
                <a16:creationId xmlns:a16="http://schemas.microsoft.com/office/drawing/2014/main" id="{9D0A6933-35EB-5DD6-3F5A-975AE04D177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55A8F-41DE-DDCD-4D79-F80BA0047ABA}"/>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222223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63D234-C886-D273-5A6E-DAEE68125F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E4135FE-CF4E-00BC-1B43-76A13D50EF1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E326DE-28D1-F8C1-5BD2-E66FDEE8E74A}"/>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5" name="Alt Bilgi Yer Tutucusu 4">
            <a:extLst>
              <a:ext uri="{FF2B5EF4-FFF2-40B4-BE49-F238E27FC236}">
                <a16:creationId xmlns:a16="http://schemas.microsoft.com/office/drawing/2014/main" id="{434C7323-143A-417A-84DE-C9DAE8A203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78D667D-C1CC-611A-D15B-1AAFA5F13008}"/>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241285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FC45A5-BDB3-E466-9C9C-4F6B0D03E1D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74E6EE5-E19C-809C-A9AB-6E15E985C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5C85E6B-609C-C3C5-095D-1EE92F296EA7}"/>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5" name="Alt Bilgi Yer Tutucusu 4">
            <a:extLst>
              <a:ext uri="{FF2B5EF4-FFF2-40B4-BE49-F238E27FC236}">
                <a16:creationId xmlns:a16="http://schemas.microsoft.com/office/drawing/2014/main" id="{E36BABB6-3E21-33B2-1B30-563282CA9A1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996677-7C28-C332-C3D1-11A444EB5638}"/>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319271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72D17-5B48-61B0-009E-EBDBCB3DDDE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77DA7F8-DD00-E9D9-72E8-49F5091EDF4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6CE4242-D53F-8B14-88EE-0931B7831DA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23E8BF8-F877-207A-F0E2-95883280C6F3}"/>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6" name="Alt Bilgi Yer Tutucusu 5">
            <a:extLst>
              <a:ext uri="{FF2B5EF4-FFF2-40B4-BE49-F238E27FC236}">
                <a16:creationId xmlns:a16="http://schemas.microsoft.com/office/drawing/2014/main" id="{48445CCE-169B-CDA3-BE0D-DE24EFCDADF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9D7EF9D-E303-F329-4FF4-CFCF93E348B7}"/>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212340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2E3C48-97F2-4D8A-97B6-4B86248C23F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DF80DDE-3DF2-6C76-4238-7748F7A9DF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9A79519-7FAA-6590-5BAB-960AD5206D0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FA05B18-4720-865E-92DC-42C599A03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C7062DF-8EEF-5822-6668-C3D6A4F48A2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EC2A0DE-6852-57E7-52E4-F893CCA8D44D}"/>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8" name="Alt Bilgi Yer Tutucusu 7">
            <a:extLst>
              <a:ext uri="{FF2B5EF4-FFF2-40B4-BE49-F238E27FC236}">
                <a16:creationId xmlns:a16="http://schemas.microsoft.com/office/drawing/2014/main" id="{22F5319F-F5BF-BCCD-E8C5-0A409650630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BDBBF01-0960-7DDE-6EA7-696CDD6E9CD4}"/>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114601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7F3920-94A2-4935-8D2D-9DA15806D4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36063A1-6CE5-F248-E894-3721CDF5F214}"/>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4" name="Alt Bilgi Yer Tutucusu 3">
            <a:extLst>
              <a:ext uri="{FF2B5EF4-FFF2-40B4-BE49-F238E27FC236}">
                <a16:creationId xmlns:a16="http://schemas.microsoft.com/office/drawing/2014/main" id="{DE6A796C-5906-9370-EC64-EAFC5699355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832F962-DC8B-0172-7DC4-0EBD593AC13A}"/>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58078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800F9BD-3366-378A-048D-3ED599B57562}"/>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3" name="Alt Bilgi Yer Tutucusu 2">
            <a:extLst>
              <a:ext uri="{FF2B5EF4-FFF2-40B4-BE49-F238E27FC236}">
                <a16:creationId xmlns:a16="http://schemas.microsoft.com/office/drawing/2014/main" id="{CD266094-7886-D425-D5F4-A2E46E755FF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D6320BA-01D8-7DCC-8E15-2BCDDE9BCB6B}"/>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186649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FA2E29-8B39-185F-5922-C807349E054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432C176-7414-D5DF-8EAD-4938D13EA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AC1F103-9931-70F1-AF4B-9500137A0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DB5FD68-205B-F4FC-0E6B-47C0FE03E469}"/>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6" name="Alt Bilgi Yer Tutucusu 5">
            <a:extLst>
              <a:ext uri="{FF2B5EF4-FFF2-40B4-BE49-F238E27FC236}">
                <a16:creationId xmlns:a16="http://schemas.microsoft.com/office/drawing/2014/main" id="{913866E3-431A-F72E-A36B-02CA1355763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4AAD8E-14DE-CF04-075F-C3D3B846C639}"/>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391393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6A609A-B6F1-CCB0-C6E9-66ED7E872FA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C125301-0140-DDD6-618F-EC21EA0DC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F26D5EB-37ED-2015-575F-5F7E995C2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0717284-0BA3-2F90-3D9A-886BAED8F326}"/>
              </a:ext>
            </a:extLst>
          </p:cNvPr>
          <p:cNvSpPr>
            <a:spLocks noGrp="1"/>
          </p:cNvSpPr>
          <p:nvPr>
            <p:ph type="dt" sz="half" idx="10"/>
          </p:nvPr>
        </p:nvSpPr>
        <p:spPr/>
        <p:txBody>
          <a:bodyPr/>
          <a:lstStyle/>
          <a:p>
            <a:fld id="{3E9F1BD9-C639-4B50-AAC6-2596DFEA4615}" type="datetimeFigureOut">
              <a:rPr lang="tr-TR" smtClean="0"/>
              <a:t>2.02.2024</a:t>
            </a:fld>
            <a:endParaRPr lang="tr-TR"/>
          </a:p>
        </p:txBody>
      </p:sp>
      <p:sp>
        <p:nvSpPr>
          <p:cNvPr id="6" name="Alt Bilgi Yer Tutucusu 5">
            <a:extLst>
              <a:ext uri="{FF2B5EF4-FFF2-40B4-BE49-F238E27FC236}">
                <a16:creationId xmlns:a16="http://schemas.microsoft.com/office/drawing/2014/main" id="{0ECC1344-B29D-F870-61C2-6611852B82D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FE28940-BA99-45EB-281F-84A6255F7A23}"/>
              </a:ext>
            </a:extLst>
          </p:cNvPr>
          <p:cNvSpPr>
            <a:spLocks noGrp="1"/>
          </p:cNvSpPr>
          <p:nvPr>
            <p:ph type="sldNum" sz="quarter" idx="12"/>
          </p:nvPr>
        </p:nvSpPr>
        <p:spPr/>
        <p:txBody>
          <a:bodyPr/>
          <a:lstStyle/>
          <a:p>
            <a:fld id="{E925CC5D-17AF-4E6C-882B-2045B82105B5}" type="slidenum">
              <a:rPr lang="tr-TR" smtClean="0"/>
              <a:t>‹#›</a:t>
            </a:fld>
            <a:endParaRPr lang="tr-TR"/>
          </a:p>
        </p:txBody>
      </p:sp>
    </p:spTree>
    <p:extLst>
      <p:ext uri="{BB962C8B-B14F-4D97-AF65-F5344CB8AC3E}">
        <p14:creationId xmlns:p14="http://schemas.microsoft.com/office/powerpoint/2010/main" val="326791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5C1B202-9E2F-DF19-E96C-841CD94A0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451DE6-A976-7984-CA6D-AE38F43C2D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C1A654-7E90-0B79-4978-2014218E5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F1BD9-C639-4B50-AAC6-2596DFEA4615}" type="datetimeFigureOut">
              <a:rPr lang="tr-TR" smtClean="0"/>
              <a:t>2.02.2024</a:t>
            </a:fld>
            <a:endParaRPr lang="tr-TR"/>
          </a:p>
        </p:txBody>
      </p:sp>
      <p:sp>
        <p:nvSpPr>
          <p:cNvPr id="5" name="Alt Bilgi Yer Tutucusu 4">
            <a:extLst>
              <a:ext uri="{FF2B5EF4-FFF2-40B4-BE49-F238E27FC236}">
                <a16:creationId xmlns:a16="http://schemas.microsoft.com/office/drawing/2014/main" id="{744D2561-292D-D6B2-BD43-204ABDE38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FA2DBC6-5661-C4E8-BA01-D0BE8BB6B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5CC5D-17AF-4E6C-882B-2045B82105B5}" type="slidenum">
              <a:rPr lang="tr-TR" smtClean="0"/>
              <a:t>‹#›</a:t>
            </a:fld>
            <a:endParaRPr lang="tr-TR"/>
          </a:p>
        </p:txBody>
      </p:sp>
    </p:spTree>
    <p:extLst>
      <p:ext uri="{BB962C8B-B14F-4D97-AF65-F5344CB8AC3E}">
        <p14:creationId xmlns:p14="http://schemas.microsoft.com/office/powerpoint/2010/main" val="127047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vzuat.gov.tr/mevzuat?MevzuatNo=9352&amp;MevzuatTur=7&amp;MevzuatTertip=5"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who.int/news/item/15-12-2021-10th-global-conference-on-health-promotion-charters-a-path-for-creating-well-being-societie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sggm.saglik.gov.tr/TR-78279/sagligi-gelistirme-programlari.htm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sggm.saglik.gov.tr/TR-78279/sagligi-gelistirme-programlari.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6" Type="http://schemas.openxmlformats.org/officeDocument/2006/relationships/image" Target="../media/image15.png"/><Relationship Id="rId21" Type="http://schemas.openxmlformats.org/officeDocument/2006/relationships/customXml" Target="../ink/ink9.xml"/><Relationship Id="rId42" Type="http://schemas.openxmlformats.org/officeDocument/2006/relationships/image" Target="../media/image23.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36.png"/><Relationship Id="rId84" Type="http://schemas.openxmlformats.org/officeDocument/2006/relationships/customXml" Target="../ink/ink43.xml"/><Relationship Id="rId89" Type="http://schemas.openxmlformats.org/officeDocument/2006/relationships/customXml" Target="../ink/ink46.xml"/><Relationship Id="rId16" Type="http://schemas.openxmlformats.org/officeDocument/2006/relationships/image" Target="../media/image11.png"/><Relationship Id="rId11" Type="http://schemas.openxmlformats.org/officeDocument/2006/relationships/customXml" Target="../ink/ink4.xml"/><Relationship Id="rId32" Type="http://schemas.openxmlformats.org/officeDocument/2006/relationships/image" Target="../media/image18.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31.png"/><Relationship Id="rId74" Type="http://schemas.openxmlformats.org/officeDocument/2006/relationships/image" Target="../media/image39.png"/><Relationship Id="rId79" Type="http://schemas.openxmlformats.org/officeDocument/2006/relationships/image" Target="../media/image41.png"/><Relationship Id="rId5" Type="http://schemas.openxmlformats.org/officeDocument/2006/relationships/customXml" Target="../ink/ink1.xml"/><Relationship Id="rId90" Type="http://schemas.openxmlformats.org/officeDocument/2006/relationships/customXml" Target="../ink/ink47.xml"/><Relationship Id="rId22" Type="http://schemas.openxmlformats.org/officeDocument/2006/relationships/customXml" Target="../ink/ink10.xml"/><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6.png"/><Relationship Id="rId64" Type="http://schemas.openxmlformats.org/officeDocument/2006/relationships/image" Target="../media/image34.png"/><Relationship Id="rId69" Type="http://schemas.openxmlformats.org/officeDocument/2006/relationships/customXml" Target="../ink/ink34.xml"/><Relationship Id="rId8" Type="http://schemas.openxmlformats.org/officeDocument/2006/relationships/image" Target="../media/image7.png"/><Relationship Id="rId51" Type="http://schemas.openxmlformats.org/officeDocument/2006/relationships/customXml" Target="../ink/ink25.xml"/><Relationship Id="rId72" Type="http://schemas.openxmlformats.org/officeDocument/2006/relationships/image" Target="../media/image38.png"/><Relationship Id="rId80" Type="http://schemas.openxmlformats.org/officeDocument/2006/relationships/customXml" Target="../ink/ink40.xml"/><Relationship Id="rId85" Type="http://schemas.openxmlformats.org/officeDocument/2006/relationships/image" Target="../media/image43.png"/><Relationship Id="rId93" Type="http://schemas.openxmlformats.org/officeDocument/2006/relationships/customXml" Target="../ink/ink49.xml"/><Relationship Id="rId3" Type="http://schemas.openxmlformats.org/officeDocument/2006/relationships/image" Target="../media/image5.tmp"/><Relationship Id="rId12" Type="http://schemas.openxmlformats.org/officeDocument/2006/relationships/image" Target="../media/image9.png"/><Relationship Id="rId17" Type="http://schemas.openxmlformats.org/officeDocument/2006/relationships/customXml" Target="../ink/ink7.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1.png"/><Relationship Id="rId46" Type="http://schemas.openxmlformats.org/officeDocument/2006/relationships/image" Target="../media/image25.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3.png"/><Relationship Id="rId41" Type="http://schemas.openxmlformats.org/officeDocument/2006/relationships/customXml" Target="../ink/ink20.xml"/><Relationship Id="rId54" Type="http://schemas.openxmlformats.org/officeDocument/2006/relationships/image" Target="../media/image29.png"/><Relationship Id="rId62" Type="http://schemas.openxmlformats.org/officeDocument/2006/relationships/image" Target="../media/image33.png"/><Relationship Id="rId70" Type="http://schemas.openxmlformats.org/officeDocument/2006/relationships/image" Target="../media/image37.png"/><Relationship Id="rId75" Type="http://schemas.openxmlformats.org/officeDocument/2006/relationships/customXml" Target="../ink/ink37.xml"/><Relationship Id="rId83" Type="http://schemas.openxmlformats.org/officeDocument/2006/relationships/image" Target="../media/image42.png"/><Relationship Id="rId88" Type="http://schemas.openxmlformats.org/officeDocument/2006/relationships/customXml" Target="../ink/ink45.xml"/><Relationship Id="rId91" Type="http://schemas.openxmlformats.org/officeDocument/2006/relationships/customXml" Target="../ink/ink48.xml"/><Relationship Id="rId1" Type="http://schemas.openxmlformats.org/officeDocument/2006/relationships/slideLayout" Target="../slideLayouts/slideLayout7.xml"/><Relationship Id="rId6" Type="http://schemas.openxmlformats.org/officeDocument/2006/relationships/image" Target="../media/image6.png"/><Relationship Id="rId15" Type="http://schemas.openxmlformats.org/officeDocument/2006/relationships/customXml" Target="../ink/ink6.xml"/><Relationship Id="rId23" Type="http://schemas.openxmlformats.org/officeDocument/2006/relationships/customXml" Target="../ink/ink11.xml"/><Relationship Id="rId28" Type="http://schemas.openxmlformats.org/officeDocument/2006/relationships/image" Target="../media/image16.png"/><Relationship Id="rId36" Type="http://schemas.openxmlformats.org/officeDocument/2006/relationships/image" Target="../media/image20.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8.png"/><Relationship Id="rId31" Type="http://schemas.openxmlformats.org/officeDocument/2006/relationships/customXml" Target="../ink/ink15.xml"/><Relationship Id="rId44" Type="http://schemas.openxmlformats.org/officeDocument/2006/relationships/image" Target="../media/image24.png"/><Relationship Id="rId52" Type="http://schemas.openxmlformats.org/officeDocument/2006/relationships/image" Target="../media/image28.png"/><Relationship Id="rId60" Type="http://schemas.openxmlformats.org/officeDocument/2006/relationships/image" Target="../media/image32.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customXml" Target="../ink/ink39.xml"/><Relationship Id="rId81" Type="http://schemas.openxmlformats.org/officeDocument/2006/relationships/customXml" Target="../ink/ink41.xml"/><Relationship Id="rId86" Type="http://schemas.openxmlformats.org/officeDocument/2006/relationships/customXml" Target="../ink/ink44.xml"/><Relationship Id="rId94" Type="http://schemas.openxmlformats.org/officeDocument/2006/relationships/image" Target="../media/image46.png"/><Relationship Id="rId4" Type="http://schemas.openxmlformats.org/officeDocument/2006/relationships/hyperlink" Target="https://sggm.saglik.gov.tr/TR-78279/sagligi-gelistirme-programlari.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12.png"/><Relationship Id="rId39" Type="http://schemas.openxmlformats.org/officeDocument/2006/relationships/customXml" Target="../ink/ink19.xml"/><Relationship Id="rId34" Type="http://schemas.openxmlformats.org/officeDocument/2006/relationships/image" Target="../media/image19.png"/><Relationship Id="rId50" Type="http://schemas.openxmlformats.org/officeDocument/2006/relationships/image" Target="../media/image27.png"/><Relationship Id="rId55" Type="http://schemas.openxmlformats.org/officeDocument/2006/relationships/customXml" Target="../ink/ink27.xml"/><Relationship Id="rId76" Type="http://schemas.openxmlformats.org/officeDocument/2006/relationships/image" Target="../media/image40.png"/><Relationship Id="rId7" Type="http://schemas.openxmlformats.org/officeDocument/2006/relationships/customXml" Target="../ink/ink2.xml"/><Relationship Id="rId71" Type="http://schemas.openxmlformats.org/officeDocument/2006/relationships/customXml" Target="../ink/ink35.xml"/><Relationship Id="rId92" Type="http://schemas.openxmlformats.org/officeDocument/2006/relationships/image" Target="../media/image45.png"/><Relationship Id="rId2" Type="http://schemas.openxmlformats.org/officeDocument/2006/relationships/image" Target="../media/image4.tmp"/><Relationship Id="rId29" Type="http://schemas.openxmlformats.org/officeDocument/2006/relationships/customXml" Target="../ink/ink14.xml"/><Relationship Id="rId24" Type="http://schemas.openxmlformats.org/officeDocument/2006/relationships/image" Target="../media/image14.png"/><Relationship Id="rId40" Type="http://schemas.openxmlformats.org/officeDocument/2006/relationships/image" Target="../media/image22.png"/><Relationship Id="rId45" Type="http://schemas.openxmlformats.org/officeDocument/2006/relationships/customXml" Target="../ink/ink22.xml"/><Relationship Id="rId66" Type="http://schemas.openxmlformats.org/officeDocument/2006/relationships/image" Target="../media/image35.png"/><Relationship Id="rId87" Type="http://schemas.openxmlformats.org/officeDocument/2006/relationships/image" Target="../media/image44.png"/><Relationship Id="rId61" Type="http://schemas.openxmlformats.org/officeDocument/2006/relationships/customXml" Target="../ink/ink30.xml"/><Relationship Id="rId82" Type="http://schemas.openxmlformats.org/officeDocument/2006/relationships/customXml" Target="../ink/ink42.xml"/><Relationship Id="rId19" Type="http://schemas.openxmlformats.org/officeDocument/2006/relationships/customXml" Target="../ink/ink8.xml"/><Relationship Id="rId14" Type="http://schemas.openxmlformats.org/officeDocument/2006/relationships/image" Target="../media/image10.png"/><Relationship Id="rId30" Type="http://schemas.openxmlformats.org/officeDocument/2006/relationships/image" Target="../media/image17.png"/><Relationship Id="rId35" Type="http://schemas.openxmlformats.org/officeDocument/2006/relationships/customXml" Target="../ink/ink17.xml"/><Relationship Id="rId56" Type="http://schemas.openxmlformats.org/officeDocument/2006/relationships/image" Target="../media/image30.png"/><Relationship Id="rId77" Type="http://schemas.openxmlformats.org/officeDocument/2006/relationships/customXml" Target="../ink/ink38.xml"/></Relationships>
</file>

<file path=ppt/slides/_rels/slide49.xml.rels><?xml version="1.0" encoding="UTF-8" standalone="yes"?>
<Relationships xmlns="http://schemas.openxmlformats.org/package/2006/relationships"><Relationship Id="rId3" Type="http://schemas.openxmlformats.org/officeDocument/2006/relationships/hyperlink" Target="https://sggm.saglik.gov.tr/TR-78279/sagligi-gelistirme-programlari.html" TargetMode="External"/><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sggm.saglik.gov.tr/TR-78279/sagligi-gelistirme-programlari.htm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sggm.saglik.gov.tr/TR-78279/sagligi-gelistirme-programlari.html"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sggm.saglik.gov.tr/TR-78279/sagligi-gelistirme-programlari.html"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sggm.saglik.gov.tr/TR-78279/sagligi-gelistirme-programlari.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who.int/news/item/15-12-2021-10th-global-conference-on-health-promotion-charters-a-path-for-creating-well-being-societies" TargetMode="External"/><Relationship Id="rId2" Type="http://schemas.openxmlformats.org/officeDocument/2006/relationships/hyperlink" Target="https://www.who.int/westernpacific/health-topics/reproductive-health" TargetMode="External"/><Relationship Id="rId1" Type="http://schemas.openxmlformats.org/officeDocument/2006/relationships/slideLayout" Target="../slideLayouts/slideLayout7.xml"/><Relationship Id="rId4" Type="http://schemas.openxmlformats.org/officeDocument/2006/relationships/hyperlink" Target="https://www.mevzuat.gov.tr/mevzuat?MevzuatNo=9352&amp;MevzuatTur=7&amp;MevzuatTertip=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84CEF33-C982-255A-C19F-F8C1BB6CF4E6}"/>
              </a:ext>
            </a:extLst>
          </p:cNvPr>
          <p:cNvSpPr txBox="1"/>
          <p:nvPr/>
        </p:nvSpPr>
        <p:spPr>
          <a:xfrm>
            <a:off x="663644" y="870896"/>
            <a:ext cx="12165495" cy="3170099"/>
          </a:xfrm>
          <a:prstGeom prst="rect">
            <a:avLst/>
          </a:prstGeom>
          <a:noFill/>
        </p:spPr>
        <p:txBody>
          <a:bodyPr wrap="square" rtlCol="0">
            <a:spAutoFit/>
          </a:bodyPr>
          <a:lstStyle/>
          <a:p>
            <a:r>
              <a:rPr lang="tr-TR" sz="5400" dirty="0"/>
              <a:t>                  SAĞLIK EĞİTİMİ</a:t>
            </a:r>
          </a:p>
          <a:p>
            <a:r>
              <a:rPr lang="tr-TR" sz="5400" dirty="0"/>
              <a:t>                              VE </a:t>
            </a:r>
          </a:p>
          <a:p>
            <a:r>
              <a:rPr lang="tr-TR" sz="5400" dirty="0"/>
              <a:t>           SAĞLIĞIN GELİŞTİRİLMESİ</a:t>
            </a:r>
          </a:p>
          <a:p>
            <a:endParaRPr lang="tr-TR" sz="2000" dirty="0"/>
          </a:p>
          <a:p>
            <a:endParaRPr lang="tr-TR" dirty="0"/>
          </a:p>
        </p:txBody>
      </p:sp>
      <p:sp>
        <p:nvSpPr>
          <p:cNvPr id="3" name="Metin kutusu 2">
            <a:extLst>
              <a:ext uri="{FF2B5EF4-FFF2-40B4-BE49-F238E27FC236}">
                <a16:creationId xmlns:a16="http://schemas.microsoft.com/office/drawing/2014/main" id="{841A6DC6-3613-0171-6018-38220DFC92AB}"/>
              </a:ext>
            </a:extLst>
          </p:cNvPr>
          <p:cNvSpPr txBox="1"/>
          <p:nvPr/>
        </p:nvSpPr>
        <p:spPr>
          <a:xfrm>
            <a:off x="3467929" y="3846641"/>
            <a:ext cx="4439478" cy="400110"/>
          </a:xfrm>
          <a:prstGeom prst="rect">
            <a:avLst/>
          </a:prstGeom>
          <a:noFill/>
        </p:spPr>
        <p:txBody>
          <a:bodyPr wrap="square" rtlCol="0">
            <a:spAutoFit/>
          </a:bodyPr>
          <a:lstStyle/>
          <a:p>
            <a:pPr algn="ctr"/>
            <a:r>
              <a:rPr lang="tr-TR" sz="2000" i="1" dirty="0" err="1">
                <a:ln w="0"/>
                <a:effectLst>
                  <a:outerShdw blurRad="38100" dist="19050" dir="2700000" algn="tl" rotWithShape="0">
                    <a:schemeClr val="dk1">
                      <a:alpha val="40000"/>
                    </a:schemeClr>
                  </a:outerShdw>
                </a:effectLst>
              </a:rPr>
              <a:t>Ass</a:t>
            </a:r>
            <a:r>
              <a:rPr lang="tr-TR" sz="2000" i="1" dirty="0">
                <a:ln w="0"/>
                <a:effectLst>
                  <a:outerShdw blurRad="38100" dist="19050" dir="2700000" algn="tl" rotWithShape="0">
                    <a:schemeClr val="dk1">
                      <a:alpha val="40000"/>
                    </a:schemeClr>
                  </a:outerShdw>
                </a:effectLst>
              </a:rPr>
              <a:t>. </a:t>
            </a:r>
            <a:r>
              <a:rPr lang="tr-TR" sz="2000" i="1" dirty="0" err="1">
                <a:ln w="0"/>
                <a:effectLst>
                  <a:outerShdw blurRad="38100" dist="19050" dir="2700000" algn="tl" rotWithShape="0">
                    <a:schemeClr val="dk1">
                      <a:alpha val="40000"/>
                    </a:schemeClr>
                  </a:outerShdw>
                </a:effectLst>
              </a:rPr>
              <a:t>Dr.Gökhan</a:t>
            </a:r>
            <a:r>
              <a:rPr lang="tr-TR" sz="2000" i="1" dirty="0">
                <a:ln w="0"/>
                <a:effectLst>
                  <a:outerShdw blurRad="38100" dist="19050" dir="2700000" algn="tl" rotWithShape="0">
                    <a:schemeClr val="dk1">
                      <a:alpha val="40000"/>
                    </a:schemeClr>
                  </a:outerShdw>
                </a:effectLst>
              </a:rPr>
              <a:t> Akar</a:t>
            </a:r>
            <a:endParaRPr lang="tr-TR" sz="2000" i="1" cap="none" spc="0" dirty="0">
              <a:ln w="0"/>
              <a:solidFill>
                <a:schemeClr val="tx1"/>
              </a:solidFill>
              <a:effectLst>
                <a:outerShdw blurRad="38100" dist="19050" dir="2700000" algn="tl" rotWithShape="0">
                  <a:schemeClr val="dk1">
                    <a:alpha val="40000"/>
                  </a:schemeClr>
                </a:outerShdw>
              </a:effectLst>
            </a:endParaRPr>
          </a:p>
        </p:txBody>
      </p:sp>
      <p:sp>
        <p:nvSpPr>
          <p:cNvPr id="5" name="Metin kutusu 4">
            <a:extLst>
              <a:ext uri="{FF2B5EF4-FFF2-40B4-BE49-F238E27FC236}">
                <a16:creationId xmlns:a16="http://schemas.microsoft.com/office/drawing/2014/main" id="{CAC26A92-3348-D5FA-E50B-35B155F70A9B}"/>
              </a:ext>
            </a:extLst>
          </p:cNvPr>
          <p:cNvSpPr txBox="1"/>
          <p:nvPr/>
        </p:nvSpPr>
        <p:spPr>
          <a:xfrm>
            <a:off x="4091195" y="4210137"/>
            <a:ext cx="6096000" cy="400110"/>
          </a:xfrm>
          <a:prstGeom prst="rect">
            <a:avLst/>
          </a:prstGeom>
          <a:noFill/>
        </p:spPr>
        <p:txBody>
          <a:bodyPr wrap="square">
            <a:spAutoFit/>
          </a:bodyPr>
          <a:lstStyle/>
          <a:p>
            <a:r>
              <a:rPr lang="tr-TR" sz="2000" dirty="0"/>
              <a:t>İzmir Katip Çelebi Üniversitesi</a:t>
            </a:r>
          </a:p>
        </p:txBody>
      </p:sp>
      <p:sp>
        <p:nvSpPr>
          <p:cNvPr id="6" name="Metin kutusu 5">
            <a:extLst>
              <a:ext uri="{FF2B5EF4-FFF2-40B4-BE49-F238E27FC236}">
                <a16:creationId xmlns:a16="http://schemas.microsoft.com/office/drawing/2014/main" id="{67CC26E1-29A5-EF02-F808-310C799A421E}"/>
              </a:ext>
            </a:extLst>
          </p:cNvPr>
          <p:cNvSpPr txBox="1"/>
          <p:nvPr/>
        </p:nvSpPr>
        <p:spPr>
          <a:xfrm>
            <a:off x="4219783" y="4573633"/>
            <a:ext cx="6096000" cy="400110"/>
          </a:xfrm>
          <a:prstGeom prst="rect">
            <a:avLst/>
          </a:prstGeom>
          <a:noFill/>
        </p:spPr>
        <p:txBody>
          <a:bodyPr wrap="square">
            <a:spAutoFit/>
          </a:bodyPr>
          <a:lstStyle/>
          <a:p>
            <a:r>
              <a:rPr lang="tr-TR" sz="1800" dirty="0"/>
              <a:t> </a:t>
            </a:r>
            <a:r>
              <a:rPr lang="tr-TR" sz="2000" dirty="0"/>
              <a:t>Halk Sağlığı Ana Bilim Dalı</a:t>
            </a:r>
            <a:endParaRPr lang="tr-TR" dirty="0"/>
          </a:p>
        </p:txBody>
      </p:sp>
    </p:spTree>
    <p:extLst>
      <p:ext uri="{BB962C8B-B14F-4D97-AF65-F5344CB8AC3E}">
        <p14:creationId xmlns:p14="http://schemas.microsoft.com/office/powerpoint/2010/main" val="13402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aphicFrame>
        <p:nvGraphicFramePr>
          <p:cNvPr id="509" name="Google Shape;509;p34"/>
          <p:cNvGraphicFramePr/>
          <p:nvPr/>
        </p:nvGraphicFramePr>
        <p:xfrm>
          <a:off x="1775521" y="1669402"/>
          <a:ext cx="8604475" cy="3636800"/>
        </p:xfrm>
        <a:graphic>
          <a:graphicData uri="http://schemas.openxmlformats.org/drawingml/2006/table">
            <a:tbl>
              <a:tblPr firstRow="1" bandRow="1">
                <a:noFill/>
              </a:tblPr>
              <a:tblGrid>
                <a:gridCol w="1248650">
                  <a:extLst>
                    <a:ext uri="{9D8B030D-6E8A-4147-A177-3AD203B41FA5}">
                      <a16:colId xmlns:a16="http://schemas.microsoft.com/office/drawing/2014/main" val="20000"/>
                    </a:ext>
                  </a:extLst>
                </a:gridCol>
                <a:gridCol w="1857400">
                  <a:extLst>
                    <a:ext uri="{9D8B030D-6E8A-4147-A177-3AD203B41FA5}">
                      <a16:colId xmlns:a16="http://schemas.microsoft.com/office/drawing/2014/main" val="20001"/>
                    </a:ext>
                  </a:extLst>
                </a:gridCol>
                <a:gridCol w="2857525">
                  <a:extLst>
                    <a:ext uri="{9D8B030D-6E8A-4147-A177-3AD203B41FA5}">
                      <a16:colId xmlns:a16="http://schemas.microsoft.com/office/drawing/2014/main" val="20002"/>
                    </a:ext>
                  </a:extLst>
                </a:gridCol>
                <a:gridCol w="2640900">
                  <a:extLst>
                    <a:ext uri="{9D8B030D-6E8A-4147-A177-3AD203B41FA5}">
                      <a16:colId xmlns:a16="http://schemas.microsoft.com/office/drawing/2014/main" val="20003"/>
                    </a:ext>
                  </a:extLst>
                </a:gridCol>
              </a:tblGrid>
              <a:tr h="1106950">
                <a:tc>
                  <a:txBody>
                    <a:bodyPr/>
                    <a:lstStyle/>
                    <a:p>
                      <a:pPr marL="0" marR="0" lvl="0" indent="0" algn="ctr" rtl="0">
                        <a:spcBef>
                          <a:spcPts val="0"/>
                        </a:spcBef>
                        <a:spcAft>
                          <a:spcPts val="0"/>
                        </a:spcAft>
                        <a:buNone/>
                      </a:pPr>
                      <a:r>
                        <a:rPr lang="tr-TR" sz="1800" u="none" strike="noStrike" cap="none"/>
                        <a:t>HEDEF</a:t>
                      </a:r>
                      <a:endParaRPr/>
                    </a:p>
                    <a:p>
                      <a:pPr marL="0" marR="0" lvl="0" indent="0" algn="ctr" rtl="0">
                        <a:spcBef>
                          <a:spcPts val="0"/>
                        </a:spcBef>
                        <a:spcAft>
                          <a:spcPts val="0"/>
                        </a:spcAft>
                        <a:buNone/>
                      </a:pPr>
                      <a:r>
                        <a:rPr lang="tr-TR" sz="1800" u="none" strike="noStrike" cap="none"/>
                        <a:t>(Niçin?)</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tr-TR" sz="1800" u="none" strike="noStrike" cap="none"/>
                        <a:t>İÇERİK </a:t>
                      </a:r>
                      <a:endParaRPr/>
                    </a:p>
                    <a:p>
                      <a:pPr marL="0" marR="0" lvl="0" indent="0" algn="ctr" rtl="0">
                        <a:spcBef>
                          <a:spcPts val="0"/>
                        </a:spcBef>
                        <a:spcAft>
                          <a:spcPts val="0"/>
                        </a:spcAft>
                        <a:buNone/>
                      </a:pPr>
                      <a:r>
                        <a:rPr lang="tr-TR" sz="1800" u="none" strike="noStrike" cap="none"/>
                        <a:t>(Ne?)</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tr-TR" sz="1800" u="none" strike="noStrike" cap="none"/>
                        <a:t>ÖĞRETME-ÖĞRENME SÜRECİ (Nasıl?)</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tr-TR" sz="1800" u="none" strike="noStrike" cap="none"/>
                        <a:t>ÖLÇME-DEĞERLENDİRME (Ne kadar?)</a:t>
                      </a:r>
                      <a:endParaRPr sz="1800" u="none" strike="noStrike" cap="none"/>
                    </a:p>
                  </a:txBody>
                  <a:tcPr marL="91450" marR="91450" marT="45725" marB="45725" anchor="ctr"/>
                </a:tc>
                <a:extLst>
                  <a:ext uri="{0D108BD9-81ED-4DB2-BD59-A6C34878D82A}">
                    <a16:rowId xmlns:a16="http://schemas.microsoft.com/office/drawing/2014/main" val="10000"/>
                  </a:ext>
                </a:extLst>
              </a:tr>
              <a:tr h="2133425">
                <a:tc>
                  <a:txBody>
                    <a:bodyPr/>
                    <a:lstStyle/>
                    <a:p>
                      <a:pPr marL="0" marR="0" lvl="0" indent="-127000" algn="ctr" rtl="0">
                        <a:spcBef>
                          <a:spcPts val="0"/>
                        </a:spcBef>
                        <a:spcAft>
                          <a:spcPts val="0"/>
                        </a:spcAft>
                        <a:buClr>
                          <a:schemeClr val="dk1"/>
                        </a:buClr>
                        <a:buSzPts val="2000"/>
                        <a:buFont typeface="Arial"/>
                        <a:buChar char="•"/>
                      </a:pPr>
                      <a:r>
                        <a:rPr lang="tr-TR" sz="2000" u="none" strike="noStrike" cap="none"/>
                        <a:t>Bilgi</a:t>
                      </a:r>
                      <a:endParaRPr/>
                    </a:p>
                    <a:p>
                      <a:pPr marL="0" marR="0" lvl="0" indent="-127000" algn="ctr" rtl="0">
                        <a:spcBef>
                          <a:spcPts val="0"/>
                        </a:spcBef>
                        <a:spcAft>
                          <a:spcPts val="0"/>
                        </a:spcAft>
                        <a:buClr>
                          <a:schemeClr val="dk1"/>
                        </a:buClr>
                        <a:buSzPts val="2000"/>
                        <a:buFont typeface="Arial"/>
                        <a:buChar char="•"/>
                      </a:pPr>
                      <a:r>
                        <a:rPr lang="tr-TR" sz="2000" u="none" strike="noStrike" cap="none"/>
                        <a:t>Tutum</a:t>
                      </a:r>
                      <a:endParaRPr/>
                    </a:p>
                    <a:p>
                      <a:pPr marL="0" marR="0" lvl="0" indent="-127000" algn="ctr" rtl="0">
                        <a:spcBef>
                          <a:spcPts val="0"/>
                        </a:spcBef>
                        <a:spcAft>
                          <a:spcPts val="0"/>
                        </a:spcAft>
                        <a:buClr>
                          <a:schemeClr val="dk1"/>
                        </a:buClr>
                        <a:buSzPts val="2000"/>
                        <a:buFont typeface="Arial"/>
                        <a:buChar char="•"/>
                      </a:pPr>
                      <a:r>
                        <a:rPr lang="tr-TR" sz="2000" u="none" strike="noStrike" cap="none"/>
                        <a:t>Beceri</a:t>
                      </a:r>
                      <a:endParaRPr/>
                    </a:p>
                  </a:txBody>
                  <a:tcPr marL="91450" marR="91450" marT="45725" marB="45725" anchor="ctr"/>
                </a:tc>
                <a:tc>
                  <a:txBody>
                    <a:bodyPr/>
                    <a:lstStyle/>
                    <a:p>
                      <a:pPr marL="0" marR="0" lvl="0" indent="-127000" algn="ctr" rtl="0">
                        <a:spcBef>
                          <a:spcPts val="0"/>
                        </a:spcBef>
                        <a:spcAft>
                          <a:spcPts val="0"/>
                        </a:spcAft>
                        <a:buClr>
                          <a:schemeClr val="dk1"/>
                        </a:buClr>
                        <a:buSzPts val="2000"/>
                        <a:buFont typeface="Arial"/>
                        <a:buChar char="•"/>
                      </a:pPr>
                      <a:r>
                        <a:rPr lang="tr-TR" sz="2000" u="none" strike="noStrike" cap="none"/>
                        <a:t>Konu Üniteleri</a:t>
                      </a:r>
                      <a:endParaRPr sz="2000" u="none" strike="noStrike" cap="none"/>
                    </a:p>
                  </a:txBody>
                  <a:tcPr marL="91450" marR="91450" marT="45725" marB="45725" anchor="ctr"/>
                </a:tc>
                <a:tc>
                  <a:txBody>
                    <a:bodyPr/>
                    <a:lstStyle/>
                    <a:p>
                      <a:pPr marL="0" marR="0" lvl="0" indent="-127000" algn="l" rtl="0">
                        <a:spcBef>
                          <a:spcPts val="0"/>
                        </a:spcBef>
                        <a:spcAft>
                          <a:spcPts val="0"/>
                        </a:spcAft>
                        <a:buClr>
                          <a:schemeClr val="dk1"/>
                        </a:buClr>
                        <a:buSzPts val="2000"/>
                        <a:buFont typeface="Arial"/>
                        <a:buChar char="•"/>
                      </a:pPr>
                      <a:r>
                        <a:rPr lang="tr-TR" sz="2000" u="none" strike="noStrike" cap="none"/>
                        <a:t>Eğitim durumları</a:t>
                      </a:r>
                      <a:endParaRPr/>
                    </a:p>
                    <a:p>
                      <a:pPr marL="0" marR="0" lvl="0" indent="-127000" algn="l" rtl="0">
                        <a:spcBef>
                          <a:spcPts val="0"/>
                        </a:spcBef>
                        <a:spcAft>
                          <a:spcPts val="0"/>
                        </a:spcAft>
                        <a:buClr>
                          <a:schemeClr val="dk1"/>
                        </a:buClr>
                        <a:buSzPts val="2000"/>
                        <a:buFont typeface="Arial"/>
                        <a:buChar char="•"/>
                      </a:pPr>
                      <a:r>
                        <a:rPr lang="tr-TR" sz="2000" u="none" strike="noStrike" cap="none"/>
                        <a:t>Öğrenme yaşantıları</a:t>
                      </a:r>
                      <a:endParaRPr/>
                    </a:p>
                    <a:p>
                      <a:pPr marL="0" marR="0" lvl="0" indent="0" algn="ctr" rtl="0">
                        <a:spcBef>
                          <a:spcPts val="0"/>
                        </a:spcBef>
                        <a:spcAft>
                          <a:spcPts val="0"/>
                        </a:spcAft>
                        <a:buNone/>
                      </a:pPr>
                      <a:endParaRPr sz="2000" u="none" strike="noStrike" cap="none"/>
                    </a:p>
                    <a:p>
                      <a:pPr marL="0" marR="0" lvl="0" indent="0" algn="ctr" rtl="0">
                        <a:spcBef>
                          <a:spcPts val="0"/>
                        </a:spcBef>
                        <a:spcAft>
                          <a:spcPts val="0"/>
                        </a:spcAft>
                        <a:buNone/>
                      </a:pPr>
                      <a:r>
                        <a:rPr lang="tr-TR" sz="2000" u="none" strike="noStrike" cap="none"/>
                        <a:t>(Yöntem) ve (Teknikler)</a:t>
                      </a:r>
                      <a:endParaRPr/>
                    </a:p>
                    <a:p>
                      <a:pPr marL="0" marR="0" lvl="0" indent="0" algn="ctr" rtl="0">
                        <a:spcBef>
                          <a:spcPts val="0"/>
                        </a:spcBef>
                        <a:spcAft>
                          <a:spcPts val="0"/>
                        </a:spcAft>
                        <a:buNone/>
                      </a:pPr>
                      <a:r>
                        <a:rPr lang="tr-TR" sz="2000" u="none" strike="noStrike" cap="none"/>
                        <a:t>(Araç-gereç)</a:t>
                      </a:r>
                      <a:endParaRPr sz="2000" u="none" strike="noStrike" cap="none"/>
                    </a:p>
                  </a:txBody>
                  <a:tcPr marL="91450" marR="91450" marT="45725" marB="45725" anchor="ctr"/>
                </a:tc>
                <a:tc>
                  <a:txBody>
                    <a:bodyPr/>
                    <a:lstStyle/>
                    <a:p>
                      <a:pPr marL="0" marR="0" lvl="0" indent="0" algn="ctr" rtl="0">
                        <a:spcBef>
                          <a:spcPts val="0"/>
                        </a:spcBef>
                        <a:spcAft>
                          <a:spcPts val="0"/>
                        </a:spcAft>
                        <a:buNone/>
                      </a:pPr>
                      <a:r>
                        <a:rPr lang="tr-TR" sz="2000" u="none" strike="noStrike" cap="none"/>
                        <a:t>Sınama durumu (Hedeflere ulaşmanın değerlendirilmesi)</a:t>
                      </a:r>
                      <a:endParaRPr/>
                    </a:p>
                    <a:p>
                      <a:pPr marL="0" marR="0" lvl="0" indent="0" algn="ctr" rtl="0">
                        <a:spcBef>
                          <a:spcPts val="0"/>
                        </a:spcBef>
                        <a:spcAft>
                          <a:spcPts val="0"/>
                        </a:spcAft>
                        <a:buNone/>
                      </a:pPr>
                      <a:endParaRPr sz="2000" u="none" strike="noStrike" cap="none"/>
                    </a:p>
                    <a:p>
                      <a:pPr marL="0" marR="0" lvl="0" indent="0" algn="ctr" rtl="0">
                        <a:spcBef>
                          <a:spcPts val="0"/>
                        </a:spcBef>
                        <a:spcAft>
                          <a:spcPts val="0"/>
                        </a:spcAft>
                        <a:buNone/>
                      </a:pPr>
                      <a:r>
                        <a:rPr lang="tr-TR" sz="2000" u="none" strike="noStrike" cap="none"/>
                        <a:t>* Bilgi</a:t>
                      </a:r>
                      <a:endParaRPr/>
                    </a:p>
                    <a:p>
                      <a:pPr marL="0" marR="0" lvl="0" indent="0" algn="ctr" rtl="0">
                        <a:spcBef>
                          <a:spcPts val="0"/>
                        </a:spcBef>
                        <a:spcAft>
                          <a:spcPts val="0"/>
                        </a:spcAft>
                        <a:buNone/>
                      </a:pPr>
                      <a:r>
                        <a:rPr lang="tr-TR" sz="2000" u="none" strike="noStrike" cap="none"/>
                        <a:t>    * Tutum</a:t>
                      </a:r>
                      <a:endParaRPr/>
                    </a:p>
                    <a:p>
                      <a:pPr marL="0" marR="0" lvl="0" indent="0" algn="ctr" rtl="0">
                        <a:spcBef>
                          <a:spcPts val="0"/>
                        </a:spcBef>
                        <a:spcAft>
                          <a:spcPts val="0"/>
                        </a:spcAft>
                        <a:buNone/>
                      </a:pPr>
                      <a:r>
                        <a:rPr lang="tr-TR" sz="2000" u="none" strike="noStrike" cap="none"/>
                        <a:t>    * Beceri</a:t>
                      </a:r>
                      <a:endParaRPr sz="2000" u="none" strike="noStrike" cap="none"/>
                    </a:p>
                    <a:p>
                      <a:pPr marL="0" marR="0" lvl="0" indent="0" algn="ctr" rtl="0">
                        <a:spcBef>
                          <a:spcPts val="0"/>
                        </a:spcBef>
                        <a:spcAft>
                          <a:spcPts val="0"/>
                        </a:spcAft>
                        <a:buNone/>
                      </a:pPr>
                      <a:endParaRPr sz="2000" u="none" strike="noStrike" cap="none"/>
                    </a:p>
                  </a:txBody>
                  <a:tcPr marL="91450" marR="91450" marT="45725" marB="45725" anchor="ctr"/>
                </a:tc>
                <a:extLst>
                  <a:ext uri="{0D108BD9-81ED-4DB2-BD59-A6C34878D82A}">
                    <a16:rowId xmlns:a16="http://schemas.microsoft.com/office/drawing/2014/main" val="10001"/>
                  </a:ext>
                </a:extLst>
              </a:tr>
            </a:tbl>
          </a:graphicData>
        </a:graphic>
      </p:graphicFrame>
      <p:sp>
        <p:nvSpPr>
          <p:cNvPr id="510" name="Google Shape;510;p34"/>
          <p:cNvSpPr txBox="1">
            <a:spLocks noGrp="1"/>
          </p:cNvSpPr>
          <p:nvPr>
            <p:ph type="title"/>
          </p:nvPr>
        </p:nvSpPr>
        <p:spPr>
          <a:xfrm>
            <a:off x="1981200" y="338328"/>
            <a:ext cx="8229600" cy="1252728"/>
          </a:xfrm>
          <a:prstGeom prst="rect">
            <a:avLst/>
          </a:prstGeom>
          <a:noFill/>
          <a:ln>
            <a:noFill/>
          </a:ln>
        </p:spPr>
        <p:txBody>
          <a:bodyPr spcFirstLastPara="1" vert="horz" wrap="square" lIns="91425" tIns="45700" rIns="91425" bIns="45700" rtlCol="0" anchor="ctr" anchorCtr="0">
            <a:normAutofit fontScale="90000"/>
          </a:bodyPr>
          <a:lstStyle/>
          <a:p>
            <a:pPr>
              <a:spcBef>
                <a:spcPts val="0"/>
              </a:spcBef>
              <a:buClr>
                <a:srgbClr val="FFFFFF"/>
              </a:buClr>
              <a:buSzPct val="100000"/>
            </a:pPr>
            <a:r>
              <a:rPr lang="tr-TR"/>
              <a:t>Sağlık Eğitiminde </a:t>
            </a:r>
            <a:br>
              <a:rPr lang="tr-TR"/>
            </a:br>
            <a:r>
              <a:rPr lang="tr-TR"/>
              <a:t>Program Geliştirme Öğeleri </a:t>
            </a:r>
            <a:endParaRPr/>
          </a:p>
        </p:txBody>
      </p:sp>
      <p:sp>
        <p:nvSpPr>
          <p:cNvPr id="511" name="Google Shape;511;p34"/>
          <p:cNvSpPr/>
          <p:nvPr/>
        </p:nvSpPr>
        <p:spPr>
          <a:xfrm>
            <a:off x="3381356" y="6072206"/>
            <a:ext cx="5112568" cy="504056"/>
          </a:xfrm>
          <a:prstGeom prst="rect">
            <a:avLst/>
          </a:prstGeom>
          <a:gradFill>
            <a:gsLst>
              <a:gs pos="0">
                <a:srgbClr val="FFFFFF"/>
              </a:gs>
              <a:gs pos="44000">
                <a:srgbClr val="A2D7FF"/>
              </a:gs>
              <a:gs pos="100000">
                <a:srgbClr val="40B0FC"/>
              </a:gs>
            </a:gsLst>
            <a:lin ang="5400000" scaled="0"/>
          </a:gra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tr-TR" sz="2400" b="1">
                <a:solidFill>
                  <a:schemeClr val="dk1"/>
                </a:solidFill>
                <a:latin typeface="Candara"/>
                <a:ea typeface="Candara"/>
                <a:cs typeface="Candara"/>
                <a:sym typeface="Candara"/>
              </a:rPr>
              <a:t>GERİBİLDİRİM</a:t>
            </a:r>
            <a:endParaRPr sz="2400" b="1">
              <a:solidFill>
                <a:schemeClr val="dk1"/>
              </a:solidFill>
              <a:latin typeface="Candara"/>
              <a:ea typeface="Candara"/>
              <a:cs typeface="Candara"/>
              <a:sym typeface="Candara"/>
            </a:endParaRPr>
          </a:p>
        </p:txBody>
      </p:sp>
      <p:cxnSp>
        <p:nvCxnSpPr>
          <p:cNvPr id="512" name="Google Shape;512;p34"/>
          <p:cNvCxnSpPr/>
          <p:nvPr/>
        </p:nvCxnSpPr>
        <p:spPr>
          <a:xfrm rot="5400000">
            <a:off x="8882082" y="5572140"/>
            <a:ext cx="571504" cy="1588"/>
          </a:xfrm>
          <a:prstGeom prst="straightConnector1">
            <a:avLst/>
          </a:prstGeom>
          <a:noFill/>
          <a:ln w="9525" cap="flat" cmpd="sng">
            <a:solidFill>
              <a:schemeClr val="accent1"/>
            </a:solidFill>
            <a:prstDash val="solid"/>
            <a:round/>
            <a:headEnd type="none" w="sm" len="sm"/>
            <a:tailEnd type="stealth" w="med" len="med"/>
          </a:ln>
        </p:spPr>
      </p:cxnSp>
      <p:cxnSp>
        <p:nvCxnSpPr>
          <p:cNvPr id="513" name="Google Shape;513;p34"/>
          <p:cNvCxnSpPr/>
          <p:nvPr/>
        </p:nvCxnSpPr>
        <p:spPr>
          <a:xfrm rot="10800000">
            <a:off x="6310314" y="5857892"/>
            <a:ext cx="2857520" cy="1588"/>
          </a:xfrm>
          <a:prstGeom prst="straightConnector1">
            <a:avLst/>
          </a:prstGeom>
          <a:noFill/>
          <a:ln w="9525" cap="flat" cmpd="sng">
            <a:solidFill>
              <a:schemeClr val="accent1"/>
            </a:solidFill>
            <a:prstDash val="solid"/>
            <a:round/>
            <a:headEnd type="none" w="sm" len="sm"/>
            <a:tailEnd type="stealth" w="med" len="med"/>
          </a:ln>
        </p:spPr>
      </p:cxnSp>
      <p:cxnSp>
        <p:nvCxnSpPr>
          <p:cNvPr id="514" name="Google Shape;514;p34"/>
          <p:cNvCxnSpPr/>
          <p:nvPr/>
        </p:nvCxnSpPr>
        <p:spPr>
          <a:xfrm rot="-5400000">
            <a:off x="6060281" y="5536421"/>
            <a:ext cx="500066" cy="1588"/>
          </a:xfrm>
          <a:prstGeom prst="straightConnector1">
            <a:avLst/>
          </a:prstGeom>
          <a:noFill/>
          <a:ln w="9525" cap="flat" cmpd="sng">
            <a:solidFill>
              <a:schemeClr val="accent1"/>
            </a:solidFill>
            <a:prstDash val="solid"/>
            <a:round/>
            <a:headEnd type="none" w="sm" len="sm"/>
            <a:tailEnd type="stealth" w="med" len="med"/>
          </a:ln>
        </p:spPr>
      </p:cxnSp>
      <p:cxnSp>
        <p:nvCxnSpPr>
          <p:cNvPr id="515" name="Google Shape;515;p34"/>
          <p:cNvCxnSpPr/>
          <p:nvPr/>
        </p:nvCxnSpPr>
        <p:spPr>
          <a:xfrm rot="10800000">
            <a:off x="3809984" y="5856303"/>
            <a:ext cx="2500330" cy="1588"/>
          </a:xfrm>
          <a:prstGeom prst="straightConnector1">
            <a:avLst/>
          </a:prstGeom>
          <a:noFill/>
          <a:ln w="9525" cap="flat" cmpd="sng">
            <a:solidFill>
              <a:schemeClr val="accent1"/>
            </a:solidFill>
            <a:prstDash val="solid"/>
            <a:round/>
            <a:headEnd type="none" w="sm" len="sm"/>
            <a:tailEnd type="stealth" w="med" len="med"/>
          </a:ln>
        </p:spPr>
      </p:cxnSp>
      <p:cxnSp>
        <p:nvCxnSpPr>
          <p:cNvPr id="516" name="Google Shape;516;p34"/>
          <p:cNvCxnSpPr/>
          <p:nvPr/>
        </p:nvCxnSpPr>
        <p:spPr>
          <a:xfrm rot="-5400000">
            <a:off x="3595670" y="5572140"/>
            <a:ext cx="571504" cy="1588"/>
          </a:xfrm>
          <a:prstGeom prst="straightConnector1">
            <a:avLst/>
          </a:prstGeom>
          <a:noFill/>
          <a:ln w="9525" cap="flat" cmpd="sng">
            <a:solidFill>
              <a:schemeClr val="accent1"/>
            </a:solidFill>
            <a:prstDash val="solid"/>
            <a:round/>
            <a:headEnd type="none" w="sm" len="sm"/>
            <a:tailEnd type="stealth" w="med" len="med"/>
          </a:ln>
        </p:spPr>
      </p:cxnSp>
      <p:cxnSp>
        <p:nvCxnSpPr>
          <p:cNvPr id="517" name="Google Shape;517;p34"/>
          <p:cNvCxnSpPr/>
          <p:nvPr/>
        </p:nvCxnSpPr>
        <p:spPr>
          <a:xfrm rot="10800000">
            <a:off x="2381224" y="5857892"/>
            <a:ext cx="1500198" cy="1588"/>
          </a:xfrm>
          <a:prstGeom prst="straightConnector1">
            <a:avLst/>
          </a:prstGeom>
          <a:noFill/>
          <a:ln w="9525" cap="flat" cmpd="sng">
            <a:solidFill>
              <a:schemeClr val="accent1"/>
            </a:solidFill>
            <a:prstDash val="solid"/>
            <a:round/>
            <a:headEnd type="none" w="sm" len="sm"/>
            <a:tailEnd type="stealth" w="med" len="med"/>
          </a:ln>
        </p:spPr>
      </p:cxnSp>
      <p:cxnSp>
        <p:nvCxnSpPr>
          <p:cNvPr id="518" name="Google Shape;518;p34"/>
          <p:cNvCxnSpPr/>
          <p:nvPr/>
        </p:nvCxnSpPr>
        <p:spPr>
          <a:xfrm rot="-5400000">
            <a:off x="2095472" y="5572140"/>
            <a:ext cx="571504" cy="1588"/>
          </a:xfrm>
          <a:prstGeom prst="straightConnector1">
            <a:avLst/>
          </a:prstGeom>
          <a:noFill/>
          <a:ln w="9525" cap="flat" cmpd="sng">
            <a:solidFill>
              <a:schemeClr val="accent1"/>
            </a:solidFill>
            <a:prstDash val="solid"/>
            <a:round/>
            <a:headEnd type="none" w="sm" len="sm"/>
            <a:tailEnd type="stealth" w="med" len="med"/>
          </a:ln>
        </p:spPr>
      </p:cxnSp>
      <p:sp>
        <p:nvSpPr>
          <p:cNvPr id="519" name="Google Shape;519;p34"/>
          <p:cNvSpPr txBox="1">
            <a:spLocks noGrp="1"/>
          </p:cNvSpPr>
          <p:nvPr>
            <p:ph type="sldNum" idx="12"/>
          </p:nvPr>
        </p:nvSpPr>
        <p:spPr>
          <a:xfrm>
            <a:off x="5515088" y="6250164"/>
            <a:ext cx="1161826" cy="365125"/>
          </a:xfrm>
          <a:prstGeom prst="rect">
            <a:avLst/>
          </a:prstGeom>
          <a:noFill/>
          <a:ln>
            <a:noFill/>
          </a:ln>
        </p:spPr>
        <p:txBody>
          <a:bodyPr spcFirstLastPara="1" vert="horz" wrap="square" lIns="91425" tIns="45700" rIns="91425" bIns="45700" rtlCol="0" anchor="ctr" anchorCtr="0">
            <a:noAutofit/>
          </a:bodyPr>
          <a:lstStyle/>
          <a:p>
            <a:pPr algn="ctr"/>
            <a:fld id="{00000000-1234-1234-1234-123412341234}" type="slidenum">
              <a:rPr lang="tr-TR"/>
              <a:pPr algn="ctr"/>
              <a:t>10</a:t>
            </a:fld>
            <a:endParaRPr/>
          </a:p>
        </p:txBody>
      </p:sp>
      <p:sp>
        <p:nvSpPr>
          <p:cNvPr id="3" name="Metin kutusu 2">
            <a:extLst>
              <a:ext uri="{FF2B5EF4-FFF2-40B4-BE49-F238E27FC236}">
                <a16:creationId xmlns:a16="http://schemas.microsoft.com/office/drawing/2014/main" id="{FDDD7056-7771-2CDB-6D76-E767BF63B89A}"/>
              </a:ext>
            </a:extLst>
          </p:cNvPr>
          <p:cNvSpPr txBox="1"/>
          <p:nvPr/>
        </p:nvSpPr>
        <p:spPr>
          <a:xfrm>
            <a:off x="3030949" y="6576262"/>
            <a:ext cx="60936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Özvarış</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Ş. B. (2016). Sağlığı Geliştirme ve Sağlık Eğitimi. Ankara: Hacettepe Üniversitesi Yayınları.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5"/>
          <p:cNvSpPr txBox="1">
            <a:spLocks noGrp="1"/>
          </p:cNvSpPr>
          <p:nvPr>
            <p:ph type="title"/>
          </p:nvPr>
        </p:nvSpPr>
        <p:spPr>
          <a:xfrm>
            <a:off x="2424112" y="144740"/>
            <a:ext cx="8229600" cy="1252728"/>
          </a:xfrm>
          <a:prstGeom prst="rect">
            <a:avLst/>
          </a:prstGeom>
          <a:noFill/>
          <a:ln>
            <a:noFill/>
          </a:ln>
        </p:spPr>
        <p:txBody>
          <a:bodyPr spcFirstLastPara="1" vert="horz" wrap="square" lIns="91425" tIns="45700" rIns="91425" bIns="45700" rtlCol="0" anchor="ctr" anchorCtr="0">
            <a:normAutofit/>
          </a:bodyPr>
          <a:lstStyle/>
          <a:p>
            <a:pPr>
              <a:spcBef>
                <a:spcPts val="0"/>
              </a:spcBef>
              <a:buClr>
                <a:srgbClr val="FFFFFF"/>
              </a:buClr>
              <a:buSzPct val="100000"/>
            </a:pPr>
            <a:r>
              <a:rPr lang="tr-TR" sz="2800" dirty="0"/>
              <a:t>EĞİTİM PROGRAMI GELİŞTİRMEDE TABA MODELİ</a:t>
            </a:r>
            <a:endParaRPr sz="2800" dirty="0"/>
          </a:p>
        </p:txBody>
      </p:sp>
      <p:grpSp>
        <p:nvGrpSpPr>
          <p:cNvPr id="525" name="Google Shape;525;p35"/>
          <p:cNvGrpSpPr/>
          <p:nvPr/>
        </p:nvGrpSpPr>
        <p:grpSpPr>
          <a:xfrm>
            <a:off x="2716997" y="1338265"/>
            <a:ext cx="6758006" cy="5000025"/>
            <a:chOff x="0" y="317"/>
            <a:chExt cx="6758006" cy="5000025"/>
          </a:xfrm>
        </p:grpSpPr>
        <p:sp>
          <p:nvSpPr>
            <p:cNvPr id="526" name="Google Shape;526;p35"/>
            <p:cNvSpPr/>
            <p:nvPr/>
          </p:nvSpPr>
          <p:spPr>
            <a:xfrm>
              <a:off x="0" y="4522374"/>
              <a:ext cx="6758006" cy="477968"/>
            </a:xfrm>
            <a:prstGeom prst="rect">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27" name="Google Shape;527;p35"/>
            <p:cNvSpPr txBox="1"/>
            <p:nvPr/>
          </p:nvSpPr>
          <p:spPr>
            <a:xfrm>
              <a:off x="0" y="4522374"/>
              <a:ext cx="6758006" cy="477968"/>
            </a:xfrm>
            <a:prstGeom prst="rect">
              <a:avLst/>
            </a:prstGeom>
            <a:noFill/>
            <a:ln>
              <a:noFill/>
            </a:ln>
          </p:spPr>
          <p:txBody>
            <a:bodyPr spcFirstLastPara="1" wrap="square" lIns="113775" tIns="113775" rIns="113775" bIns="113775" anchor="ctr" anchorCtr="0">
              <a:noAutofit/>
            </a:bodyPr>
            <a:lstStyle/>
            <a:p>
              <a:pPr algn="ctr">
                <a:lnSpc>
                  <a:spcPct val="90000"/>
                </a:lnSpc>
                <a:buClr>
                  <a:schemeClr val="lt1"/>
                </a:buClr>
                <a:buSzPts val="1600"/>
              </a:pPr>
              <a:r>
                <a:rPr lang="tr-TR" sz="1600">
                  <a:solidFill>
                    <a:schemeClr val="lt1"/>
                  </a:solidFill>
                  <a:latin typeface="Candara"/>
                  <a:ea typeface="Candara"/>
                  <a:cs typeface="Candara"/>
                  <a:sym typeface="Candara"/>
                </a:rPr>
                <a:t>PROGRAM ÖĞELERİNİN SIRASI VE İLİŞKİLERİNİN KONTROLÜ</a:t>
              </a:r>
              <a:endParaRPr/>
            </a:p>
          </p:txBody>
        </p:sp>
        <p:sp>
          <p:nvSpPr>
            <p:cNvPr id="528" name="Google Shape;528;p35"/>
            <p:cNvSpPr/>
            <p:nvPr/>
          </p:nvSpPr>
          <p:spPr>
            <a:xfrm rot="10800000">
              <a:off x="0" y="3794428"/>
              <a:ext cx="6758006" cy="735115"/>
            </a:xfrm>
            <a:prstGeom prst="upArrowCallout">
              <a:avLst>
                <a:gd name="adj1" fmla="val 25000"/>
                <a:gd name="adj2" fmla="val 25000"/>
                <a:gd name="adj3" fmla="val 25000"/>
                <a:gd name="adj4" fmla="val 64977"/>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29" name="Google Shape;529;p35"/>
            <p:cNvSpPr txBox="1"/>
            <p:nvPr/>
          </p:nvSpPr>
          <p:spPr>
            <a:xfrm>
              <a:off x="0" y="3794428"/>
              <a:ext cx="6758006" cy="477656"/>
            </a:xfrm>
            <a:prstGeom prst="rect">
              <a:avLst/>
            </a:prstGeom>
            <a:noFill/>
            <a:ln>
              <a:noFill/>
            </a:ln>
          </p:spPr>
          <p:txBody>
            <a:bodyPr spcFirstLastPara="1" wrap="square" lIns="113775" tIns="113775" rIns="113775" bIns="113775" anchor="ctr" anchorCtr="0">
              <a:noAutofit/>
            </a:bodyPr>
            <a:lstStyle/>
            <a:p>
              <a:pPr algn="ctr">
                <a:lnSpc>
                  <a:spcPct val="90000"/>
                </a:lnSpc>
                <a:buClr>
                  <a:schemeClr val="lt1"/>
                </a:buClr>
                <a:buSzPts val="1600"/>
              </a:pPr>
              <a:r>
                <a:rPr lang="tr-TR" sz="1600" dirty="0">
                  <a:solidFill>
                    <a:schemeClr val="lt1"/>
                  </a:solidFill>
                  <a:latin typeface="Candara"/>
                  <a:ea typeface="Candara"/>
                  <a:cs typeface="Candara"/>
                  <a:sym typeface="Candara"/>
                </a:rPr>
                <a:t>NEYİN NASIL DEĞERLENDİRİLECEĞİNİN SEÇİMİ</a:t>
              </a:r>
              <a:endParaRPr dirty="0"/>
            </a:p>
          </p:txBody>
        </p:sp>
        <p:sp>
          <p:nvSpPr>
            <p:cNvPr id="530" name="Google Shape;530;p35"/>
            <p:cNvSpPr/>
            <p:nvPr/>
          </p:nvSpPr>
          <p:spPr>
            <a:xfrm rot="10800000">
              <a:off x="0" y="3066482"/>
              <a:ext cx="6758006" cy="735115"/>
            </a:xfrm>
            <a:prstGeom prst="upArrowCallout">
              <a:avLst>
                <a:gd name="adj1" fmla="val 25000"/>
                <a:gd name="adj2" fmla="val 25000"/>
                <a:gd name="adj3" fmla="val 25000"/>
                <a:gd name="adj4" fmla="val 64977"/>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1" name="Google Shape;531;p35"/>
            <p:cNvSpPr txBox="1"/>
            <p:nvPr/>
          </p:nvSpPr>
          <p:spPr>
            <a:xfrm>
              <a:off x="0" y="3066482"/>
              <a:ext cx="6758006" cy="477656"/>
            </a:xfrm>
            <a:prstGeom prst="rect">
              <a:avLst/>
            </a:prstGeom>
            <a:noFill/>
            <a:ln>
              <a:noFill/>
            </a:ln>
          </p:spPr>
          <p:txBody>
            <a:bodyPr spcFirstLastPara="1" wrap="square" lIns="113775" tIns="113775" rIns="113775" bIns="113775" anchor="ctr" anchorCtr="0">
              <a:noAutofit/>
            </a:bodyPr>
            <a:lstStyle/>
            <a:p>
              <a:pPr algn="ctr">
                <a:lnSpc>
                  <a:spcPct val="90000"/>
                </a:lnSpc>
                <a:buClr>
                  <a:schemeClr val="lt1"/>
                </a:buClr>
                <a:buSzPts val="1600"/>
              </a:pPr>
              <a:r>
                <a:rPr lang="tr-TR" sz="1600">
                  <a:solidFill>
                    <a:schemeClr val="lt1"/>
                  </a:solidFill>
                  <a:latin typeface="Candara"/>
                  <a:ea typeface="Candara"/>
                  <a:cs typeface="Candara"/>
                  <a:sym typeface="Candara"/>
                </a:rPr>
                <a:t>ÖĞRENME YAŞANTILARININ SEÇİMİ</a:t>
              </a:r>
              <a:endParaRPr/>
            </a:p>
          </p:txBody>
        </p:sp>
        <p:sp>
          <p:nvSpPr>
            <p:cNvPr id="532" name="Google Shape;532;p35"/>
            <p:cNvSpPr/>
            <p:nvPr/>
          </p:nvSpPr>
          <p:spPr>
            <a:xfrm rot="10800000">
              <a:off x="0" y="2338536"/>
              <a:ext cx="6758006" cy="735115"/>
            </a:xfrm>
            <a:prstGeom prst="upArrowCallout">
              <a:avLst>
                <a:gd name="adj1" fmla="val 25000"/>
                <a:gd name="adj2" fmla="val 25000"/>
                <a:gd name="adj3" fmla="val 25000"/>
                <a:gd name="adj4" fmla="val 64977"/>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3" name="Google Shape;533;p35"/>
            <p:cNvSpPr txBox="1"/>
            <p:nvPr/>
          </p:nvSpPr>
          <p:spPr>
            <a:xfrm>
              <a:off x="0" y="2338536"/>
              <a:ext cx="6758006" cy="477656"/>
            </a:xfrm>
            <a:prstGeom prst="rect">
              <a:avLst/>
            </a:prstGeom>
            <a:noFill/>
            <a:ln>
              <a:noFill/>
            </a:ln>
          </p:spPr>
          <p:txBody>
            <a:bodyPr spcFirstLastPara="1" wrap="square" lIns="113775" tIns="113775" rIns="113775" bIns="113775" anchor="ctr" anchorCtr="0">
              <a:noAutofit/>
            </a:bodyPr>
            <a:lstStyle/>
            <a:p>
              <a:pPr algn="ctr">
                <a:lnSpc>
                  <a:spcPct val="90000"/>
                </a:lnSpc>
                <a:buClr>
                  <a:schemeClr val="lt1"/>
                </a:buClr>
                <a:buSzPts val="1600"/>
              </a:pPr>
              <a:r>
                <a:rPr lang="tr-TR" sz="1600">
                  <a:solidFill>
                    <a:schemeClr val="lt1"/>
                  </a:solidFill>
                  <a:latin typeface="Candara"/>
                  <a:ea typeface="Candara"/>
                  <a:cs typeface="Candara"/>
                  <a:sym typeface="Candara"/>
                </a:rPr>
                <a:t>İÇERİĞİN DÜZENLENMESİ</a:t>
              </a:r>
              <a:endParaRPr/>
            </a:p>
          </p:txBody>
        </p:sp>
        <p:sp>
          <p:nvSpPr>
            <p:cNvPr id="534" name="Google Shape;534;p35"/>
            <p:cNvSpPr/>
            <p:nvPr/>
          </p:nvSpPr>
          <p:spPr>
            <a:xfrm rot="10800000">
              <a:off x="0" y="1578613"/>
              <a:ext cx="6758006" cy="735115"/>
            </a:xfrm>
            <a:prstGeom prst="upArrowCallout">
              <a:avLst>
                <a:gd name="adj1" fmla="val 25000"/>
                <a:gd name="adj2" fmla="val 25000"/>
                <a:gd name="adj3" fmla="val 25000"/>
                <a:gd name="adj4" fmla="val 64977"/>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5" name="Google Shape;535;p35"/>
            <p:cNvSpPr txBox="1"/>
            <p:nvPr/>
          </p:nvSpPr>
          <p:spPr>
            <a:xfrm>
              <a:off x="0" y="1578613"/>
              <a:ext cx="6758006" cy="477656"/>
            </a:xfrm>
            <a:prstGeom prst="rect">
              <a:avLst/>
            </a:prstGeom>
            <a:noFill/>
            <a:ln>
              <a:noFill/>
            </a:ln>
          </p:spPr>
          <p:txBody>
            <a:bodyPr spcFirstLastPara="1" wrap="square" lIns="113775" tIns="113775" rIns="113775" bIns="113775" anchor="ctr" anchorCtr="0">
              <a:noAutofit/>
            </a:bodyPr>
            <a:lstStyle/>
            <a:p>
              <a:pPr algn="ctr">
                <a:lnSpc>
                  <a:spcPct val="90000"/>
                </a:lnSpc>
                <a:buClr>
                  <a:schemeClr val="lt1"/>
                </a:buClr>
                <a:buSzPts val="1600"/>
              </a:pPr>
              <a:r>
                <a:rPr lang="tr-TR" sz="1600">
                  <a:solidFill>
                    <a:schemeClr val="lt1"/>
                  </a:solidFill>
                  <a:latin typeface="Candara"/>
                  <a:ea typeface="Candara"/>
                  <a:cs typeface="Candara"/>
                  <a:sym typeface="Candara"/>
                </a:rPr>
                <a:t>İÇERİĞİN SEÇİMİ</a:t>
              </a:r>
              <a:endParaRPr/>
            </a:p>
          </p:txBody>
        </p:sp>
        <p:sp>
          <p:nvSpPr>
            <p:cNvPr id="536" name="Google Shape;536;p35"/>
            <p:cNvSpPr/>
            <p:nvPr/>
          </p:nvSpPr>
          <p:spPr>
            <a:xfrm rot="10800000">
              <a:off x="0" y="882644"/>
              <a:ext cx="6758006" cy="735115"/>
            </a:xfrm>
            <a:prstGeom prst="upArrowCallout">
              <a:avLst>
                <a:gd name="adj1" fmla="val 25000"/>
                <a:gd name="adj2" fmla="val 25000"/>
                <a:gd name="adj3" fmla="val 25000"/>
                <a:gd name="adj4" fmla="val 64977"/>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7" name="Google Shape;537;p35"/>
            <p:cNvSpPr txBox="1"/>
            <p:nvPr/>
          </p:nvSpPr>
          <p:spPr>
            <a:xfrm>
              <a:off x="0" y="882644"/>
              <a:ext cx="6758006" cy="477656"/>
            </a:xfrm>
            <a:prstGeom prst="rect">
              <a:avLst/>
            </a:prstGeom>
            <a:noFill/>
            <a:ln>
              <a:noFill/>
            </a:ln>
          </p:spPr>
          <p:txBody>
            <a:bodyPr spcFirstLastPara="1" wrap="square" lIns="113775" tIns="113775" rIns="113775" bIns="113775" anchor="ctr" anchorCtr="0">
              <a:noAutofit/>
            </a:bodyPr>
            <a:lstStyle/>
            <a:p>
              <a:pPr algn="ctr">
                <a:lnSpc>
                  <a:spcPct val="90000"/>
                </a:lnSpc>
                <a:buClr>
                  <a:schemeClr val="lt1"/>
                </a:buClr>
                <a:buSzPts val="1600"/>
              </a:pPr>
              <a:r>
                <a:rPr lang="tr-TR" sz="1600">
                  <a:solidFill>
                    <a:schemeClr val="lt1"/>
                  </a:solidFill>
                  <a:latin typeface="Candara"/>
                  <a:ea typeface="Candara"/>
                  <a:cs typeface="Candara"/>
                  <a:sym typeface="Candara"/>
                </a:rPr>
                <a:t>AMAÇLARIN BELİRLENMESİ</a:t>
              </a:r>
              <a:endParaRPr/>
            </a:p>
          </p:txBody>
        </p:sp>
        <p:sp>
          <p:nvSpPr>
            <p:cNvPr id="538" name="Google Shape;538;p35"/>
            <p:cNvSpPr/>
            <p:nvPr/>
          </p:nvSpPr>
          <p:spPr>
            <a:xfrm rot="10800000">
              <a:off x="0" y="317"/>
              <a:ext cx="6758006" cy="889496"/>
            </a:xfrm>
            <a:prstGeom prst="upArrowCallout">
              <a:avLst>
                <a:gd name="adj1" fmla="val 25000"/>
                <a:gd name="adj2" fmla="val 25000"/>
                <a:gd name="adj3" fmla="val 25000"/>
                <a:gd name="adj4" fmla="val 64977"/>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9" name="Google Shape;539;p35"/>
            <p:cNvSpPr txBox="1"/>
            <p:nvPr/>
          </p:nvSpPr>
          <p:spPr>
            <a:xfrm>
              <a:off x="0" y="317"/>
              <a:ext cx="6758006" cy="577968"/>
            </a:xfrm>
            <a:prstGeom prst="rect">
              <a:avLst/>
            </a:prstGeom>
            <a:noFill/>
            <a:ln>
              <a:noFill/>
            </a:ln>
          </p:spPr>
          <p:txBody>
            <a:bodyPr spcFirstLastPara="1" wrap="square" lIns="113775" tIns="113775" rIns="113775" bIns="113775" anchor="ctr" anchorCtr="0">
              <a:noAutofit/>
            </a:bodyPr>
            <a:lstStyle/>
            <a:p>
              <a:pPr algn="ctr">
                <a:lnSpc>
                  <a:spcPct val="90000"/>
                </a:lnSpc>
                <a:buClr>
                  <a:schemeClr val="lt1"/>
                </a:buClr>
                <a:buSzPts val="1600"/>
              </a:pPr>
              <a:r>
                <a:rPr lang="tr-TR" sz="1600">
                  <a:solidFill>
                    <a:schemeClr val="lt1"/>
                  </a:solidFill>
                  <a:latin typeface="Candara"/>
                  <a:ea typeface="Candara"/>
                  <a:cs typeface="Candara"/>
                  <a:sym typeface="Candara"/>
                </a:rPr>
                <a:t>İHTİYAÇLARIN SAPTANMASI</a:t>
              </a:r>
              <a:endParaRPr/>
            </a:p>
          </p:txBody>
        </p:sp>
      </p:grpSp>
      <p:sp>
        <p:nvSpPr>
          <p:cNvPr id="540" name="Google Shape;540;p35"/>
          <p:cNvSpPr txBox="1">
            <a:spLocks noGrp="1"/>
          </p:cNvSpPr>
          <p:nvPr>
            <p:ph type="sldNum" idx="12"/>
          </p:nvPr>
        </p:nvSpPr>
        <p:spPr>
          <a:xfrm>
            <a:off x="5515088" y="6250164"/>
            <a:ext cx="1161826" cy="365125"/>
          </a:xfrm>
          <a:prstGeom prst="rect">
            <a:avLst/>
          </a:prstGeom>
          <a:noFill/>
          <a:ln>
            <a:noFill/>
          </a:ln>
        </p:spPr>
        <p:txBody>
          <a:bodyPr spcFirstLastPara="1" vert="horz" wrap="square" lIns="91425" tIns="45700" rIns="91425" bIns="45700" rtlCol="0" anchor="ctr" anchorCtr="0">
            <a:noAutofit/>
          </a:bodyPr>
          <a:lstStyle/>
          <a:p>
            <a:pPr algn="ctr"/>
            <a:fld id="{00000000-1234-1234-1234-123412341234}" type="slidenum">
              <a:rPr lang="tr-TR"/>
              <a:pPr algn="ctr"/>
              <a:t>11</a:t>
            </a:fld>
            <a:endParaRPr/>
          </a:p>
        </p:txBody>
      </p:sp>
      <p:sp>
        <p:nvSpPr>
          <p:cNvPr id="3" name="Metin kutusu 2">
            <a:extLst>
              <a:ext uri="{FF2B5EF4-FFF2-40B4-BE49-F238E27FC236}">
                <a16:creationId xmlns:a16="http://schemas.microsoft.com/office/drawing/2014/main" id="{3D4C3DC9-8568-DD1D-6627-419A59618E3E}"/>
              </a:ext>
            </a:extLst>
          </p:cNvPr>
          <p:cNvSpPr txBox="1"/>
          <p:nvPr/>
        </p:nvSpPr>
        <p:spPr>
          <a:xfrm>
            <a:off x="3049191" y="6581001"/>
            <a:ext cx="60936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Özvarış</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Ş. B. (2016). Sağlığı Geliştirme ve Sağlık Eğitimi. Ankara: Hacettepe Üniversitesi Yayınları.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053E62D-CAE1-6931-3183-3589B7734EE3}"/>
              </a:ext>
            </a:extLst>
          </p:cNvPr>
          <p:cNvSpPr txBox="1"/>
          <p:nvPr/>
        </p:nvSpPr>
        <p:spPr>
          <a:xfrm>
            <a:off x="1571625" y="614363"/>
            <a:ext cx="5800725" cy="677108"/>
          </a:xfrm>
          <a:prstGeom prst="rect">
            <a:avLst/>
          </a:prstGeom>
          <a:noFill/>
        </p:spPr>
        <p:txBody>
          <a:bodyPr wrap="square" rtlCol="0">
            <a:spAutoFit/>
          </a:bodyPr>
          <a:lstStyle/>
          <a:p>
            <a:r>
              <a:rPr lang="tr-TR" sz="2000" dirty="0" err="1"/>
              <a:t>Andragojik</a:t>
            </a:r>
            <a:r>
              <a:rPr lang="tr-TR" sz="2000" dirty="0"/>
              <a:t> Model</a:t>
            </a:r>
          </a:p>
          <a:p>
            <a:endParaRPr lang="tr-TR" dirty="0"/>
          </a:p>
        </p:txBody>
      </p:sp>
      <p:sp>
        <p:nvSpPr>
          <p:cNvPr id="3" name="Metin kutusu 2">
            <a:extLst>
              <a:ext uri="{FF2B5EF4-FFF2-40B4-BE49-F238E27FC236}">
                <a16:creationId xmlns:a16="http://schemas.microsoft.com/office/drawing/2014/main" id="{429D6CC2-D816-85F4-D475-C6DE6989C6AB}"/>
              </a:ext>
            </a:extLst>
          </p:cNvPr>
          <p:cNvSpPr txBox="1"/>
          <p:nvPr/>
        </p:nvSpPr>
        <p:spPr>
          <a:xfrm>
            <a:off x="1685924" y="1371600"/>
            <a:ext cx="9301163" cy="2308324"/>
          </a:xfrm>
          <a:prstGeom prst="rect">
            <a:avLst/>
          </a:prstGeom>
          <a:noFill/>
        </p:spPr>
        <p:txBody>
          <a:bodyPr wrap="square" rtlCol="0">
            <a:spAutoFit/>
          </a:bodyPr>
          <a:lstStyle/>
          <a:p>
            <a:r>
              <a:rPr lang="tr-TR" dirty="0"/>
              <a:t>1-Öğrenme için uygun ortam oluşturma</a:t>
            </a:r>
          </a:p>
          <a:p>
            <a:r>
              <a:rPr lang="tr-TR" dirty="0"/>
              <a:t>2-Ortaklaşa planlama için bir mekanizma kurma</a:t>
            </a:r>
          </a:p>
          <a:p>
            <a:r>
              <a:rPr lang="tr-TR" dirty="0"/>
              <a:t>3-İlgileri,gereksinimleri ve değerleri tanımlama</a:t>
            </a:r>
          </a:p>
          <a:p>
            <a:r>
              <a:rPr lang="tr-TR" dirty="0"/>
              <a:t>4-Bu gereksinimleri karşılayacak olan program amaçlarını (ki içeriği bu belirler) belirleme</a:t>
            </a:r>
          </a:p>
          <a:p>
            <a:r>
              <a:rPr lang="tr-TR" dirty="0"/>
              <a:t>5-Bir öğrenme yaşantıları modelini tasarlama</a:t>
            </a:r>
          </a:p>
          <a:p>
            <a:r>
              <a:rPr lang="tr-TR" dirty="0"/>
              <a:t>6-Bu öğrenme yaşantılarının uygun teknikler ve materyaller ile yürütme</a:t>
            </a:r>
          </a:p>
          <a:p>
            <a:r>
              <a:rPr lang="tr-TR" dirty="0"/>
              <a:t>7-Öğrenme çıktılarını ortaklaşa değerlendirme (gereksinimleri, ilgileri ve değerleri yeniden tanımlama)</a:t>
            </a:r>
          </a:p>
        </p:txBody>
      </p:sp>
      <p:sp>
        <p:nvSpPr>
          <p:cNvPr id="5" name="Metin kutusu 4">
            <a:extLst>
              <a:ext uri="{FF2B5EF4-FFF2-40B4-BE49-F238E27FC236}">
                <a16:creationId xmlns:a16="http://schemas.microsoft.com/office/drawing/2014/main" id="{08097D10-6AF9-1642-3E16-E7E8AC6BCEBE}"/>
              </a:ext>
            </a:extLst>
          </p:cNvPr>
          <p:cNvSpPr txBox="1"/>
          <p:nvPr/>
        </p:nvSpPr>
        <p:spPr>
          <a:xfrm>
            <a:off x="3049191" y="6581001"/>
            <a:ext cx="60936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Özvarış</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Ş. B. (2016). Sağlığı Geliştirme ve Sağlık Eğitimi. Ankara: Hacettepe Üniversitesi Yayınları. </a:t>
            </a:r>
          </a:p>
        </p:txBody>
      </p:sp>
    </p:spTree>
    <p:extLst>
      <p:ext uri="{BB962C8B-B14F-4D97-AF65-F5344CB8AC3E}">
        <p14:creationId xmlns:p14="http://schemas.microsoft.com/office/powerpoint/2010/main" val="352317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70081FC-C92E-240C-A1F5-F069F04B8D8E}"/>
              </a:ext>
            </a:extLst>
          </p:cNvPr>
          <p:cNvSpPr txBox="1"/>
          <p:nvPr/>
        </p:nvSpPr>
        <p:spPr>
          <a:xfrm>
            <a:off x="1900238" y="1300163"/>
            <a:ext cx="3829050" cy="677108"/>
          </a:xfrm>
          <a:prstGeom prst="rect">
            <a:avLst/>
          </a:prstGeom>
          <a:noFill/>
        </p:spPr>
        <p:txBody>
          <a:bodyPr wrap="square" rtlCol="0">
            <a:spAutoFit/>
          </a:bodyPr>
          <a:lstStyle/>
          <a:p>
            <a:r>
              <a:rPr lang="tr-TR" sz="2000" dirty="0"/>
              <a:t>Sağlık Eğitimi</a:t>
            </a:r>
          </a:p>
          <a:p>
            <a:endParaRPr lang="tr-TR" dirty="0"/>
          </a:p>
        </p:txBody>
      </p:sp>
      <p:cxnSp>
        <p:nvCxnSpPr>
          <p:cNvPr id="4" name="Düz Ok Bağlayıcısı 3">
            <a:extLst>
              <a:ext uri="{FF2B5EF4-FFF2-40B4-BE49-F238E27FC236}">
                <a16:creationId xmlns:a16="http://schemas.microsoft.com/office/drawing/2014/main" id="{FB7D97CC-1F41-BB08-E4D2-A5CA96B957A4}"/>
              </a:ext>
            </a:extLst>
          </p:cNvPr>
          <p:cNvCxnSpPr>
            <a:cxnSpLocks/>
          </p:cNvCxnSpPr>
          <p:nvPr/>
        </p:nvCxnSpPr>
        <p:spPr>
          <a:xfrm>
            <a:off x="3400425" y="1485901"/>
            <a:ext cx="12573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 name="Metin kutusu 4">
            <a:extLst>
              <a:ext uri="{FF2B5EF4-FFF2-40B4-BE49-F238E27FC236}">
                <a16:creationId xmlns:a16="http://schemas.microsoft.com/office/drawing/2014/main" id="{407E5A2B-B2DD-4009-C9F7-32BB83BBAC1E}"/>
              </a:ext>
            </a:extLst>
          </p:cNvPr>
          <p:cNvSpPr txBox="1"/>
          <p:nvPr/>
        </p:nvSpPr>
        <p:spPr>
          <a:xfrm>
            <a:off x="4891088" y="1301235"/>
            <a:ext cx="3829049" cy="400110"/>
          </a:xfrm>
          <a:prstGeom prst="rect">
            <a:avLst/>
          </a:prstGeom>
          <a:noFill/>
        </p:spPr>
        <p:txBody>
          <a:bodyPr wrap="square" rtlCol="0">
            <a:spAutoFit/>
          </a:bodyPr>
          <a:lstStyle/>
          <a:p>
            <a:r>
              <a:rPr lang="tr-TR" sz="2000" dirty="0"/>
              <a:t>Sağlıkla İlgili Olumlu Davranışlar</a:t>
            </a:r>
          </a:p>
        </p:txBody>
      </p:sp>
      <p:sp>
        <p:nvSpPr>
          <p:cNvPr id="6" name="Metin kutusu 5">
            <a:extLst>
              <a:ext uri="{FF2B5EF4-FFF2-40B4-BE49-F238E27FC236}">
                <a16:creationId xmlns:a16="http://schemas.microsoft.com/office/drawing/2014/main" id="{C0926AB1-C989-E3E4-E5F9-31FF23D9EEFD}"/>
              </a:ext>
            </a:extLst>
          </p:cNvPr>
          <p:cNvSpPr txBox="1"/>
          <p:nvPr/>
        </p:nvSpPr>
        <p:spPr>
          <a:xfrm>
            <a:off x="1716881" y="2828835"/>
            <a:ext cx="9313069" cy="1908215"/>
          </a:xfrm>
          <a:prstGeom prst="rect">
            <a:avLst/>
          </a:prstGeom>
          <a:noFill/>
        </p:spPr>
        <p:txBody>
          <a:bodyPr wrap="square" rtlCol="0">
            <a:spAutoFit/>
          </a:bodyPr>
          <a:lstStyle/>
          <a:p>
            <a:pPr algn="just"/>
            <a:r>
              <a:rPr lang="tr-TR" sz="2000" dirty="0"/>
              <a:t>-Bireye yönelik (Bireysel Eğitim)  : Başarısı daha yüksek, her yerde</a:t>
            </a:r>
          </a:p>
          <a:p>
            <a:pPr algn="just"/>
            <a:endParaRPr lang="tr-TR" sz="2000" dirty="0"/>
          </a:p>
          <a:p>
            <a:pPr algn="just"/>
            <a:r>
              <a:rPr lang="tr-TR" sz="2000" dirty="0"/>
              <a:t>-Gruba yönelik (Grup Eğitimi) : Başarı düşük, ortak gereksinim, birden çok eğitim tekniği</a:t>
            </a:r>
          </a:p>
          <a:p>
            <a:pPr algn="just"/>
            <a:endParaRPr lang="tr-TR" sz="2000" dirty="0"/>
          </a:p>
          <a:p>
            <a:pPr algn="just"/>
            <a:r>
              <a:rPr lang="tr-TR" sz="2000" dirty="0"/>
              <a:t>-Topluma yönelik (Toplum Eğitimi): Geniş kitleler   </a:t>
            </a:r>
          </a:p>
          <a:p>
            <a:endParaRPr lang="tr-TR" dirty="0"/>
          </a:p>
        </p:txBody>
      </p:sp>
      <p:sp>
        <p:nvSpPr>
          <p:cNvPr id="7" name="Metin kutusu 6">
            <a:extLst>
              <a:ext uri="{FF2B5EF4-FFF2-40B4-BE49-F238E27FC236}">
                <a16:creationId xmlns:a16="http://schemas.microsoft.com/office/drawing/2014/main" id="{586E9298-B3D9-3B1D-F4A9-5F54C5EF90AC}"/>
              </a:ext>
            </a:extLst>
          </p:cNvPr>
          <p:cNvSpPr txBox="1"/>
          <p:nvPr/>
        </p:nvSpPr>
        <p:spPr>
          <a:xfrm>
            <a:off x="2165152" y="6475700"/>
            <a:ext cx="8176022" cy="281231"/>
          </a:xfrm>
          <a:prstGeom prst="rect">
            <a:avLst/>
          </a:prstGeom>
          <a:noFill/>
        </p:spPr>
        <p:txBody>
          <a:bodyPr wrap="square">
            <a:spAutoFit/>
          </a:bodyPr>
          <a:lstStyle/>
          <a:p>
            <a:pPr marL="457200" marR="0" lvl="0" algn="just" defTabSz="914400" rtl="0" eaLnBrk="1" fontAlgn="auto" latinLnBrk="0" hangingPunct="1">
              <a:lnSpc>
                <a:spcPct val="107000"/>
              </a:lnSpc>
              <a:spcBef>
                <a:spcPts val="0"/>
              </a:spcBef>
              <a:spcAft>
                <a:spcPts val="800"/>
              </a:spcAft>
              <a:buClrTx/>
              <a:buSzTx/>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137220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373873E-F83A-B8BD-BC32-A0329ECB84CC}"/>
              </a:ext>
            </a:extLst>
          </p:cNvPr>
          <p:cNvSpPr txBox="1"/>
          <p:nvPr/>
        </p:nvSpPr>
        <p:spPr>
          <a:xfrm>
            <a:off x="1404937" y="344953"/>
            <a:ext cx="5715000" cy="738664"/>
          </a:xfrm>
          <a:prstGeom prst="rect">
            <a:avLst/>
          </a:prstGeom>
          <a:noFill/>
        </p:spPr>
        <p:txBody>
          <a:bodyPr wrap="square" rtlCol="0">
            <a:spAutoFit/>
          </a:bodyPr>
          <a:lstStyle/>
          <a:p>
            <a:r>
              <a:rPr lang="tr-TR" sz="2400" b="1" dirty="0"/>
              <a:t>Sağlık Eğitim Araçları</a:t>
            </a:r>
          </a:p>
          <a:p>
            <a:endParaRPr lang="tr-TR" dirty="0"/>
          </a:p>
        </p:txBody>
      </p:sp>
      <p:sp>
        <p:nvSpPr>
          <p:cNvPr id="4" name="Metin kutusu 3">
            <a:extLst>
              <a:ext uri="{FF2B5EF4-FFF2-40B4-BE49-F238E27FC236}">
                <a16:creationId xmlns:a16="http://schemas.microsoft.com/office/drawing/2014/main" id="{E0D3050A-5FD7-E12D-CBCB-1B118504F4C3}"/>
              </a:ext>
            </a:extLst>
          </p:cNvPr>
          <p:cNvSpPr txBox="1"/>
          <p:nvPr/>
        </p:nvSpPr>
        <p:spPr>
          <a:xfrm>
            <a:off x="919162" y="746840"/>
            <a:ext cx="9286875" cy="5632311"/>
          </a:xfrm>
          <a:prstGeom prst="rect">
            <a:avLst/>
          </a:prstGeom>
          <a:noFill/>
        </p:spPr>
        <p:txBody>
          <a:bodyPr wrap="square">
            <a:spAutoFit/>
          </a:bodyPr>
          <a:lstStyle/>
          <a:p>
            <a:pPr algn="just"/>
            <a:r>
              <a:rPr lang="tr-TR" dirty="0"/>
              <a:t>-</a:t>
            </a:r>
            <a:r>
              <a:rPr lang="tr-TR" sz="2000" dirty="0"/>
              <a:t>Bireye yönelik (Bireysel Eğitim)</a:t>
            </a:r>
          </a:p>
          <a:p>
            <a:pPr algn="just"/>
            <a:r>
              <a:rPr lang="tr-TR" sz="2000" b="0" i="0" u="none" strike="noStrike" baseline="0" dirty="0">
                <a:solidFill>
                  <a:srgbClr val="000000"/>
                </a:solidFill>
              </a:rPr>
              <a:t>  önceden hazırlanmış resimler, panolar, broşürler, maketler</a:t>
            </a:r>
          </a:p>
          <a:p>
            <a:pPr algn="just"/>
            <a:r>
              <a:rPr lang="tr-TR" sz="2000" dirty="0">
                <a:solidFill>
                  <a:srgbClr val="000000"/>
                </a:solidFill>
              </a:rPr>
              <a:t>  </a:t>
            </a:r>
            <a:r>
              <a:rPr lang="tr-TR" sz="2000" b="1" dirty="0">
                <a:solidFill>
                  <a:srgbClr val="000000"/>
                </a:solidFill>
              </a:rPr>
              <a:t>soru-yanıt yöntemi</a:t>
            </a:r>
            <a:r>
              <a:rPr lang="tr-TR" sz="2000" b="1" dirty="0"/>
              <a:t> </a:t>
            </a:r>
          </a:p>
          <a:p>
            <a:pPr algn="just"/>
            <a:endParaRPr lang="tr-TR" sz="2000" b="1" dirty="0"/>
          </a:p>
          <a:p>
            <a:pPr algn="just"/>
            <a:r>
              <a:rPr lang="tr-TR" sz="2000" b="0" i="0" u="none" strike="noStrike" baseline="0" dirty="0">
                <a:solidFill>
                  <a:srgbClr val="000000"/>
                </a:solidFill>
              </a:rPr>
              <a:t>-</a:t>
            </a:r>
            <a:r>
              <a:rPr lang="tr-TR" sz="2000" dirty="0"/>
              <a:t> Gruba yönelik (Grup Eğitimi) </a:t>
            </a:r>
            <a:r>
              <a:rPr lang="tr-TR" sz="2000" b="0" i="0" u="none" strike="noStrike" baseline="0" dirty="0">
                <a:solidFill>
                  <a:srgbClr val="000000"/>
                </a:solidFill>
              </a:rPr>
              <a:t>ve </a:t>
            </a:r>
            <a:r>
              <a:rPr lang="tr-TR" sz="2000" dirty="0"/>
              <a:t>Topluma yönelik (Toplum Eğitimi) </a:t>
            </a:r>
            <a:r>
              <a:rPr lang="tr-TR" sz="2000" b="0" i="0" u="none" strike="noStrike" baseline="0" dirty="0">
                <a:solidFill>
                  <a:srgbClr val="000000"/>
                </a:solidFill>
              </a:rPr>
              <a:t>yapılan eğitimlerde kullanılan yöntemler üç grupta ele alınabilir:</a:t>
            </a:r>
          </a:p>
          <a:p>
            <a:pPr algn="just"/>
            <a:endParaRPr lang="tr-TR" sz="2000" b="0" i="0" u="none" strike="noStrike" baseline="0" dirty="0">
              <a:solidFill>
                <a:srgbClr val="000000"/>
              </a:solidFill>
            </a:endParaRPr>
          </a:p>
          <a:p>
            <a:pPr algn="just"/>
            <a:r>
              <a:rPr lang="tr-TR" sz="2000" b="1" dirty="0">
                <a:solidFill>
                  <a:srgbClr val="000000"/>
                </a:solidFill>
              </a:rPr>
              <a:t>1-Görme duyusuna yönelik olanlar </a:t>
            </a:r>
          </a:p>
          <a:p>
            <a:pPr algn="just"/>
            <a:r>
              <a:rPr lang="tr-TR" sz="2000" b="0" i="0" u="none" strike="noStrike" baseline="0" dirty="0">
                <a:solidFill>
                  <a:srgbClr val="000000"/>
                </a:solidFill>
              </a:rPr>
              <a:t>Yazı tahtası, Afiş/Poster , Rozet/Logo/Magnet , Oto çıkartmaları, Resim, Karikatür / Çizgi roman, Tablo/Grafik, Broşür/Kitap, Kroki/Harita/Plan, Model/Maket, Oyuncaklar, Slayt (yansı, dia), Sessiz film, Karton filmler, Resim, fotoğraf, heykel sergileri </a:t>
            </a:r>
          </a:p>
          <a:p>
            <a:pPr algn="just"/>
            <a:endParaRPr lang="tr-TR" sz="2000" dirty="0">
              <a:solidFill>
                <a:srgbClr val="000000"/>
              </a:solidFill>
            </a:endParaRPr>
          </a:p>
          <a:p>
            <a:pPr algn="just"/>
            <a:r>
              <a:rPr lang="tr-TR" sz="2000" b="1" dirty="0">
                <a:solidFill>
                  <a:srgbClr val="000000"/>
                </a:solidFill>
              </a:rPr>
              <a:t>2-İşitme duyusuna yönelik olanlar </a:t>
            </a:r>
          </a:p>
          <a:p>
            <a:pPr algn="just"/>
            <a:r>
              <a:rPr lang="tr-TR" sz="2000" b="0" i="0" u="none" strike="noStrike" baseline="0" dirty="0">
                <a:solidFill>
                  <a:srgbClr val="000000"/>
                </a:solidFill>
              </a:rPr>
              <a:t>Radyo yayınları, Bant – plak kayıtları, Konferans, Vaaz</a:t>
            </a:r>
          </a:p>
          <a:p>
            <a:pPr algn="just"/>
            <a:endParaRPr lang="tr-TR" sz="2000" dirty="0">
              <a:solidFill>
                <a:srgbClr val="000000"/>
              </a:solidFill>
            </a:endParaRPr>
          </a:p>
          <a:p>
            <a:pPr algn="just"/>
            <a:r>
              <a:rPr lang="tr-TR" sz="2000" b="1" dirty="0">
                <a:solidFill>
                  <a:srgbClr val="000000"/>
                </a:solidFill>
              </a:rPr>
              <a:t>3-Görme ve işitme duyusuna yönelik olanlar </a:t>
            </a:r>
          </a:p>
          <a:p>
            <a:pPr algn="just"/>
            <a:r>
              <a:rPr lang="tr-TR" sz="2000" b="0" i="0" u="none" strike="noStrike" baseline="0" dirty="0">
                <a:solidFill>
                  <a:srgbClr val="000000"/>
                </a:solidFill>
              </a:rPr>
              <a:t>Kukla, Tiyatro, Rol yapma (Role </a:t>
            </a:r>
            <a:r>
              <a:rPr lang="tr-TR" sz="2000" b="0" i="0" u="none" strike="noStrike" baseline="0" dirty="0" err="1">
                <a:solidFill>
                  <a:srgbClr val="000000"/>
                </a:solidFill>
              </a:rPr>
              <a:t>play</a:t>
            </a:r>
            <a:r>
              <a:rPr lang="tr-TR" sz="2000" b="0" i="0" u="none" strike="noStrike" baseline="0" dirty="0">
                <a:solidFill>
                  <a:srgbClr val="000000"/>
                </a:solidFill>
              </a:rPr>
              <a:t>), Demonstrasyon, Sesli film, Geziler, Ziyaretler, Yazı, resim </a:t>
            </a:r>
            <a:r>
              <a:rPr lang="tr-TR" sz="2000" b="0" i="0" u="none" strike="noStrike" baseline="0" dirty="0" err="1">
                <a:solidFill>
                  <a:srgbClr val="000000"/>
                </a:solidFill>
              </a:rPr>
              <a:t>vb</a:t>
            </a:r>
            <a:r>
              <a:rPr lang="tr-TR" sz="2000" b="0" i="0" u="none" strike="noStrike" baseline="0" dirty="0">
                <a:solidFill>
                  <a:srgbClr val="000000"/>
                </a:solidFill>
              </a:rPr>
              <a:t> yarışmalar, Radyo yayınları, Televizyon yayınları    </a:t>
            </a:r>
            <a:endParaRPr lang="tr-TR" sz="2000" b="1" dirty="0"/>
          </a:p>
        </p:txBody>
      </p:sp>
      <p:sp>
        <p:nvSpPr>
          <p:cNvPr id="5" name="Metin kutusu 4">
            <a:extLst>
              <a:ext uri="{FF2B5EF4-FFF2-40B4-BE49-F238E27FC236}">
                <a16:creationId xmlns:a16="http://schemas.microsoft.com/office/drawing/2014/main" id="{F08865D7-004C-5394-5792-18BE6DBB6223}"/>
              </a:ext>
            </a:extLst>
          </p:cNvPr>
          <p:cNvSpPr txBox="1"/>
          <p:nvPr/>
        </p:nvSpPr>
        <p:spPr>
          <a:xfrm>
            <a:off x="1789510" y="6379151"/>
            <a:ext cx="7768828" cy="281231"/>
          </a:xfrm>
          <a:prstGeom prst="rect">
            <a:avLst/>
          </a:prstGeom>
          <a:noFill/>
        </p:spPr>
        <p:txBody>
          <a:bodyPr wrap="square">
            <a:spAutoFit/>
          </a:bodyPr>
          <a:lstStyle/>
          <a:p>
            <a:pPr marL="457200" marR="0" lvl="0" algn="just" defTabSz="914400" rtl="0" eaLnBrk="1" fontAlgn="auto" latinLnBrk="0" hangingPunct="1">
              <a:lnSpc>
                <a:spcPct val="107000"/>
              </a:lnSpc>
              <a:spcBef>
                <a:spcPts val="0"/>
              </a:spcBef>
              <a:spcAft>
                <a:spcPts val="800"/>
              </a:spcAft>
              <a:buClrTx/>
              <a:buSzTx/>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87967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CAA08BC-3A4F-0FF0-8053-63D11651E349}"/>
              </a:ext>
            </a:extLst>
          </p:cNvPr>
          <p:cNvSpPr txBox="1"/>
          <p:nvPr/>
        </p:nvSpPr>
        <p:spPr>
          <a:xfrm>
            <a:off x="1157288" y="165740"/>
            <a:ext cx="3000375" cy="738664"/>
          </a:xfrm>
          <a:prstGeom prst="rect">
            <a:avLst/>
          </a:prstGeom>
          <a:noFill/>
        </p:spPr>
        <p:txBody>
          <a:bodyPr wrap="square" rtlCol="0">
            <a:spAutoFit/>
          </a:bodyPr>
          <a:lstStyle/>
          <a:p>
            <a:r>
              <a:rPr lang="tr-TR" sz="2400" b="1" dirty="0"/>
              <a:t>Konu Seçimi</a:t>
            </a:r>
          </a:p>
          <a:p>
            <a:endParaRPr lang="tr-TR" dirty="0"/>
          </a:p>
        </p:txBody>
      </p:sp>
      <p:sp>
        <p:nvSpPr>
          <p:cNvPr id="3" name="Metin kutusu 2">
            <a:extLst>
              <a:ext uri="{FF2B5EF4-FFF2-40B4-BE49-F238E27FC236}">
                <a16:creationId xmlns:a16="http://schemas.microsoft.com/office/drawing/2014/main" id="{3151C3E1-A816-491E-680E-0507C904017A}"/>
              </a:ext>
            </a:extLst>
          </p:cNvPr>
          <p:cNvSpPr txBox="1"/>
          <p:nvPr/>
        </p:nvSpPr>
        <p:spPr>
          <a:xfrm>
            <a:off x="1157288" y="561617"/>
            <a:ext cx="10086976" cy="5940088"/>
          </a:xfrm>
          <a:prstGeom prst="rect">
            <a:avLst/>
          </a:prstGeom>
          <a:noFill/>
        </p:spPr>
        <p:txBody>
          <a:bodyPr wrap="square" rtlCol="0">
            <a:spAutoFit/>
          </a:bodyPr>
          <a:lstStyle/>
          <a:p>
            <a:pPr algn="just"/>
            <a:r>
              <a:rPr lang="tr-TR" sz="1800" b="0" i="0" u="none" strike="noStrike" baseline="0" dirty="0">
                <a:solidFill>
                  <a:srgbClr val="000000"/>
                </a:solidFill>
                <a:latin typeface="Times New Roman" panose="02020603050405020304" pitchFamily="18" charset="0"/>
              </a:rPr>
              <a:t>-</a:t>
            </a:r>
            <a:r>
              <a:rPr lang="tr-TR" sz="2000" b="0" i="0" u="none" strike="noStrike" baseline="0" dirty="0">
                <a:solidFill>
                  <a:srgbClr val="000000"/>
                </a:solidFill>
              </a:rPr>
              <a:t>Bireysel eğitim - Doğrudan eğitilecek kişinin gereksinmesine göre belirlenir.</a:t>
            </a:r>
          </a:p>
          <a:p>
            <a:pPr algn="just"/>
            <a:endParaRPr lang="tr-TR" sz="2000" b="0" i="0" u="none" strike="noStrike" baseline="0" dirty="0">
              <a:solidFill>
                <a:srgbClr val="000000"/>
              </a:solidFill>
            </a:endParaRPr>
          </a:p>
          <a:p>
            <a:pPr algn="just"/>
            <a:endParaRPr lang="tr-TR" sz="2000" b="0" i="0" u="none" strike="noStrike" baseline="0" dirty="0">
              <a:solidFill>
                <a:srgbClr val="000000"/>
              </a:solidFill>
            </a:endParaRPr>
          </a:p>
          <a:p>
            <a:pPr algn="just"/>
            <a:r>
              <a:rPr lang="tr-TR" sz="2000" dirty="0">
                <a:solidFill>
                  <a:srgbClr val="000000"/>
                </a:solidFill>
              </a:rPr>
              <a:t>-Grup ve toplum eğitimi</a:t>
            </a:r>
            <a:r>
              <a:rPr lang="tr-TR" sz="2000" b="0" i="0" u="none" strike="noStrike" baseline="0" dirty="0">
                <a:solidFill>
                  <a:srgbClr val="000000"/>
                </a:solidFill>
              </a:rPr>
              <a:t> – Konuların önceden belirlenmesi</a:t>
            </a:r>
          </a:p>
          <a:p>
            <a:pPr algn="just"/>
            <a:r>
              <a:rPr lang="tr-TR" sz="2000" dirty="0">
                <a:solidFill>
                  <a:srgbClr val="000000"/>
                </a:solidFill>
              </a:rPr>
              <a:t>                                           Eğitim planlanması </a:t>
            </a:r>
          </a:p>
          <a:p>
            <a:pPr algn="just"/>
            <a:r>
              <a:rPr lang="tr-TR" sz="2000" dirty="0">
                <a:solidFill>
                  <a:srgbClr val="000000"/>
                </a:solidFill>
              </a:rPr>
              <a:t>                                           Öncelik belirlenmesi</a:t>
            </a:r>
          </a:p>
          <a:p>
            <a:pPr algn="just"/>
            <a:r>
              <a:rPr lang="tr-TR" sz="2000" dirty="0">
                <a:solidFill>
                  <a:srgbClr val="000000"/>
                </a:solidFill>
              </a:rPr>
              <a:t>                                           Sosyal ve ekonomik yapısına, örf ve geleneklerine </a:t>
            </a:r>
          </a:p>
          <a:p>
            <a:pPr algn="just"/>
            <a:r>
              <a:rPr lang="tr-TR" sz="2000" dirty="0">
                <a:solidFill>
                  <a:srgbClr val="000000"/>
                </a:solidFill>
              </a:rPr>
              <a:t>                                           Olanaklar </a:t>
            </a:r>
          </a:p>
          <a:p>
            <a:pPr algn="just"/>
            <a:r>
              <a:rPr lang="tr-TR" sz="2000" dirty="0">
                <a:solidFill>
                  <a:srgbClr val="000000"/>
                </a:solidFill>
              </a:rPr>
              <a:t>                                           Güncel</a:t>
            </a:r>
          </a:p>
          <a:p>
            <a:pPr algn="just"/>
            <a:endParaRPr lang="tr-TR" sz="2000" dirty="0">
              <a:solidFill>
                <a:srgbClr val="000000"/>
              </a:solidFill>
            </a:endParaRPr>
          </a:p>
          <a:p>
            <a:pPr algn="just"/>
            <a:r>
              <a:rPr lang="tr-TR" sz="2000" b="0" i="0" u="none" strike="noStrike" baseline="0" dirty="0">
                <a:solidFill>
                  <a:srgbClr val="000000"/>
                </a:solidFill>
              </a:rPr>
              <a:t>Grupların ve toplumun sağlık eğitimlerinde şu konular ele alınabilir </a:t>
            </a:r>
            <a:endParaRPr lang="tr-TR" sz="2000" dirty="0">
              <a:solidFill>
                <a:srgbClr val="000000"/>
              </a:solidFill>
            </a:endParaRPr>
          </a:p>
          <a:p>
            <a:pPr algn="just"/>
            <a:r>
              <a:rPr lang="tr-TR" sz="2000" dirty="0">
                <a:solidFill>
                  <a:srgbClr val="000000"/>
                </a:solidFill>
              </a:rPr>
              <a:t>  1-</a:t>
            </a:r>
            <a:r>
              <a:rPr lang="tr-TR" sz="2000" b="0" i="0" u="none" strike="noStrike" baseline="0" dirty="0">
                <a:solidFill>
                  <a:srgbClr val="000000"/>
                </a:solidFill>
              </a:rPr>
              <a:t>Her zaman gerekli olan ve gündelik sağlık hizmetleri sırasında kişilere ve gruplara verilmesinde yarar olabilecek genel konular </a:t>
            </a:r>
            <a:r>
              <a:rPr lang="tr-TR" sz="2000" dirty="0">
                <a:solidFill>
                  <a:srgbClr val="000000"/>
                </a:solidFill>
              </a:rPr>
              <a:t> </a:t>
            </a:r>
            <a:r>
              <a:rPr lang="tr-TR" sz="2000" b="0" i="0" u="none" strike="noStrike" baseline="0" dirty="0">
                <a:solidFill>
                  <a:srgbClr val="000000"/>
                </a:solidFill>
              </a:rPr>
              <a:t>çocuk bakımı, beslenme, aile planlaması, vektör mücadelesi </a:t>
            </a:r>
            <a:r>
              <a:rPr lang="tr-TR" sz="2000" b="0" i="0" u="none" strike="noStrike" baseline="0" dirty="0" err="1">
                <a:solidFill>
                  <a:srgbClr val="000000"/>
                </a:solidFill>
              </a:rPr>
              <a:t>vb</a:t>
            </a:r>
            <a:r>
              <a:rPr lang="tr-TR" sz="2000" dirty="0">
                <a:solidFill>
                  <a:srgbClr val="000000"/>
                </a:solidFill>
              </a:rPr>
              <a:t>       </a:t>
            </a:r>
          </a:p>
          <a:p>
            <a:pPr algn="just"/>
            <a:r>
              <a:rPr lang="tr-TR" sz="2000" dirty="0">
                <a:solidFill>
                  <a:srgbClr val="000000"/>
                </a:solidFill>
              </a:rPr>
              <a:t>  2- </a:t>
            </a:r>
            <a:r>
              <a:rPr lang="tr-TR" sz="2000" b="0" i="0" u="none" strike="noStrike" baseline="0" dirty="0">
                <a:solidFill>
                  <a:srgbClr val="000000"/>
                </a:solidFill>
              </a:rPr>
              <a:t>Rutin hizmetler sırasında karşılaşılmayan, olağan dışı durumlarda ortaya çıkıp bir gereksinim haline dönüşen konular: Salgın sırasında alınması gereken önlemler, afet sonrasında yapılması gereken işler</a:t>
            </a:r>
          </a:p>
          <a:p>
            <a:pPr algn="just"/>
            <a:r>
              <a:rPr lang="tr-TR" sz="2000" dirty="0">
                <a:solidFill>
                  <a:srgbClr val="000000"/>
                </a:solidFill>
              </a:rPr>
              <a:t>  3-</a:t>
            </a:r>
            <a:r>
              <a:rPr lang="tr-TR" sz="2000" b="0" i="0" u="none" strike="noStrike" baseline="0" dirty="0">
                <a:solidFill>
                  <a:srgbClr val="000000"/>
                </a:solidFill>
              </a:rPr>
              <a:t> Toplumda farkındalık yaratmak ve nasıl davranılması gerektiği hakkında bilgiler vermek amacıyla bazı önemli konuların ele alındığı günler ve haftalar </a:t>
            </a:r>
            <a:r>
              <a:rPr lang="tr-TR" sz="2000" dirty="0">
                <a:solidFill>
                  <a:srgbClr val="000000"/>
                </a:solidFill>
              </a:rPr>
              <a:t>                               </a:t>
            </a:r>
            <a:endParaRPr lang="tr-TR" sz="2000" dirty="0"/>
          </a:p>
        </p:txBody>
      </p:sp>
      <p:sp>
        <p:nvSpPr>
          <p:cNvPr id="5" name="Metin kutusu 4">
            <a:extLst>
              <a:ext uri="{FF2B5EF4-FFF2-40B4-BE49-F238E27FC236}">
                <a16:creationId xmlns:a16="http://schemas.microsoft.com/office/drawing/2014/main" id="{B1D9037C-EDB5-0C4A-DD65-3B1D1B181510}"/>
              </a:ext>
            </a:extLst>
          </p:cNvPr>
          <p:cNvSpPr txBox="1"/>
          <p:nvPr/>
        </p:nvSpPr>
        <p:spPr>
          <a:xfrm>
            <a:off x="2403873" y="6501705"/>
            <a:ext cx="7225902" cy="281231"/>
          </a:xfrm>
          <a:prstGeom prst="rect">
            <a:avLst/>
          </a:prstGeom>
          <a:noFill/>
        </p:spPr>
        <p:txBody>
          <a:bodyPr wrap="square">
            <a:spAutoFit/>
          </a:bodyPr>
          <a:lstStyle/>
          <a:p>
            <a:pPr marL="457200" marR="0" lvl="0" algn="just" defTabSz="914400" rtl="0" eaLnBrk="1" fontAlgn="auto" latinLnBrk="0" hangingPunct="1">
              <a:lnSpc>
                <a:spcPct val="107000"/>
              </a:lnSpc>
              <a:spcBef>
                <a:spcPts val="0"/>
              </a:spcBef>
              <a:spcAft>
                <a:spcPts val="800"/>
              </a:spcAft>
              <a:buClrTx/>
              <a:buSzTx/>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340037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E31F353-E75F-512C-8485-436A53EF81B8}"/>
              </a:ext>
            </a:extLst>
          </p:cNvPr>
          <p:cNvSpPr txBox="1"/>
          <p:nvPr/>
        </p:nvSpPr>
        <p:spPr>
          <a:xfrm>
            <a:off x="1243012" y="928688"/>
            <a:ext cx="7958137" cy="3693319"/>
          </a:xfrm>
          <a:prstGeom prst="rect">
            <a:avLst/>
          </a:prstGeom>
          <a:noFill/>
        </p:spPr>
        <p:txBody>
          <a:bodyPr wrap="square" rtlCol="0">
            <a:spAutoFit/>
          </a:bodyPr>
          <a:lstStyle/>
          <a:p>
            <a:r>
              <a:rPr lang="tr-TR" sz="2000" dirty="0"/>
              <a:t>Sağlık Eğitimlerinin Konusu</a:t>
            </a:r>
          </a:p>
          <a:p>
            <a:endParaRPr lang="tr-TR" dirty="0"/>
          </a:p>
          <a:p>
            <a:endParaRPr lang="tr-TR"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000000"/>
                </a:solidFill>
                <a:effectLst/>
                <a:uLnTx/>
                <a:uFillTx/>
                <a:ea typeface="+mn-ea"/>
                <a:cs typeface="+mn-cs"/>
              </a:rPr>
              <a:t>-Önceki yıllarda sağlık eğitimi – Enfeksiyon hastalıkları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000000"/>
                </a:solidFill>
                <a:effectLst/>
                <a:uLnTx/>
                <a:uFillTx/>
                <a:ea typeface="+mn-ea"/>
                <a:cs typeface="+mn-cs"/>
              </a:rPr>
              <a:t>                                                         Yaralanmalar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tr-TR" sz="2000" dirty="0">
              <a:solidFill>
                <a:srgbClr val="00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000000"/>
                </a:solidFill>
                <a:effectLst/>
                <a:uLnTx/>
                <a:uFillTx/>
                <a:ea typeface="+mn-ea"/>
                <a:cs typeface="+mn-cs"/>
              </a:rPr>
              <a:t>-Dünya Sağlık Örgütü tavsiyeleri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srgbClr val="000000"/>
              </a:solidFill>
              <a:effectLst/>
              <a:uLnTx/>
              <a:uFillTx/>
              <a:ea typeface="+mn-ea"/>
              <a:cs typeface="+mn-cs"/>
            </a:endParaRPr>
          </a:p>
          <a:p>
            <a:pPr algn="just"/>
            <a:r>
              <a:rPr lang="tr-TR" sz="2000" dirty="0"/>
              <a:t>-Her ülkenin o dönem için önemli sağlık sorunları- sağlık eğitiminin konuları</a:t>
            </a:r>
          </a:p>
          <a:p>
            <a:pPr algn="just"/>
            <a:r>
              <a:rPr lang="tr-TR" sz="2000" dirty="0"/>
              <a:t> </a:t>
            </a:r>
          </a:p>
          <a:p>
            <a:endParaRPr lang="tr-TR" dirty="0"/>
          </a:p>
        </p:txBody>
      </p:sp>
      <p:sp>
        <p:nvSpPr>
          <p:cNvPr id="8" name="Metin kutusu 7">
            <a:extLst>
              <a:ext uri="{FF2B5EF4-FFF2-40B4-BE49-F238E27FC236}">
                <a16:creationId xmlns:a16="http://schemas.microsoft.com/office/drawing/2014/main" id="{6D080745-277E-46DB-53E6-934FF645B085}"/>
              </a:ext>
            </a:extLst>
          </p:cNvPr>
          <p:cNvSpPr txBox="1"/>
          <p:nvPr/>
        </p:nvSpPr>
        <p:spPr>
          <a:xfrm>
            <a:off x="1784104" y="6295538"/>
            <a:ext cx="7583091" cy="281231"/>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
        <p:nvSpPr>
          <p:cNvPr id="10" name="Metin kutusu 9">
            <a:extLst>
              <a:ext uri="{FF2B5EF4-FFF2-40B4-BE49-F238E27FC236}">
                <a16:creationId xmlns:a16="http://schemas.microsoft.com/office/drawing/2014/main" id="{08249EA5-95A4-70EA-C024-3BCC83A5E40B}"/>
              </a:ext>
            </a:extLst>
          </p:cNvPr>
          <p:cNvSpPr txBox="1"/>
          <p:nvPr/>
        </p:nvSpPr>
        <p:spPr>
          <a:xfrm>
            <a:off x="1675209" y="6576769"/>
            <a:ext cx="7197327" cy="281231"/>
          </a:xfrm>
          <a:prstGeom prst="rect">
            <a:avLst/>
          </a:prstGeom>
          <a:noFill/>
        </p:spPr>
        <p:txBody>
          <a:bodyPr wrap="square">
            <a:spAutoFit/>
          </a:bodyPr>
          <a:lstStyle/>
          <a:p>
            <a:pPr marL="457200" marR="0" lvl="0" algn="just" defTabSz="914400" rtl="0" eaLnBrk="1" fontAlgn="auto" latinLnBrk="0" hangingPunct="1">
              <a:lnSpc>
                <a:spcPct val="107000"/>
              </a:lnSpc>
              <a:spcBef>
                <a:spcPts val="0"/>
              </a:spcBef>
              <a:spcAft>
                <a:spcPts val="800"/>
              </a:spcAft>
              <a:buClrTx/>
              <a:buSzTx/>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Güler, Ç., Akın, L. (2012). Halk Sağlığı Temel Bilgiler. Ankara: Hacettepe Üniversitesi    Yayınları.</a:t>
            </a:r>
          </a:p>
        </p:txBody>
      </p:sp>
    </p:spTree>
    <p:extLst>
      <p:ext uri="{BB962C8B-B14F-4D97-AF65-F5344CB8AC3E}">
        <p14:creationId xmlns:p14="http://schemas.microsoft.com/office/powerpoint/2010/main" val="156109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8F78A7F-1832-0143-E714-0DA2E4EB099E}"/>
              </a:ext>
            </a:extLst>
          </p:cNvPr>
          <p:cNvSpPr txBox="1"/>
          <p:nvPr/>
        </p:nvSpPr>
        <p:spPr>
          <a:xfrm>
            <a:off x="1171575" y="814388"/>
            <a:ext cx="7443788" cy="461665"/>
          </a:xfrm>
          <a:prstGeom prst="rect">
            <a:avLst/>
          </a:prstGeom>
          <a:noFill/>
        </p:spPr>
        <p:txBody>
          <a:bodyPr wrap="square" rtlCol="0">
            <a:spAutoFit/>
          </a:bodyPr>
          <a:lstStyle/>
          <a:p>
            <a:r>
              <a:rPr lang="tr-TR" sz="2400" b="1" dirty="0"/>
              <a:t>Sağlık Eğitimi için Öncelikli Gruplar </a:t>
            </a:r>
          </a:p>
        </p:txBody>
      </p:sp>
      <p:sp>
        <p:nvSpPr>
          <p:cNvPr id="3" name="Metin kutusu 2">
            <a:extLst>
              <a:ext uri="{FF2B5EF4-FFF2-40B4-BE49-F238E27FC236}">
                <a16:creationId xmlns:a16="http://schemas.microsoft.com/office/drawing/2014/main" id="{886FB13F-CF8E-F379-B608-E5B52671B163}"/>
              </a:ext>
            </a:extLst>
          </p:cNvPr>
          <p:cNvSpPr txBox="1"/>
          <p:nvPr/>
        </p:nvSpPr>
        <p:spPr>
          <a:xfrm>
            <a:off x="1171575" y="1585913"/>
            <a:ext cx="6172200" cy="2246769"/>
          </a:xfrm>
          <a:prstGeom prst="rect">
            <a:avLst/>
          </a:prstGeom>
          <a:noFill/>
        </p:spPr>
        <p:txBody>
          <a:bodyPr wrap="square" rtlCol="0">
            <a:spAutoFit/>
          </a:bodyPr>
          <a:lstStyle/>
          <a:p>
            <a:r>
              <a:rPr lang="tr-TR" sz="1800" b="0" i="0" u="none" strike="noStrike" baseline="0" dirty="0">
                <a:solidFill>
                  <a:srgbClr val="000000"/>
                </a:solidFill>
              </a:rPr>
              <a:t>1- </a:t>
            </a:r>
            <a:r>
              <a:rPr lang="tr-TR" sz="2000" b="0" i="0" u="none" strike="noStrike" baseline="0" dirty="0">
                <a:solidFill>
                  <a:srgbClr val="000000"/>
                </a:solidFill>
              </a:rPr>
              <a:t>Doğurganlık dönemindeki kadınlar</a:t>
            </a:r>
          </a:p>
          <a:p>
            <a:r>
              <a:rPr lang="tr-TR" sz="2000" dirty="0">
                <a:solidFill>
                  <a:srgbClr val="000000"/>
                </a:solidFill>
              </a:rPr>
              <a:t>2-</a:t>
            </a:r>
            <a:r>
              <a:rPr lang="tr-TR" sz="2000" b="0" i="0" u="none" strike="noStrike" baseline="0" dirty="0">
                <a:solidFill>
                  <a:srgbClr val="000000"/>
                </a:solidFill>
              </a:rPr>
              <a:t> Çocuklar ve ergenler </a:t>
            </a:r>
          </a:p>
          <a:p>
            <a:r>
              <a:rPr lang="tr-TR" sz="2000" dirty="0">
                <a:solidFill>
                  <a:srgbClr val="000000"/>
                </a:solidFill>
              </a:rPr>
              <a:t>3- </a:t>
            </a:r>
            <a:r>
              <a:rPr lang="tr-TR" sz="2000" b="0" i="0" u="none" strike="noStrike" baseline="0" dirty="0">
                <a:solidFill>
                  <a:srgbClr val="000000"/>
                </a:solidFill>
              </a:rPr>
              <a:t>İşçiler ve göçerler </a:t>
            </a:r>
          </a:p>
          <a:p>
            <a:r>
              <a:rPr lang="tr-TR" sz="2000" dirty="0">
                <a:solidFill>
                  <a:srgbClr val="000000"/>
                </a:solidFill>
              </a:rPr>
              <a:t>4- </a:t>
            </a:r>
            <a:r>
              <a:rPr lang="tr-TR" sz="2000" b="0" i="0" u="none" strike="noStrike" baseline="0" dirty="0">
                <a:solidFill>
                  <a:srgbClr val="000000"/>
                </a:solidFill>
              </a:rPr>
              <a:t>Kırsal kesimde yaşayanlar </a:t>
            </a:r>
          </a:p>
          <a:p>
            <a:r>
              <a:rPr lang="tr-TR" sz="2000" dirty="0">
                <a:solidFill>
                  <a:srgbClr val="000000"/>
                </a:solidFill>
              </a:rPr>
              <a:t>5- </a:t>
            </a:r>
            <a:r>
              <a:rPr lang="tr-TR" sz="2000" b="0" i="0" u="none" strike="noStrike" baseline="0" dirty="0">
                <a:solidFill>
                  <a:srgbClr val="000000"/>
                </a:solidFill>
              </a:rPr>
              <a:t>Yoksullar ve eğitim düzeyi düşük olanlar </a:t>
            </a:r>
          </a:p>
          <a:p>
            <a:r>
              <a:rPr lang="tr-TR" sz="2000" dirty="0">
                <a:solidFill>
                  <a:srgbClr val="000000"/>
                </a:solidFill>
              </a:rPr>
              <a:t>6- </a:t>
            </a:r>
            <a:r>
              <a:rPr lang="tr-TR" sz="2000" b="0" i="0" u="none" strike="noStrike" baseline="0" dirty="0">
                <a:solidFill>
                  <a:srgbClr val="000000"/>
                </a:solidFill>
              </a:rPr>
              <a:t>Bulaştırıcı hastalığı olanlar ve potansiyel aracılar </a:t>
            </a:r>
          </a:p>
          <a:p>
            <a:r>
              <a:rPr lang="tr-TR" sz="2000" dirty="0">
                <a:solidFill>
                  <a:srgbClr val="000000"/>
                </a:solidFill>
              </a:rPr>
              <a:t>7- </a:t>
            </a:r>
            <a:r>
              <a:rPr lang="tr-TR" sz="2000" b="0" i="0" u="none" strike="noStrike" baseline="0" dirty="0">
                <a:solidFill>
                  <a:srgbClr val="000000"/>
                </a:solidFill>
              </a:rPr>
              <a:t>Organize topluluklar  </a:t>
            </a:r>
            <a:endParaRPr lang="tr-TR" sz="2000" dirty="0"/>
          </a:p>
        </p:txBody>
      </p:sp>
      <p:sp>
        <p:nvSpPr>
          <p:cNvPr id="5" name="Metin kutusu 4">
            <a:extLst>
              <a:ext uri="{FF2B5EF4-FFF2-40B4-BE49-F238E27FC236}">
                <a16:creationId xmlns:a16="http://schemas.microsoft.com/office/drawing/2014/main" id="{701BBFD1-AFC8-4311-4079-5A5C5FBC0427}"/>
              </a:ext>
            </a:extLst>
          </p:cNvPr>
          <p:cNvSpPr txBox="1"/>
          <p:nvPr/>
        </p:nvSpPr>
        <p:spPr>
          <a:xfrm>
            <a:off x="2521745" y="6489989"/>
            <a:ext cx="7443788" cy="281231"/>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70977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42DADD0-40D6-3000-5878-E19D3E59F66E}"/>
              </a:ext>
            </a:extLst>
          </p:cNvPr>
          <p:cNvSpPr txBox="1"/>
          <p:nvPr/>
        </p:nvSpPr>
        <p:spPr>
          <a:xfrm>
            <a:off x="971550" y="1000125"/>
            <a:ext cx="6729412" cy="400110"/>
          </a:xfrm>
          <a:prstGeom prst="rect">
            <a:avLst/>
          </a:prstGeom>
          <a:noFill/>
        </p:spPr>
        <p:txBody>
          <a:bodyPr wrap="square" rtlCol="0">
            <a:spAutoFit/>
          </a:bodyPr>
          <a:lstStyle/>
          <a:p>
            <a:r>
              <a:rPr lang="tr-TR" sz="2000" dirty="0"/>
              <a:t>Sağlık Eğitimini Kimler Yapmalıdır?</a:t>
            </a:r>
          </a:p>
        </p:txBody>
      </p:sp>
      <p:sp>
        <p:nvSpPr>
          <p:cNvPr id="3" name="Metin kutusu 2">
            <a:extLst>
              <a:ext uri="{FF2B5EF4-FFF2-40B4-BE49-F238E27FC236}">
                <a16:creationId xmlns:a16="http://schemas.microsoft.com/office/drawing/2014/main" id="{372BB4B8-A66F-8955-F180-D3801723AAF1}"/>
              </a:ext>
            </a:extLst>
          </p:cNvPr>
          <p:cNvSpPr txBox="1"/>
          <p:nvPr/>
        </p:nvSpPr>
        <p:spPr>
          <a:xfrm>
            <a:off x="971550" y="1951672"/>
            <a:ext cx="12615863" cy="1754326"/>
          </a:xfrm>
          <a:prstGeom prst="rect">
            <a:avLst/>
          </a:prstGeom>
          <a:noFill/>
        </p:spPr>
        <p:txBody>
          <a:bodyPr wrap="square" rtlCol="0">
            <a:spAutoFit/>
          </a:bodyPr>
          <a:lstStyle/>
          <a:p>
            <a:r>
              <a:rPr lang="tr-TR" dirty="0">
                <a:solidFill>
                  <a:srgbClr val="000000"/>
                </a:solidFill>
                <a:latin typeface="Times New Roman" panose="02020603050405020304" pitchFamily="18" charset="0"/>
              </a:rPr>
              <a:t>Bireysel </a:t>
            </a:r>
            <a:r>
              <a:rPr lang="tr-TR" sz="1800" b="0" i="0" u="none" strike="noStrike" baseline="0" dirty="0">
                <a:solidFill>
                  <a:srgbClr val="000000"/>
                </a:solidFill>
                <a:latin typeface="Times New Roman" panose="02020603050405020304" pitchFamily="18" charset="0"/>
              </a:rPr>
              <a:t>eğitim- sağlık personeli- ev ziyaretlerinde, hasta muayenesi</a:t>
            </a:r>
          </a:p>
          <a:p>
            <a:endParaRPr lang="tr-TR" sz="1800" b="0" i="0" u="none" strike="noStrike" baseline="0" dirty="0">
              <a:solidFill>
                <a:srgbClr val="000000"/>
              </a:solidFill>
              <a:latin typeface="Times New Roman" panose="02020603050405020304" pitchFamily="18" charset="0"/>
            </a:endParaRPr>
          </a:p>
          <a:p>
            <a:r>
              <a:rPr lang="tr-TR" sz="1800" b="0" i="0" u="none" strike="noStrike" baseline="0" dirty="0">
                <a:solidFill>
                  <a:srgbClr val="000000"/>
                </a:solidFill>
                <a:latin typeface="Times New Roman" panose="02020603050405020304" pitchFamily="18" charset="0"/>
              </a:rPr>
              <a:t>Grup eğitimi- sağlık personelinin yapması (sınırlı bazı durumlar)</a:t>
            </a:r>
          </a:p>
          <a:p>
            <a:endParaRPr lang="tr-TR" sz="1800" b="0" i="0" u="none" strike="noStrike" baseline="0" dirty="0">
              <a:solidFill>
                <a:srgbClr val="000000"/>
              </a:solidFill>
              <a:latin typeface="Times New Roman" panose="02020603050405020304" pitchFamily="18" charset="0"/>
            </a:endParaRPr>
          </a:p>
          <a:p>
            <a:r>
              <a:rPr lang="tr-TR" dirty="0">
                <a:solidFill>
                  <a:srgbClr val="000000"/>
                </a:solidFill>
                <a:latin typeface="Times New Roman" panose="02020603050405020304" pitchFamily="18" charset="0"/>
              </a:rPr>
              <a:t>                       </a:t>
            </a:r>
            <a:r>
              <a:rPr lang="tr-TR" sz="1800" i="0" u="none" strike="noStrike" baseline="0" dirty="0">
                <a:solidFill>
                  <a:srgbClr val="000000"/>
                </a:solidFill>
                <a:latin typeface="Times New Roman" panose="02020603050405020304" pitchFamily="18" charset="0"/>
              </a:rPr>
              <a:t>sağlık personeli tarafından yeterince eğitilmiş, inandırılmış toplum liderleri</a:t>
            </a:r>
          </a:p>
          <a:p>
            <a:r>
              <a:rPr lang="tr-TR" b="1" dirty="0">
                <a:solidFill>
                  <a:srgbClr val="000000"/>
                </a:solidFill>
                <a:latin typeface="Times New Roman" panose="02020603050405020304" pitchFamily="18" charset="0"/>
              </a:rPr>
              <a:t>                       </a:t>
            </a:r>
            <a:r>
              <a:rPr lang="tr-TR" sz="1800" i="0" u="none" strike="noStrike" baseline="0" dirty="0">
                <a:solidFill>
                  <a:srgbClr val="000000"/>
                </a:solidFill>
                <a:latin typeface="Times New Roman" panose="02020603050405020304" pitchFamily="18" charset="0"/>
              </a:rPr>
              <a:t>(etkinlik ve süreklilik )  </a:t>
            </a:r>
            <a:endParaRPr lang="tr-TR" dirty="0"/>
          </a:p>
        </p:txBody>
      </p:sp>
      <p:sp>
        <p:nvSpPr>
          <p:cNvPr id="5" name="Metin kutusu 4">
            <a:extLst>
              <a:ext uri="{FF2B5EF4-FFF2-40B4-BE49-F238E27FC236}">
                <a16:creationId xmlns:a16="http://schemas.microsoft.com/office/drawing/2014/main" id="{00635696-47ED-A6DD-A191-61944F232309}"/>
              </a:ext>
            </a:extLst>
          </p:cNvPr>
          <p:cNvSpPr txBox="1"/>
          <p:nvPr/>
        </p:nvSpPr>
        <p:spPr>
          <a:xfrm>
            <a:off x="2325290" y="6431635"/>
            <a:ext cx="6793706" cy="281231"/>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1293304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4DA91CD-713D-ED6B-BFDD-B8F2FFE9E476}"/>
              </a:ext>
            </a:extLst>
          </p:cNvPr>
          <p:cNvSpPr txBox="1"/>
          <p:nvPr/>
        </p:nvSpPr>
        <p:spPr>
          <a:xfrm>
            <a:off x="1271588" y="1314450"/>
            <a:ext cx="5986462" cy="677108"/>
          </a:xfrm>
          <a:prstGeom prst="rect">
            <a:avLst/>
          </a:prstGeom>
          <a:noFill/>
        </p:spPr>
        <p:txBody>
          <a:bodyPr wrap="square" rtlCol="0">
            <a:spAutoFit/>
          </a:bodyPr>
          <a:lstStyle/>
          <a:p>
            <a:r>
              <a:rPr lang="tr-TR" sz="2000" dirty="0"/>
              <a:t>Sağlık Eğitiminin Değerlendirilmesi </a:t>
            </a:r>
          </a:p>
          <a:p>
            <a:endParaRPr lang="tr-TR" dirty="0"/>
          </a:p>
        </p:txBody>
      </p:sp>
      <p:sp>
        <p:nvSpPr>
          <p:cNvPr id="3" name="Metin kutusu 2">
            <a:extLst>
              <a:ext uri="{FF2B5EF4-FFF2-40B4-BE49-F238E27FC236}">
                <a16:creationId xmlns:a16="http://schemas.microsoft.com/office/drawing/2014/main" id="{A751F298-62C0-58E9-7F8F-724F7946A309}"/>
              </a:ext>
            </a:extLst>
          </p:cNvPr>
          <p:cNvSpPr txBox="1"/>
          <p:nvPr/>
        </p:nvSpPr>
        <p:spPr>
          <a:xfrm>
            <a:off x="1271588" y="1960781"/>
            <a:ext cx="9758362" cy="2308324"/>
          </a:xfrm>
          <a:prstGeom prst="rect">
            <a:avLst/>
          </a:prstGeom>
          <a:noFill/>
        </p:spPr>
        <p:txBody>
          <a:bodyPr wrap="square" rtlCol="0">
            <a:spAutoFit/>
          </a:bodyPr>
          <a:lstStyle/>
          <a:p>
            <a:r>
              <a:rPr lang="tr-TR" dirty="0">
                <a:solidFill>
                  <a:srgbClr val="000000"/>
                </a:solidFill>
                <a:latin typeface="Times New Roman" panose="02020603050405020304" pitchFamily="18" charset="0"/>
              </a:rPr>
              <a:t>B</a:t>
            </a:r>
            <a:r>
              <a:rPr lang="tr-TR" sz="1800" b="0" i="0" u="none" strike="noStrike" baseline="0" dirty="0">
                <a:solidFill>
                  <a:srgbClr val="000000"/>
                </a:solidFill>
                <a:latin typeface="Times New Roman" panose="02020603050405020304" pitchFamily="18" charset="0"/>
              </a:rPr>
              <a:t>elirli süreler sonunda </a:t>
            </a:r>
          </a:p>
          <a:p>
            <a:endParaRPr lang="tr-TR" dirty="0">
              <a:solidFill>
                <a:srgbClr val="000000"/>
              </a:solidFill>
              <a:latin typeface="Times New Roman" panose="02020603050405020304" pitchFamily="18" charset="0"/>
            </a:endParaRPr>
          </a:p>
          <a:p>
            <a:r>
              <a:rPr lang="tr-TR" sz="1800" b="0" i="0" u="none" strike="noStrike" baseline="0" dirty="0">
                <a:solidFill>
                  <a:srgbClr val="000000"/>
                </a:solidFill>
                <a:latin typeface="Times New Roman" panose="02020603050405020304" pitchFamily="18" charset="0"/>
              </a:rPr>
              <a:t>Toplumun daha önceki sağlık seviyesi ile eğitim sonrasındaki sağlık seviyesinin karşılaştırılması</a:t>
            </a:r>
          </a:p>
          <a:p>
            <a:endParaRPr lang="tr-TR" dirty="0">
              <a:solidFill>
                <a:srgbClr val="000000"/>
              </a:solidFill>
              <a:latin typeface="Times New Roman" panose="02020603050405020304" pitchFamily="18" charset="0"/>
            </a:endParaRPr>
          </a:p>
          <a:p>
            <a:pPr algn="just"/>
            <a:r>
              <a:rPr lang="tr-TR" sz="1800" b="0" i="0" u="none" strike="noStrike" baseline="0" dirty="0">
                <a:solidFill>
                  <a:srgbClr val="000000"/>
                </a:solidFill>
                <a:latin typeface="Times New Roman" panose="02020603050405020304" pitchFamily="18" charset="0"/>
              </a:rPr>
              <a:t>Bebek ölüm oranı , Anne ölüm oranı </a:t>
            </a:r>
          </a:p>
          <a:p>
            <a:pPr algn="just"/>
            <a:r>
              <a:rPr lang="tr-TR" sz="1800" b="0" i="0" u="none" strike="noStrike" baseline="0" dirty="0">
                <a:solidFill>
                  <a:srgbClr val="000000"/>
                </a:solidFill>
                <a:latin typeface="Times New Roman" panose="02020603050405020304" pitchFamily="18" charset="0"/>
              </a:rPr>
              <a:t>Bulaşıcı hastalıkların ve paraziter </a:t>
            </a:r>
            <a:r>
              <a:rPr lang="tr-TR" sz="1800" b="0" i="0" u="none" strike="noStrike" baseline="0" dirty="0" err="1">
                <a:solidFill>
                  <a:srgbClr val="000000"/>
                </a:solidFill>
                <a:latin typeface="Times New Roman" panose="02020603050405020304" pitchFamily="18" charset="0"/>
              </a:rPr>
              <a:t>enfestasyonların</a:t>
            </a:r>
            <a:r>
              <a:rPr lang="tr-TR" sz="1800" b="0" i="0" u="none" strike="noStrike" baseline="0" dirty="0">
                <a:solidFill>
                  <a:srgbClr val="000000"/>
                </a:solidFill>
                <a:latin typeface="Times New Roman" panose="02020603050405020304" pitchFamily="18" charset="0"/>
              </a:rPr>
              <a:t> yaygınlık durumu </a:t>
            </a:r>
          </a:p>
          <a:p>
            <a:pPr algn="just"/>
            <a:r>
              <a:rPr lang="tr-TR" sz="1800" b="0" i="0" u="none" strike="noStrike" baseline="0" dirty="0">
                <a:solidFill>
                  <a:srgbClr val="000000"/>
                </a:solidFill>
                <a:latin typeface="Times New Roman" panose="02020603050405020304" pitchFamily="18" charset="0"/>
              </a:rPr>
              <a:t>Dejeneratif hastalıkların toplumdaki oranı, </a:t>
            </a:r>
          </a:p>
          <a:p>
            <a:pPr algn="just"/>
            <a:r>
              <a:rPr lang="tr-TR" sz="1800" b="0" i="0" u="none" strike="noStrike" baseline="0" dirty="0">
                <a:solidFill>
                  <a:srgbClr val="000000"/>
                </a:solidFill>
                <a:latin typeface="Times New Roman" panose="02020603050405020304" pitchFamily="18" charset="0"/>
              </a:rPr>
              <a:t>Beslenme durumu  </a:t>
            </a:r>
            <a:r>
              <a:rPr lang="tr-TR" sz="1800" b="0" i="0" u="none" strike="noStrike" baseline="0" dirty="0" err="1">
                <a:solidFill>
                  <a:srgbClr val="000000"/>
                </a:solidFill>
                <a:latin typeface="Times New Roman" panose="02020603050405020304" pitchFamily="18" charset="0"/>
              </a:rPr>
              <a:t>v.b</a:t>
            </a:r>
            <a:r>
              <a:rPr lang="tr-TR" sz="1800" b="0" i="0" u="none" strike="noStrike" baseline="0" dirty="0">
                <a:solidFill>
                  <a:srgbClr val="000000"/>
                </a:solidFill>
                <a:latin typeface="Times New Roman" panose="02020603050405020304" pitchFamily="18" charset="0"/>
              </a:rPr>
              <a:t>.   </a:t>
            </a:r>
          </a:p>
        </p:txBody>
      </p:sp>
      <p:sp>
        <p:nvSpPr>
          <p:cNvPr id="5" name="Metin kutusu 4">
            <a:extLst>
              <a:ext uri="{FF2B5EF4-FFF2-40B4-BE49-F238E27FC236}">
                <a16:creationId xmlns:a16="http://schemas.microsoft.com/office/drawing/2014/main" id="{BD8610A6-D935-7FA2-6751-BFA7A153ADF2}"/>
              </a:ext>
            </a:extLst>
          </p:cNvPr>
          <p:cNvSpPr txBox="1"/>
          <p:nvPr/>
        </p:nvSpPr>
        <p:spPr>
          <a:xfrm>
            <a:off x="1818085" y="6379151"/>
            <a:ext cx="6954440" cy="281231"/>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101048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F54A8E6-693B-94D0-B03D-4519BD6C2585}"/>
              </a:ext>
            </a:extLst>
          </p:cNvPr>
          <p:cNvSpPr txBox="1"/>
          <p:nvPr/>
        </p:nvSpPr>
        <p:spPr>
          <a:xfrm>
            <a:off x="671513" y="800100"/>
            <a:ext cx="2514600" cy="369332"/>
          </a:xfrm>
          <a:prstGeom prst="rect">
            <a:avLst/>
          </a:prstGeom>
          <a:noFill/>
        </p:spPr>
        <p:txBody>
          <a:bodyPr wrap="square" rtlCol="0">
            <a:spAutoFit/>
          </a:bodyPr>
          <a:lstStyle/>
          <a:p>
            <a:r>
              <a:rPr lang="tr-TR" dirty="0"/>
              <a:t> </a:t>
            </a:r>
          </a:p>
        </p:txBody>
      </p:sp>
      <p:sp>
        <p:nvSpPr>
          <p:cNvPr id="3" name="Metin kutusu 2">
            <a:extLst>
              <a:ext uri="{FF2B5EF4-FFF2-40B4-BE49-F238E27FC236}">
                <a16:creationId xmlns:a16="http://schemas.microsoft.com/office/drawing/2014/main" id="{DC9A75FF-E8A0-13F3-84E4-53EA800F1260}"/>
              </a:ext>
            </a:extLst>
          </p:cNvPr>
          <p:cNvSpPr txBox="1"/>
          <p:nvPr/>
        </p:nvSpPr>
        <p:spPr>
          <a:xfrm>
            <a:off x="1685925" y="1041916"/>
            <a:ext cx="8215312" cy="4370427"/>
          </a:xfrm>
          <a:prstGeom prst="rect">
            <a:avLst/>
          </a:prstGeom>
          <a:noFill/>
        </p:spPr>
        <p:txBody>
          <a:bodyPr wrap="square" rtlCol="0">
            <a:spAutoFit/>
          </a:bodyPr>
          <a:lstStyle/>
          <a:p>
            <a:pPr algn="just"/>
            <a:r>
              <a:rPr lang="tr-TR" sz="2000" dirty="0"/>
              <a:t>Sağlık eğitimi, kişilerde kendi yaşantıları yoluyla sağlıkla ilgili düşünce, kavram,, inanç, tutum, davranış ve yaşam biçimi değişikliği oluşturmak amacıyla yapılan herhangi bir öğrenme yaşantısı</a:t>
            </a:r>
          </a:p>
          <a:p>
            <a:pPr algn="just"/>
            <a:endParaRPr lang="tr-TR" sz="2000" dirty="0"/>
          </a:p>
          <a:p>
            <a:pPr algn="just"/>
            <a:r>
              <a:rPr lang="tr-TR" sz="2000" dirty="0"/>
              <a:t>Sağlık eğitiminin en belirgin özelliği, bireyin kendi sağlık uygulamalarını belirlemeye kendi iradesiyle ve isteyerek katılmasıdır.</a:t>
            </a:r>
          </a:p>
          <a:p>
            <a:pPr algn="just"/>
            <a:endParaRPr lang="tr-TR" sz="2000" dirty="0"/>
          </a:p>
          <a:p>
            <a:pPr algn="just"/>
            <a:endParaRPr lang="tr-TR" sz="2000" dirty="0"/>
          </a:p>
          <a:p>
            <a:pPr algn="just"/>
            <a:r>
              <a:rPr lang="tr-TR" sz="2000" dirty="0"/>
              <a:t>Sağlık eğitiminin temel amacı, bireyin ve toplumun gereksinimlerini karşılayacak, sağlıklı yaşam için kişilerin sağlıklarını korumalarını ve geliştirmelerini, tedavi olanaklarından yararlanmaları ve olumlu bir çevre yaratmalarını sağlayacak davranış değişikliğini oluşturmaktır.</a:t>
            </a:r>
          </a:p>
          <a:p>
            <a:pPr algn="just"/>
            <a:endParaRPr lang="tr-TR" sz="2000" dirty="0"/>
          </a:p>
          <a:p>
            <a:endParaRPr lang="tr-TR" dirty="0"/>
          </a:p>
        </p:txBody>
      </p:sp>
      <p:sp>
        <p:nvSpPr>
          <p:cNvPr id="4" name="Metin kutusu 3">
            <a:extLst>
              <a:ext uri="{FF2B5EF4-FFF2-40B4-BE49-F238E27FC236}">
                <a16:creationId xmlns:a16="http://schemas.microsoft.com/office/drawing/2014/main" id="{D45826EA-9772-F6CC-4C29-965BD922C31E}"/>
              </a:ext>
            </a:extLst>
          </p:cNvPr>
          <p:cNvSpPr txBox="1"/>
          <p:nvPr/>
        </p:nvSpPr>
        <p:spPr>
          <a:xfrm>
            <a:off x="2941438" y="6581001"/>
            <a:ext cx="9558338" cy="276999"/>
          </a:xfrm>
          <a:prstGeom prst="rect">
            <a:avLst/>
          </a:prstGeom>
          <a:noFill/>
        </p:spPr>
        <p:txBody>
          <a:bodyPr wrap="square" rtlCol="0">
            <a:spAutoFit/>
          </a:bodyPr>
          <a:lstStyle/>
          <a:p>
            <a:r>
              <a:rPr lang="tr-TR" sz="1200" dirty="0"/>
              <a:t>Özvarış Ş. B. (2016). Sağlığı Geliştirme ve Sağlık Eğitimi. Ankara: Hacettepe Üniversitesi Yayınları. </a:t>
            </a:r>
          </a:p>
        </p:txBody>
      </p:sp>
    </p:spTree>
    <p:extLst>
      <p:ext uri="{BB962C8B-B14F-4D97-AF65-F5344CB8AC3E}">
        <p14:creationId xmlns:p14="http://schemas.microsoft.com/office/powerpoint/2010/main" val="116493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4F5FA67-5F28-2F67-3ED0-238FA77F1C47}"/>
              </a:ext>
            </a:extLst>
          </p:cNvPr>
          <p:cNvSpPr txBox="1"/>
          <p:nvPr/>
        </p:nvSpPr>
        <p:spPr>
          <a:xfrm>
            <a:off x="2475310" y="730213"/>
            <a:ext cx="6093618" cy="454099"/>
          </a:xfrm>
          <a:prstGeom prst="rect">
            <a:avLst/>
          </a:prstGeom>
          <a:noFill/>
        </p:spPr>
        <p:txBody>
          <a:bodyPr wrap="square">
            <a:spAutoFit/>
          </a:bodyPr>
          <a:lstStyle/>
          <a:p>
            <a:pPr algn="ctr">
              <a:lnSpc>
                <a:spcPts val="1200"/>
              </a:lnSpc>
              <a:spcAft>
                <a:spcPts val="0"/>
              </a:spcAft>
            </a:pPr>
            <a:r>
              <a:rPr lang="tr-TR" sz="2000" b="1" i="0" dirty="0">
                <a:solidFill>
                  <a:srgbClr val="000000"/>
                </a:solidFill>
                <a:effectLst/>
              </a:rPr>
              <a:t>HALKIN SAĞLIK EĞİTİMİ YÖNETMELİĞİ</a:t>
            </a:r>
          </a:p>
          <a:p>
            <a:pPr algn="ctr">
              <a:lnSpc>
                <a:spcPts val="1200"/>
              </a:lnSpc>
              <a:spcAft>
                <a:spcPts val="0"/>
              </a:spcAft>
            </a:pPr>
            <a:r>
              <a:rPr lang="tr-TR" sz="2800" b="1" i="0" dirty="0">
                <a:solidFill>
                  <a:srgbClr val="000000"/>
                </a:solidFill>
                <a:effectLst/>
                <a:latin typeface="inherit"/>
              </a:rPr>
              <a:t> </a:t>
            </a:r>
            <a:endParaRPr lang="tr-TR" b="0" i="0" dirty="0">
              <a:solidFill>
                <a:srgbClr val="000000"/>
              </a:solidFill>
              <a:effectLst/>
              <a:latin typeface="Times New Roman" panose="02020603050405020304" pitchFamily="18" charset="0"/>
            </a:endParaRPr>
          </a:p>
        </p:txBody>
      </p:sp>
      <p:sp>
        <p:nvSpPr>
          <p:cNvPr id="5" name="Metin kutusu 4">
            <a:extLst>
              <a:ext uri="{FF2B5EF4-FFF2-40B4-BE49-F238E27FC236}">
                <a16:creationId xmlns:a16="http://schemas.microsoft.com/office/drawing/2014/main" id="{D8A631B4-F5A7-740B-9998-AFFB0580395A}"/>
              </a:ext>
            </a:extLst>
          </p:cNvPr>
          <p:cNvSpPr txBox="1"/>
          <p:nvPr/>
        </p:nvSpPr>
        <p:spPr>
          <a:xfrm>
            <a:off x="2646760" y="957262"/>
            <a:ext cx="6093618" cy="923330"/>
          </a:xfrm>
          <a:prstGeom prst="rect">
            <a:avLst/>
          </a:prstGeom>
          <a:noFill/>
        </p:spPr>
        <p:txBody>
          <a:bodyPr wrap="square">
            <a:spAutoFit/>
          </a:bodyPr>
          <a:lstStyle/>
          <a:p>
            <a:pPr algn="l"/>
            <a:r>
              <a:rPr lang="tr-TR" b="0" i="1" dirty="0">
                <a:solidFill>
                  <a:srgbClr val="212529"/>
                </a:solidFill>
                <a:effectLst/>
                <a:latin typeface="-apple-system"/>
              </a:rPr>
              <a:t>Resmî Gazete Tarihi: 06.08.2000 Resmî Gazete Sayısı: 24132</a:t>
            </a:r>
          </a:p>
          <a:p>
            <a:br>
              <a:rPr lang="tr-TR" dirty="0"/>
            </a:br>
            <a:endParaRPr lang="tr-TR" dirty="0"/>
          </a:p>
        </p:txBody>
      </p:sp>
      <p:sp>
        <p:nvSpPr>
          <p:cNvPr id="7" name="Metin kutusu 6">
            <a:extLst>
              <a:ext uri="{FF2B5EF4-FFF2-40B4-BE49-F238E27FC236}">
                <a16:creationId xmlns:a16="http://schemas.microsoft.com/office/drawing/2014/main" id="{CE8C4870-4A44-0B9F-93A8-23280B466563}"/>
              </a:ext>
            </a:extLst>
          </p:cNvPr>
          <p:cNvSpPr txBox="1"/>
          <p:nvPr/>
        </p:nvSpPr>
        <p:spPr>
          <a:xfrm>
            <a:off x="982861" y="1561802"/>
            <a:ext cx="10226278" cy="4204356"/>
          </a:xfrm>
          <a:prstGeom prst="rect">
            <a:avLst/>
          </a:prstGeom>
          <a:noFill/>
        </p:spPr>
        <p:txBody>
          <a:bodyPr wrap="square">
            <a:spAutoFit/>
          </a:bodyPr>
          <a:lstStyle/>
          <a:p>
            <a:pPr indent="457200" algn="just">
              <a:lnSpc>
                <a:spcPct val="150000"/>
              </a:lnSpc>
              <a:spcAft>
                <a:spcPts val="0"/>
              </a:spcAft>
            </a:pPr>
            <a:r>
              <a:rPr lang="tr-TR" b="1" i="0" dirty="0">
                <a:solidFill>
                  <a:srgbClr val="000000"/>
                </a:solidFill>
                <a:effectLst/>
              </a:rPr>
              <a:t>Amaç</a:t>
            </a:r>
          </a:p>
          <a:p>
            <a:pPr indent="457200" algn="just">
              <a:lnSpc>
                <a:spcPct val="150000"/>
              </a:lnSpc>
              <a:spcAft>
                <a:spcPts val="0"/>
              </a:spcAft>
            </a:pPr>
            <a:r>
              <a:rPr lang="tr-TR" b="1" i="0" dirty="0">
                <a:solidFill>
                  <a:srgbClr val="000000"/>
                </a:solidFill>
                <a:effectLst/>
              </a:rPr>
              <a:t>Madde 1- </a:t>
            </a:r>
            <a:r>
              <a:rPr lang="tr-TR" b="0" i="0" dirty="0">
                <a:solidFill>
                  <a:srgbClr val="000000"/>
                </a:solidFill>
                <a:effectLst/>
              </a:rPr>
              <a:t>Bu Yönetmeliğin amacı; toplumu oluşturan kişilerin sağlık bilincini ve davranışını geliştirerek, sağlıklarını koruyabilir, sağlık hizmetlerine katılabilir, sağlık haklarını savunabilir hale getirmek üzere; halkın bilgilendirilmesi, Bakanlığın merkez ve taşra teşkilatında görevli personelin halkın sağlık eğitimi konusunda bilgilerinin geliştirilmesi için uygulanacak eğitim faaliyetlerinin usul ve esaslarını belirlemektir.</a:t>
            </a:r>
          </a:p>
          <a:p>
            <a:pPr indent="457200" algn="just">
              <a:lnSpc>
                <a:spcPct val="150000"/>
              </a:lnSpc>
              <a:spcAft>
                <a:spcPts val="0"/>
              </a:spcAft>
            </a:pPr>
            <a:r>
              <a:rPr lang="tr-TR" b="1" i="0" dirty="0">
                <a:solidFill>
                  <a:srgbClr val="000000"/>
                </a:solidFill>
                <a:effectLst/>
              </a:rPr>
              <a:t>Kapsam</a:t>
            </a:r>
          </a:p>
          <a:p>
            <a:pPr indent="457200" algn="just">
              <a:lnSpc>
                <a:spcPct val="150000"/>
              </a:lnSpc>
              <a:spcAft>
                <a:spcPts val="0"/>
              </a:spcAft>
            </a:pPr>
            <a:r>
              <a:rPr lang="tr-TR" b="1" i="0" dirty="0">
                <a:solidFill>
                  <a:srgbClr val="000000"/>
                </a:solidFill>
                <a:effectLst/>
              </a:rPr>
              <a:t>Madde 2- </a:t>
            </a:r>
            <a:r>
              <a:rPr lang="tr-TR" b="0" i="0" dirty="0">
                <a:solidFill>
                  <a:srgbClr val="000000"/>
                </a:solidFill>
                <a:effectLst/>
              </a:rPr>
              <a:t>Bu Yönetmelik, halkın sağlık eğitimi alanında Bakanlığın merkez ve taşra teşkilatı, diğer kamu kurum ve kuruluşlarında veya serbest olarak mesleklerini icra eden sağlık personeli ile halkın sağlık eğitimi faaliyetlerinin hedefleri, ilkeleri, kurumsallaşması, yönetiminde görevlendirilecek personelin görev yetki ve sorumluluklarına dair esasları kapsar.</a:t>
            </a:r>
          </a:p>
        </p:txBody>
      </p:sp>
      <p:sp>
        <p:nvSpPr>
          <p:cNvPr id="8" name="Metin kutusu 7">
            <a:extLst>
              <a:ext uri="{FF2B5EF4-FFF2-40B4-BE49-F238E27FC236}">
                <a16:creationId xmlns:a16="http://schemas.microsoft.com/office/drawing/2014/main" id="{38B4D79C-F98A-51E5-78AE-89A2366EFC74}"/>
              </a:ext>
            </a:extLst>
          </p:cNvPr>
          <p:cNvSpPr txBox="1"/>
          <p:nvPr/>
        </p:nvSpPr>
        <p:spPr>
          <a:xfrm>
            <a:off x="2114552" y="6370698"/>
            <a:ext cx="6729412" cy="461665"/>
          </a:xfrm>
          <a:prstGeom prst="rect">
            <a:avLst/>
          </a:prstGeom>
          <a:noFill/>
        </p:spPr>
        <p:txBody>
          <a:bodyPr wrap="square" rtlCol="0">
            <a:spAutoFit/>
          </a:bodyPr>
          <a:lstStyle/>
          <a:p>
            <a:r>
              <a:rPr lang="tr-TR" sz="1200" dirty="0"/>
              <a:t>T.C. Cumhurbaşkanlığı Mevzuat Bilgi Sistemi. Halkın Sağlık Eğitimi Yönetmeliği,</a:t>
            </a:r>
            <a:r>
              <a:rPr kumimoji="0" lang="tr-TR" sz="1200" b="0" i="0" u="none" strike="noStrike" kern="1200" cap="none" spc="0" normalizeH="0" baseline="0" noProof="0" dirty="0">
                <a:ln>
                  <a:noFill/>
                </a:ln>
                <a:solidFill>
                  <a:srgbClr val="3C4245"/>
                </a:solidFill>
                <a:effectLst/>
                <a:uLnTx/>
                <a:uFillTx/>
                <a:ea typeface="+mn-ea"/>
                <a:cs typeface="+mn-cs"/>
              </a:rPr>
              <a:t> (Erişim tarihi: 23.01.2024) Erişim adresi </a:t>
            </a:r>
            <a:r>
              <a:rPr kumimoji="0" lang="tr-TR" sz="1200" b="0" i="0" u="none" strike="noStrike" kern="1200" cap="none" spc="0" normalizeH="0" baseline="0" noProof="0" dirty="0">
                <a:ln>
                  <a:noFill/>
                </a:ln>
                <a:solidFill>
                  <a:srgbClr val="3C4245"/>
                </a:solidFill>
                <a:effectLst/>
                <a:uLnTx/>
                <a:uFillTx/>
                <a:ea typeface="+mn-ea"/>
                <a:cs typeface="+mn-cs"/>
                <a:hlinkClick r:id="rId2"/>
              </a:rPr>
              <a:t>https://www.mevzuat.gov.tr/mevzuat?MevzuatNo=9352&amp;MevzuatTur=7&amp;MevzuatTertip=5</a:t>
            </a:r>
            <a:r>
              <a:rPr kumimoji="0" lang="tr-TR" sz="1200" b="0" i="0" u="none" strike="noStrike" kern="1200" cap="none" spc="0" normalizeH="0" baseline="0" noProof="0" dirty="0">
                <a:ln>
                  <a:noFill/>
                </a:ln>
                <a:solidFill>
                  <a:srgbClr val="3C4245"/>
                </a:solidFill>
                <a:effectLst/>
                <a:uLnTx/>
                <a:uFillTx/>
                <a:ea typeface="+mn-ea"/>
                <a:cs typeface="+mn-cs"/>
              </a:rPr>
              <a:t>  </a:t>
            </a:r>
            <a:endParaRPr lang="tr-TR" sz="1200" dirty="0"/>
          </a:p>
        </p:txBody>
      </p:sp>
    </p:spTree>
    <p:extLst>
      <p:ext uri="{BB962C8B-B14F-4D97-AF65-F5344CB8AC3E}">
        <p14:creationId xmlns:p14="http://schemas.microsoft.com/office/powerpoint/2010/main" val="70574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E84F0C8-3C92-68A3-AA89-929A1A622DBE}"/>
              </a:ext>
            </a:extLst>
          </p:cNvPr>
          <p:cNvSpPr txBox="1"/>
          <p:nvPr/>
        </p:nvSpPr>
        <p:spPr>
          <a:xfrm>
            <a:off x="1028700" y="471488"/>
            <a:ext cx="10644188" cy="4801314"/>
          </a:xfrm>
          <a:prstGeom prst="rect">
            <a:avLst/>
          </a:prstGeom>
          <a:noFill/>
        </p:spPr>
        <p:txBody>
          <a:bodyPr wrap="square" rtlCol="0">
            <a:spAutoFit/>
          </a:bodyPr>
          <a:lstStyle/>
          <a:p>
            <a:r>
              <a:rPr lang="tr-TR" b="1" dirty="0"/>
              <a:t>Sağlık Davranışı</a:t>
            </a:r>
          </a:p>
          <a:p>
            <a:r>
              <a:rPr lang="tr-TR" dirty="0"/>
              <a:t>Sağlık davranışı bireyin; sağlığını korumak, geliştirmek, sürdürmek ve hastalıklardan korunmak için inandığı ve yaptığı davranışların bütünüdür</a:t>
            </a:r>
          </a:p>
          <a:p>
            <a:endParaRPr lang="tr-TR" b="1" dirty="0"/>
          </a:p>
          <a:p>
            <a:r>
              <a:rPr lang="tr-TR" b="1" dirty="0"/>
              <a:t>Sağlık Davranışlarını Etkileyen Faktörler </a:t>
            </a:r>
          </a:p>
          <a:p>
            <a:r>
              <a:rPr lang="tr-TR" dirty="0"/>
              <a:t>Sağlıkla ilgili davranışları etkileyebilen , eğitim müdahaleleri ile değiştirilebilen  üç tip faktör bulunmaktadır.</a:t>
            </a:r>
          </a:p>
          <a:p>
            <a:endParaRPr lang="tr-TR" dirty="0"/>
          </a:p>
          <a:p>
            <a:r>
              <a:rPr lang="tr-TR" dirty="0"/>
              <a:t>-Hazırlayıcı (</a:t>
            </a:r>
            <a:r>
              <a:rPr lang="tr-TR" dirty="0" err="1"/>
              <a:t>predisposing</a:t>
            </a:r>
            <a:r>
              <a:rPr lang="tr-TR" dirty="0"/>
              <a:t>) faktörler: Bilgi, tutum, inanç, değerler, algılamalar-motivasyon sağlayıcı</a:t>
            </a:r>
          </a:p>
          <a:p>
            <a:r>
              <a:rPr lang="tr-TR" dirty="0"/>
              <a:t>-Olanak sağlayıcı (</a:t>
            </a:r>
            <a:r>
              <a:rPr lang="tr-TR" dirty="0" err="1"/>
              <a:t>enabling</a:t>
            </a:r>
            <a:r>
              <a:rPr lang="tr-TR" dirty="0"/>
              <a:t>) faktörler: Yapısal faktörler-kaynakların varlığı, zaman </a:t>
            </a:r>
          </a:p>
          <a:p>
            <a:r>
              <a:rPr lang="tr-TR" dirty="0"/>
              <a:t>-Güçlendirici (</a:t>
            </a:r>
            <a:r>
              <a:rPr lang="tr-TR" dirty="0" err="1"/>
              <a:t>reinforcing</a:t>
            </a:r>
            <a:r>
              <a:rPr lang="tr-TR" dirty="0"/>
              <a:t>) faktörler: aile ya da toplum tarafından o davranışın kabul edilmesi, ödüllendirme</a:t>
            </a:r>
          </a:p>
          <a:p>
            <a:endParaRPr lang="tr-TR" dirty="0"/>
          </a:p>
          <a:p>
            <a:r>
              <a:rPr lang="tr-TR" dirty="0"/>
              <a:t>-Etkili sağlık eğitim programları bu üç faktöre de yönelen öğrenme deneyimlerini birleştirmelidir.</a:t>
            </a:r>
          </a:p>
          <a:p>
            <a:endParaRPr lang="tr-TR" dirty="0"/>
          </a:p>
          <a:p>
            <a:r>
              <a:rPr lang="tr-TR" dirty="0"/>
              <a:t>İşyeri-Koruyucu baret </a:t>
            </a:r>
          </a:p>
          <a:p>
            <a:endParaRPr lang="tr-TR" dirty="0"/>
          </a:p>
          <a:p>
            <a:r>
              <a:rPr lang="tr-TR" dirty="0"/>
              <a:t> </a:t>
            </a:r>
          </a:p>
          <a:p>
            <a:endParaRPr lang="tr-TR" dirty="0"/>
          </a:p>
        </p:txBody>
      </p:sp>
      <p:sp>
        <p:nvSpPr>
          <p:cNvPr id="4" name="Metin kutusu 3">
            <a:extLst>
              <a:ext uri="{FF2B5EF4-FFF2-40B4-BE49-F238E27FC236}">
                <a16:creationId xmlns:a16="http://schemas.microsoft.com/office/drawing/2014/main" id="{32DD983C-768F-9D60-AC0D-1E21D772A144}"/>
              </a:ext>
            </a:extLst>
          </p:cNvPr>
          <p:cNvSpPr txBox="1"/>
          <p:nvPr/>
        </p:nvSpPr>
        <p:spPr>
          <a:xfrm>
            <a:off x="1818083" y="6190864"/>
            <a:ext cx="9454754" cy="553998"/>
          </a:xfrm>
          <a:prstGeom prst="rect">
            <a:avLst/>
          </a:prstGeom>
          <a:noFill/>
        </p:spPr>
        <p:txBody>
          <a:bodyPr wrap="square">
            <a:spAutoFit/>
          </a:bodyPr>
          <a:lstStyle/>
          <a:p>
            <a:pPr algn="l"/>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Esin N. M., Aktaş E. (2012). </a:t>
            </a:r>
            <a:r>
              <a:rPr lang="tr-TR" sz="1200" dirty="0">
                <a:solidFill>
                  <a:prstClr val="black"/>
                </a:solidFill>
                <a:latin typeface="Calibri" panose="020F0502020204030204"/>
                <a:ea typeface="Calibri" panose="020F0502020204030204" pitchFamily="34" charset="0"/>
                <a:cs typeface="Times New Roman" panose="02020603050405020304" pitchFamily="18" charset="0"/>
              </a:rPr>
              <a:t>Çalışanların Sağlık Davranışları ve Etkileyen Faktörler: Sistematik İnceleme,</a:t>
            </a:r>
            <a:r>
              <a:rPr lang="tr-TR" sz="1800" b="0" i="1" u="none" strike="noStrike" baseline="0" dirty="0">
                <a:latin typeface="TimesNewRomanPS-ItalicMT"/>
              </a:rPr>
              <a:t> </a:t>
            </a:r>
            <a:r>
              <a:rPr lang="tr-TR" sz="1200" dirty="0">
                <a:solidFill>
                  <a:prstClr val="black"/>
                </a:solidFill>
                <a:latin typeface="Calibri" panose="020F0502020204030204"/>
                <a:ea typeface="Calibri" panose="020F0502020204030204" pitchFamily="34" charset="0"/>
                <a:cs typeface="Times New Roman" panose="02020603050405020304" pitchFamily="18" charset="0"/>
              </a:rPr>
              <a:t>İ.Ü.F.N. Hemşirelik. Dergisi, 20(2), 166-176</a:t>
            </a:r>
          </a:p>
          <a:p>
            <a:r>
              <a:rPr lang="tr-TR" sz="1200" dirty="0"/>
              <a:t>Özvarış Ş. B. (2016). Sağlığı Geliştirme ve Sağlık Eğitimi. Ankara: Hacettepe Üniversitesi Yayınları. </a:t>
            </a:r>
          </a:p>
        </p:txBody>
      </p:sp>
    </p:spTree>
    <p:extLst>
      <p:ext uri="{BB962C8B-B14F-4D97-AF65-F5344CB8AC3E}">
        <p14:creationId xmlns:p14="http://schemas.microsoft.com/office/powerpoint/2010/main" val="289829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F9FD47E-23C7-D2F1-6F5E-4E8A4DB6D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441" y="428646"/>
            <a:ext cx="8525110" cy="5677064"/>
          </a:xfrm>
          <a:prstGeom prst="rect">
            <a:avLst/>
          </a:prstGeom>
        </p:spPr>
      </p:pic>
      <p:sp>
        <p:nvSpPr>
          <p:cNvPr id="4" name="Metin kutusu 3">
            <a:extLst>
              <a:ext uri="{FF2B5EF4-FFF2-40B4-BE49-F238E27FC236}">
                <a16:creationId xmlns:a16="http://schemas.microsoft.com/office/drawing/2014/main" id="{610A60F5-97E8-5527-65DF-FE390507B5CC}"/>
              </a:ext>
            </a:extLst>
          </p:cNvPr>
          <p:cNvSpPr txBox="1"/>
          <p:nvPr/>
        </p:nvSpPr>
        <p:spPr>
          <a:xfrm>
            <a:off x="3049191" y="6581001"/>
            <a:ext cx="6093618" cy="276999"/>
          </a:xfrm>
          <a:prstGeom prst="rect">
            <a:avLst/>
          </a:prstGeom>
          <a:noFill/>
        </p:spPr>
        <p:txBody>
          <a:bodyPr wrap="square">
            <a:spAutoFit/>
          </a:bodyPr>
          <a:lstStyle/>
          <a:p>
            <a:r>
              <a:rPr lang="tr-TR" sz="1200" dirty="0"/>
              <a:t>Özvarış Ş. B. (2016). Sağlığı Geliştirme ve Sağlık Eğitimi. Ankara: Hacettepe Üniversitesi Yayınları. </a:t>
            </a:r>
          </a:p>
        </p:txBody>
      </p:sp>
    </p:spTree>
    <p:extLst>
      <p:ext uri="{BB962C8B-B14F-4D97-AF65-F5344CB8AC3E}">
        <p14:creationId xmlns:p14="http://schemas.microsoft.com/office/powerpoint/2010/main" val="73822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A1865EE-CF34-6716-0EF8-E93C5F813292}"/>
              </a:ext>
            </a:extLst>
          </p:cNvPr>
          <p:cNvSpPr txBox="1"/>
          <p:nvPr/>
        </p:nvSpPr>
        <p:spPr>
          <a:xfrm>
            <a:off x="814388" y="701115"/>
            <a:ext cx="9301162" cy="3693319"/>
          </a:xfrm>
          <a:prstGeom prst="rect">
            <a:avLst/>
          </a:prstGeom>
          <a:noFill/>
        </p:spPr>
        <p:txBody>
          <a:bodyPr wrap="square" rtlCol="0">
            <a:spAutoFit/>
          </a:bodyPr>
          <a:lstStyle/>
          <a:p>
            <a:r>
              <a:rPr lang="tr-TR" dirty="0"/>
              <a:t>Sağlık politikalarında ve stratejilerinde, toplumun sistemli olarak yer alabilmesi için,</a:t>
            </a:r>
          </a:p>
          <a:p>
            <a:r>
              <a:rPr lang="tr-TR" dirty="0"/>
              <a:t>onu sadece pasif bir hizmet alıcısı olarak gören geleneksel sağlık anlayışının tersine</a:t>
            </a:r>
          </a:p>
          <a:p>
            <a:r>
              <a:rPr lang="tr-TR" b="1" dirty="0"/>
              <a:t>Toplumun sağlık etkinliklerinin eşit bir bileşeni </a:t>
            </a:r>
            <a:r>
              <a:rPr lang="tr-TR" dirty="0"/>
              <a:t>olarak görülmesi gerekir.</a:t>
            </a:r>
          </a:p>
          <a:p>
            <a:endParaRPr lang="tr-TR" dirty="0"/>
          </a:p>
          <a:p>
            <a:r>
              <a:rPr lang="tr-TR" dirty="0"/>
              <a:t>Sağlık eğitimi ile birey ve toplumda istenilen yönde davranış değişikliği oluşturabilmek için; </a:t>
            </a:r>
          </a:p>
          <a:p>
            <a:pPr marL="285750" indent="-285750">
              <a:buFont typeface="Arial" panose="020B0604020202020204" pitchFamily="34" charset="0"/>
              <a:buChar char="•"/>
            </a:pPr>
            <a:r>
              <a:rPr lang="tr-TR" dirty="0"/>
              <a:t>Toplumun kendi önceliklerini </a:t>
            </a:r>
          </a:p>
          <a:p>
            <a:pPr marL="285750" indent="-285750">
              <a:buFont typeface="Arial" panose="020B0604020202020204" pitchFamily="34" charset="0"/>
              <a:buChar char="•"/>
            </a:pPr>
            <a:r>
              <a:rPr lang="tr-TR" dirty="0"/>
              <a:t>Gelenek ve göreneklerini</a:t>
            </a:r>
          </a:p>
          <a:p>
            <a:pPr marL="285750" indent="-285750">
              <a:buFont typeface="Arial" panose="020B0604020202020204" pitchFamily="34" charset="0"/>
              <a:buChar char="•"/>
            </a:pPr>
            <a:r>
              <a:rPr lang="tr-TR" dirty="0"/>
              <a:t>İnançlarını</a:t>
            </a:r>
          </a:p>
          <a:p>
            <a:pPr marL="285750" indent="-285750">
              <a:buFont typeface="Arial" panose="020B0604020202020204" pitchFamily="34" charset="0"/>
              <a:buChar char="•"/>
            </a:pPr>
            <a:r>
              <a:rPr lang="tr-TR" dirty="0"/>
              <a:t>Sağlık ve hastalık algıları </a:t>
            </a:r>
          </a:p>
          <a:p>
            <a:endParaRPr lang="tr-TR" dirty="0"/>
          </a:p>
          <a:p>
            <a:r>
              <a:rPr lang="tr-TR" dirty="0"/>
              <a:t>-Toplumla birlikte saptamak </a:t>
            </a:r>
          </a:p>
          <a:p>
            <a:endParaRPr lang="tr-TR" dirty="0"/>
          </a:p>
          <a:p>
            <a:r>
              <a:rPr lang="tr-TR" dirty="0"/>
              <a:t>-Eğitim programlarını bunlara dayandırarak geliştirmek ve uygulamak </a:t>
            </a:r>
          </a:p>
        </p:txBody>
      </p:sp>
      <p:sp>
        <p:nvSpPr>
          <p:cNvPr id="3" name="Metin kutusu 2">
            <a:extLst>
              <a:ext uri="{FF2B5EF4-FFF2-40B4-BE49-F238E27FC236}">
                <a16:creationId xmlns:a16="http://schemas.microsoft.com/office/drawing/2014/main" id="{B5DB35F4-2DD4-A702-0397-9DDB5AACF029}"/>
              </a:ext>
            </a:extLst>
          </p:cNvPr>
          <p:cNvSpPr txBox="1"/>
          <p:nvPr/>
        </p:nvSpPr>
        <p:spPr>
          <a:xfrm>
            <a:off x="3049191" y="6462326"/>
            <a:ext cx="6093618" cy="276999"/>
          </a:xfrm>
          <a:prstGeom prst="rect">
            <a:avLst/>
          </a:prstGeom>
          <a:noFill/>
        </p:spPr>
        <p:txBody>
          <a:bodyPr wrap="square">
            <a:spAutoFit/>
          </a:bodyPr>
          <a:lstStyle/>
          <a:p>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Güler, Ç., Akın, L. (2012). Halk Sağlığı Temel Bilgiler. Ankara: Hacettepe Üniversitesi    Yayınları.</a:t>
            </a:r>
            <a:endParaRPr lang="tr-TR" dirty="0"/>
          </a:p>
        </p:txBody>
      </p:sp>
    </p:spTree>
    <p:extLst>
      <p:ext uri="{BB962C8B-B14F-4D97-AF65-F5344CB8AC3E}">
        <p14:creationId xmlns:p14="http://schemas.microsoft.com/office/powerpoint/2010/main" val="565364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2957631-A98B-CEFC-1319-442E82DC1386}"/>
              </a:ext>
            </a:extLst>
          </p:cNvPr>
          <p:cNvSpPr txBox="1"/>
          <p:nvPr/>
        </p:nvSpPr>
        <p:spPr>
          <a:xfrm>
            <a:off x="1689497" y="1014323"/>
            <a:ext cx="9269016" cy="4247317"/>
          </a:xfrm>
          <a:prstGeom prst="rect">
            <a:avLst/>
          </a:prstGeom>
          <a:noFill/>
        </p:spPr>
        <p:txBody>
          <a:bodyPr wrap="square">
            <a:spAutoFit/>
          </a:bodyPr>
          <a:lstStyle/>
          <a:p>
            <a:endParaRPr lang="tr-TR" sz="1800" b="0" i="0" u="none" strike="noStrike" baseline="0"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r>
              <a:rPr lang="tr-TR" sz="1800" b="0" i="0" u="none" strike="noStrike" baseline="0" dirty="0">
                <a:solidFill>
                  <a:srgbClr val="000000"/>
                </a:solidFill>
              </a:rPr>
              <a:t>Uygun sağlık davranışları temelindeki yaklaşım- gerçek çözüm değil</a:t>
            </a:r>
          </a:p>
          <a:p>
            <a:endParaRPr lang="tr-TR" dirty="0">
              <a:solidFill>
                <a:srgbClr val="000000"/>
              </a:solidFill>
              <a:latin typeface="Times New Roman" panose="02020603050405020304" pitchFamily="18" charset="0"/>
            </a:endParaRPr>
          </a:p>
          <a:p>
            <a:r>
              <a:rPr lang="tr-TR" sz="1800" b="0" i="0" u="none" strike="noStrike" baseline="0" dirty="0">
                <a:solidFill>
                  <a:srgbClr val="000000"/>
                </a:solidFill>
              </a:rPr>
              <a:t>Sağlık eğitimi- birey, grup –karar verme, sorumluluk-</a:t>
            </a:r>
            <a:r>
              <a:rPr lang="tr-TR" dirty="0">
                <a:solidFill>
                  <a:srgbClr val="000000"/>
                </a:solidFill>
              </a:rPr>
              <a:t> toplum sağlık sorunları yeterli değil </a:t>
            </a:r>
          </a:p>
          <a:p>
            <a:endParaRPr lang="tr-TR" dirty="0">
              <a:solidFill>
                <a:srgbClr val="000000"/>
              </a:solidFill>
            </a:endParaRPr>
          </a:p>
          <a:p>
            <a:pPr marL="285750" indent="-285750">
              <a:buFont typeface="Arial" panose="020B0604020202020204" pitchFamily="34" charset="0"/>
              <a:buChar char="•"/>
            </a:pPr>
            <a:r>
              <a:rPr lang="tr-TR" dirty="0">
                <a:solidFill>
                  <a:srgbClr val="000000"/>
                </a:solidFill>
              </a:rPr>
              <a:t>B</a:t>
            </a:r>
            <a:r>
              <a:rPr lang="tr-TR" sz="1800" b="0" i="0" u="none" strike="noStrike" baseline="0" dirty="0">
                <a:solidFill>
                  <a:srgbClr val="000000"/>
                </a:solidFill>
              </a:rPr>
              <a:t>azı düzenlemeler- yasal ve politik değişiklikler</a:t>
            </a:r>
          </a:p>
          <a:p>
            <a:pPr marL="285750" indent="-285750">
              <a:buFont typeface="Arial" panose="020B0604020202020204" pitchFamily="34" charset="0"/>
              <a:buChar char="•"/>
            </a:pPr>
            <a:r>
              <a:rPr lang="tr-TR" dirty="0">
                <a:solidFill>
                  <a:srgbClr val="000000"/>
                </a:solidFill>
              </a:rPr>
              <a:t>Değişik sektörlerin aralarında işbirliği </a:t>
            </a:r>
          </a:p>
          <a:p>
            <a:pPr marL="285750" indent="-285750">
              <a:buFont typeface="Arial" panose="020B0604020202020204" pitchFamily="34" charset="0"/>
              <a:buChar char="•"/>
            </a:pPr>
            <a:r>
              <a:rPr lang="tr-TR" dirty="0">
                <a:solidFill>
                  <a:srgbClr val="000000"/>
                </a:solidFill>
              </a:rPr>
              <a:t>Kişilerin ve toplumun katılım sağlaması  </a:t>
            </a:r>
            <a:r>
              <a:rPr lang="tr-TR" dirty="0" err="1">
                <a:solidFill>
                  <a:srgbClr val="000000"/>
                </a:solidFill>
              </a:rPr>
              <a:t>v.b</a:t>
            </a:r>
            <a:endParaRPr lang="tr-TR" dirty="0">
              <a:solidFill>
                <a:srgbClr val="000000"/>
              </a:solidFill>
            </a:endParaRPr>
          </a:p>
          <a:p>
            <a:endParaRPr lang="tr-TR" sz="1800" b="0" i="0" u="none" strike="noStrike" baseline="0" dirty="0">
              <a:solidFill>
                <a:srgbClr val="000000"/>
              </a:solidFill>
            </a:endParaRPr>
          </a:p>
          <a:p>
            <a:r>
              <a:rPr lang="tr-TR" dirty="0">
                <a:solidFill>
                  <a:srgbClr val="000000"/>
                </a:solidFill>
              </a:rPr>
              <a:t>- Sağlığı Geliştirme kavramı (Sağlık Eğitiminin içinde bulunduğu)</a:t>
            </a:r>
            <a:endParaRPr lang="tr-TR" sz="1800" b="0" i="0" u="none" strike="noStrike" baseline="0" dirty="0">
              <a:solidFill>
                <a:srgbClr val="000000"/>
              </a:solidFill>
            </a:endParaRPr>
          </a:p>
          <a:p>
            <a:endParaRPr lang="tr-TR" sz="1800" b="0" i="0" u="none" strike="noStrike" baseline="0" dirty="0">
              <a:solidFill>
                <a:srgbClr val="000000"/>
              </a:solidFill>
            </a:endParaRPr>
          </a:p>
          <a:p>
            <a:endParaRPr lang="tr-TR" sz="1800" b="0" i="0" u="none" strike="noStrike" baseline="0"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sz="1800" b="0" i="0" u="none" strike="noStrike" baseline="0" dirty="0">
              <a:solidFill>
                <a:srgbClr val="000000"/>
              </a:solidFill>
              <a:latin typeface="Times New Roman" panose="02020603050405020304" pitchFamily="18" charset="0"/>
            </a:endParaRPr>
          </a:p>
        </p:txBody>
      </p:sp>
      <p:sp>
        <p:nvSpPr>
          <p:cNvPr id="4" name="Metin kutusu 3">
            <a:extLst>
              <a:ext uri="{FF2B5EF4-FFF2-40B4-BE49-F238E27FC236}">
                <a16:creationId xmlns:a16="http://schemas.microsoft.com/office/drawing/2014/main" id="{809E4619-4926-E0E3-A592-A5A0CEB94743}"/>
              </a:ext>
            </a:extLst>
          </p:cNvPr>
          <p:cNvSpPr txBox="1"/>
          <p:nvPr/>
        </p:nvSpPr>
        <p:spPr>
          <a:xfrm>
            <a:off x="3175398" y="6462326"/>
            <a:ext cx="6093618" cy="276999"/>
          </a:xfrm>
          <a:prstGeom prst="rect">
            <a:avLst/>
          </a:prstGeom>
          <a:noFill/>
        </p:spPr>
        <p:txBody>
          <a:bodyPr wrap="square">
            <a:spAutoFit/>
          </a:bodyPr>
          <a:lstStyle/>
          <a:p>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Güler, Ç., Akın, L. (2012). Halk Sağlığı Temel Bilgiler. Ankara: Hacettepe Üniversitesi    Yayınları.</a:t>
            </a:r>
            <a:endParaRPr lang="tr-TR" dirty="0"/>
          </a:p>
        </p:txBody>
      </p:sp>
    </p:spTree>
    <p:extLst>
      <p:ext uri="{BB962C8B-B14F-4D97-AF65-F5344CB8AC3E}">
        <p14:creationId xmlns:p14="http://schemas.microsoft.com/office/powerpoint/2010/main" val="1593628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13B961E-192E-24A7-6C50-E78EB87FDC5D}"/>
              </a:ext>
            </a:extLst>
          </p:cNvPr>
          <p:cNvSpPr txBox="1"/>
          <p:nvPr/>
        </p:nvSpPr>
        <p:spPr>
          <a:xfrm>
            <a:off x="1604964" y="1143000"/>
            <a:ext cx="3643312" cy="369332"/>
          </a:xfrm>
          <a:prstGeom prst="rect">
            <a:avLst/>
          </a:prstGeom>
          <a:noFill/>
        </p:spPr>
        <p:txBody>
          <a:bodyPr wrap="square" rtlCol="0">
            <a:spAutoFit/>
          </a:bodyPr>
          <a:lstStyle/>
          <a:p>
            <a:r>
              <a:rPr lang="tr-TR" dirty="0"/>
              <a:t>Sağlık Eğitimi </a:t>
            </a:r>
          </a:p>
        </p:txBody>
      </p:sp>
      <p:cxnSp>
        <p:nvCxnSpPr>
          <p:cNvPr id="6" name="Düz Ok Bağlayıcısı 5">
            <a:extLst>
              <a:ext uri="{FF2B5EF4-FFF2-40B4-BE49-F238E27FC236}">
                <a16:creationId xmlns:a16="http://schemas.microsoft.com/office/drawing/2014/main" id="{DA4167FF-23C3-0504-976E-F7BAECC39901}"/>
              </a:ext>
            </a:extLst>
          </p:cNvPr>
          <p:cNvCxnSpPr/>
          <p:nvPr/>
        </p:nvCxnSpPr>
        <p:spPr>
          <a:xfrm>
            <a:off x="2157412" y="1512332"/>
            <a:ext cx="0" cy="8165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5B7861D1-18E5-8208-D7B2-55367BA2B040}"/>
              </a:ext>
            </a:extLst>
          </p:cNvPr>
          <p:cNvSpPr txBox="1"/>
          <p:nvPr/>
        </p:nvSpPr>
        <p:spPr>
          <a:xfrm>
            <a:off x="1314450" y="2600325"/>
            <a:ext cx="2586035" cy="923330"/>
          </a:xfrm>
          <a:prstGeom prst="rect">
            <a:avLst/>
          </a:prstGeom>
          <a:noFill/>
        </p:spPr>
        <p:txBody>
          <a:bodyPr wrap="square" rtlCol="0">
            <a:spAutoFit/>
          </a:bodyPr>
          <a:lstStyle/>
          <a:p>
            <a:r>
              <a:rPr lang="tr-TR" dirty="0"/>
              <a:t>Bireylerin ve grupların kendi kendine kontrol edebilecekleri davranışlar </a:t>
            </a:r>
          </a:p>
        </p:txBody>
      </p:sp>
      <p:sp>
        <p:nvSpPr>
          <p:cNvPr id="8" name="Metin kutusu 7">
            <a:extLst>
              <a:ext uri="{FF2B5EF4-FFF2-40B4-BE49-F238E27FC236}">
                <a16:creationId xmlns:a16="http://schemas.microsoft.com/office/drawing/2014/main" id="{8F568706-DA92-41C1-D6A4-ECF9E7BA6A00}"/>
              </a:ext>
            </a:extLst>
          </p:cNvPr>
          <p:cNvSpPr txBox="1"/>
          <p:nvPr/>
        </p:nvSpPr>
        <p:spPr>
          <a:xfrm>
            <a:off x="6600825" y="1155144"/>
            <a:ext cx="2300288" cy="369332"/>
          </a:xfrm>
          <a:prstGeom prst="rect">
            <a:avLst/>
          </a:prstGeom>
          <a:noFill/>
        </p:spPr>
        <p:txBody>
          <a:bodyPr wrap="square" rtlCol="0">
            <a:spAutoFit/>
          </a:bodyPr>
          <a:lstStyle/>
          <a:p>
            <a:r>
              <a:rPr lang="tr-TR" dirty="0"/>
              <a:t>Sağlığı Geliştirme</a:t>
            </a:r>
          </a:p>
        </p:txBody>
      </p:sp>
      <p:cxnSp>
        <p:nvCxnSpPr>
          <p:cNvPr id="9" name="Düz Ok Bağlayıcısı 8">
            <a:extLst>
              <a:ext uri="{FF2B5EF4-FFF2-40B4-BE49-F238E27FC236}">
                <a16:creationId xmlns:a16="http://schemas.microsoft.com/office/drawing/2014/main" id="{24DE3C91-67FE-0E50-725F-6724BEB8C55D}"/>
              </a:ext>
            </a:extLst>
          </p:cNvPr>
          <p:cNvCxnSpPr/>
          <p:nvPr/>
        </p:nvCxnSpPr>
        <p:spPr>
          <a:xfrm>
            <a:off x="7539038" y="1512332"/>
            <a:ext cx="0" cy="8165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Metin kutusu 9">
            <a:extLst>
              <a:ext uri="{FF2B5EF4-FFF2-40B4-BE49-F238E27FC236}">
                <a16:creationId xmlns:a16="http://schemas.microsoft.com/office/drawing/2014/main" id="{398C7FD3-8997-229E-067F-A0DE0B9FBEE0}"/>
              </a:ext>
            </a:extLst>
          </p:cNvPr>
          <p:cNvSpPr txBox="1"/>
          <p:nvPr/>
        </p:nvSpPr>
        <p:spPr>
          <a:xfrm>
            <a:off x="6243637" y="2600325"/>
            <a:ext cx="4286250" cy="923330"/>
          </a:xfrm>
          <a:prstGeom prst="rect">
            <a:avLst/>
          </a:prstGeom>
          <a:noFill/>
        </p:spPr>
        <p:txBody>
          <a:bodyPr wrap="square" rtlCol="0">
            <a:spAutoFit/>
          </a:bodyPr>
          <a:lstStyle/>
          <a:p>
            <a:r>
              <a:rPr lang="tr-TR" dirty="0"/>
              <a:t>Özellikle başkalarının sağlığı açısından tehlikeli olan davranışları etkilemeye yönelik yapısal, ekonomik ve yasal düzenleme </a:t>
            </a:r>
          </a:p>
        </p:txBody>
      </p:sp>
      <p:sp>
        <p:nvSpPr>
          <p:cNvPr id="12" name="Metin kutusu 11">
            <a:extLst>
              <a:ext uri="{FF2B5EF4-FFF2-40B4-BE49-F238E27FC236}">
                <a16:creationId xmlns:a16="http://schemas.microsoft.com/office/drawing/2014/main" id="{488685C5-A9B8-383F-DDA2-18D65CA51D79}"/>
              </a:ext>
            </a:extLst>
          </p:cNvPr>
          <p:cNvSpPr txBox="1"/>
          <p:nvPr/>
        </p:nvSpPr>
        <p:spPr>
          <a:xfrm>
            <a:off x="2418755" y="6538456"/>
            <a:ext cx="7354490" cy="281231"/>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449483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393ACF9-940C-10B8-565B-73AA069867D4}"/>
              </a:ext>
            </a:extLst>
          </p:cNvPr>
          <p:cNvSpPr txBox="1"/>
          <p:nvPr/>
        </p:nvSpPr>
        <p:spPr>
          <a:xfrm>
            <a:off x="1203723" y="963602"/>
            <a:ext cx="9183290" cy="4585871"/>
          </a:xfrm>
          <a:prstGeom prst="rect">
            <a:avLst/>
          </a:prstGeom>
          <a:noFill/>
        </p:spPr>
        <p:txBody>
          <a:bodyPr wrap="square">
            <a:spAutoFit/>
          </a:bodyPr>
          <a:lstStyle/>
          <a:p>
            <a:pPr algn="just"/>
            <a:r>
              <a:rPr lang="tr-TR" sz="2000" dirty="0"/>
              <a:t>Bu kavrama ilk kez </a:t>
            </a:r>
            <a:r>
              <a:rPr lang="tr-TR" sz="2000" dirty="0">
                <a:solidFill>
                  <a:srgbClr val="FF0000"/>
                </a:solidFill>
              </a:rPr>
              <a:t>1920</a:t>
            </a:r>
            <a:r>
              <a:rPr lang="tr-TR" sz="2000" dirty="0"/>
              <a:t>’de </a:t>
            </a:r>
            <a:r>
              <a:rPr lang="tr-TR" sz="2000" b="0" i="0" u="none" strike="noStrike" baseline="0" dirty="0" err="1"/>
              <a:t>Winslow’un</a:t>
            </a:r>
            <a:r>
              <a:rPr lang="tr-TR" sz="2000" b="0" i="0" u="none" strike="noStrike" baseline="0" dirty="0"/>
              <a:t> yaptığı halk sağlığı tanımında rastlanmaktadır</a:t>
            </a:r>
            <a:r>
              <a:rPr lang="tr-TR" sz="2000" dirty="0"/>
              <a:t>;</a:t>
            </a:r>
            <a:endParaRPr lang="tr-TR" sz="2000" b="0" i="0" u="none" strike="noStrike" baseline="0" dirty="0"/>
          </a:p>
          <a:p>
            <a:pPr algn="just"/>
            <a:endParaRPr lang="tr-TR" sz="2000" b="0" i="0" u="none" strike="noStrike" baseline="0" dirty="0"/>
          </a:p>
          <a:p>
            <a:pPr algn="just"/>
            <a:r>
              <a:rPr lang="tr-TR" sz="2000" b="0" i="0" u="none" strike="noStrike" baseline="0" dirty="0"/>
              <a:t> “Halk sağlığı, çevre sanitasyonu, bulaşıcı hastalıkların kontrolü, kişiye yönelik sağlık uygulamaları konusunda bireylerin eğitimi, erken tanı ve tedavi hizmetleri, sağlığın iyileştirilmesi/sürdürülmesi amacıyla herkesin yeterli yaşam standardına erişilmesi için sosyal gelişimin desteklenmesine yönelik organize edilmiş toplumsal çabalar yoluyla </a:t>
            </a:r>
            <a:r>
              <a:rPr lang="tr-TR" sz="2000" b="1" i="0" u="none" strike="noStrike" baseline="0" dirty="0"/>
              <a:t>sağlığın geliştirilmesi</a:t>
            </a:r>
            <a:r>
              <a:rPr lang="tr-TR" sz="2000" b="0" i="0" u="none" strike="noStrike" baseline="0" dirty="0"/>
              <a:t>, iyilik halinin sürdürülmesi, yaşamın uzatılması ve hastalıkların önlenmesi bilimi ve sanatıdır.”   </a:t>
            </a:r>
          </a:p>
          <a:p>
            <a:pPr algn="just"/>
            <a:endParaRPr lang="tr-TR"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Temel Sağlık Hizmetleri Bildirgesi (</a:t>
            </a:r>
            <a:r>
              <a:rPr kumimoji="0" lang="tr-T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Almaty</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tr-TR"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1978</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“Sağlığın geliştirilmesi” (</a:t>
            </a:r>
            <a:r>
              <a:rPr kumimoji="0" lang="tr-T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health</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tr-T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promotion</a:t>
            </a: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için hükümetlere, sivil toplum kuruluşlarına ve uluslar arası kuruluşlara sorumluklar düştüğünü belirtmektedir  </a:t>
            </a:r>
          </a:p>
          <a:p>
            <a:pPr algn="just"/>
            <a:endParaRPr lang="tr-TR" sz="2000" b="0" i="0" u="none" strike="noStrike" baseline="0" dirty="0"/>
          </a:p>
          <a:p>
            <a:pPr algn="just"/>
            <a:endParaRPr lang="tr-TR" sz="2000" dirty="0"/>
          </a:p>
          <a:p>
            <a:pPr algn="just"/>
            <a:endParaRPr lang="tr-TR" dirty="0"/>
          </a:p>
        </p:txBody>
      </p:sp>
      <p:sp>
        <p:nvSpPr>
          <p:cNvPr id="2" name="Metin kutusu 1">
            <a:extLst>
              <a:ext uri="{FF2B5EF4-FFF2-40B4-BE49-F238E27FC236}">
                <a16:creationId xmlns:a16="http://schemas.microsoft.com/office/drawing/2014/main" id="{BE982F7A-04B5-5435-A550-876C3583F86E}"/>
              </a:ext>
            </a:extLst>
          </p:cNvPr>
          <p:cNvSpPr txBox="1"/>
          <p:nvPr/>
        </p:nvSpPr>
        <p:spPr>
          <a:xfrm>
            <a:off x="1314450" y="490017"/>
            <a:ext cx="3514725" cy="400110"/>
          </a:xfrm>
          <a:prstGeom prst="rect">
            <a:avLst/>
          </a:prstGeom>
          <a:noFill/>
        </p:spPr>
        <p:txBody>
          <a:bodyPr wrap="square" rtlCol="0">
            <a:spAutoFit/>
          </a:bodyPr>
          <a:lstStyle/>
          <a:p>
            <a:r>
              <a:rPr lang="tr-TR" sz="2000" dirty="0"/>
              <a:t>Sağlığın Geliştirilmesi </a:t>
            </a:r>
          </a:p>
        </p:txBody>
      </p:sp>
      <p:sp>
        <p:nvSpPr>
          <p:cNvPr id="7" name="Metin kutusu 6">
            <a:extLst>
              <a:ext uri="{FF2B5EF4-FFF2-40B4-BE49-F238E27FC236}">
                <a16:creationId xmlns:a16="http://schemas.microsoft.com/office/drawing/2014/main" id="{A749301C-8B8A-44D8-3BBD-FED26E2AFFC0}"/>
              </a:ext>
            </a:extLst>
          </p:cNvPr>
          <p:cNvSpPr txBox="1"/>
          <p:nvPr/>
        </p:nvSpPr>
        <p:spPr>
          <a:xfrm>
            <a:off x="1582936" y="6347356"/>
            <a:ext cx="9861352" cy="830997"/>
          </a:xfrm>
          <a:prstGeom prst="rect">
            <a:avLst/>
          </a:prstGeom>
          <a:noFill/>
        </p:spPr>
        <p:txBody>
          <a:bodyPr wrap="square">
            <a:spAutoFit/>
          </a:bodyPr>
          <a:lstStyle/>
          <a:p>
            <a:pPr marL="171450" indent="-171450">
              <a:buFont typeface="Arial" panose="020B0604020202020204" pitchFamily="34" charset="0"/>
              <a:buChar cha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Şimşek, Z. (2013). Sağlığı Geliştirmenin Tarihsel Gelişimi ve Örneklerle Sağlığı Geliştirme Stratejileri, TAF </a:t>
            </a:r>
            <a:r>
              <a:rPr kumimoji="0" lang="tr-TR"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Preventive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Medicine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Bulletin</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12(3),343-357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Güler, Ç., Akın, L. (2012). Halk Sağlığı Temel Bilgiler. Ankara: Hacettepe Üniversitesi    Yayınları.</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tr-TR" sz="1200" dirty="0"/>
          </a:p>
        </p:txBody>
      </p:sp>
    </p:spTree>
    <p:extLst>
      <p:ext uri="{BB962C8B-B14F-4D97-AF65-F5344CB8AC3E}">
        <p14:creationId xmlns:p14="http://schemas.microsoft.com/office/powerpoint/2010/main" val="1045775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D9B6C3F-3A3A-BF91-6150-9EC4FFC944E9}"/>
              </a:ext>
            </a:extLst>
          </p:cNvPr>
          <p:cNvSpPr txBox="1"/>
          <p:nvPr/>
        </p:nvSpPr>
        <p:spPr>
          <a:xfrm>
            <a:off x="1117995" y="757148"/>
            <a:ext cx="10011967"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baseline="0" dirty="0">
                <a:solidFill>
                  <a:srgbClr val="FF0000"/>
                </a:solidFill>
                <a:latin typeface="Cambria" panose="02040503050406030204" pitchFamily="18" charset="0"/>
              </a:rPr>
              <a:t>      </a:t>
            </a:r>
            <a:r>
              <a:rPr lang="tr-TR" sz="2000" b="1" i="0" u="none" strike="noStrike" baseline="0" dirty="0">
                <a:solidFill>
                  <a:srgbClr val="FF0000"/>
                </a:solidFill>
              </a:rPr>
              <a:t>1986-Ottawa </a:t>
            </a:r>
            <a:r>
              <a:rPr lang="tr-TR" sz="2000" b="1" dirty="0">
                <a:solidFill>
                  <a:srgbClr val="FF0000"/>
                </a:solidFill>
              </a:rPr>
              <a:t>Birinci Uluslar Arası Sağlığı Geliştirme Konferansı</a:t>
            </a:r>
          </a:p>
          <a:p>
            <a:endParaRPr lang="tr-TR" sz="2000" b="0" i="0" u="none" strike="noStrike" baseline="0" dirty="0">
              <a:solidFill>
                <a:srgbClr val="FF0000"/>
              </a:solidFill>
              <a:latin typeface="Cambria" panose="02040503050406030204" pitchFamily="18" charset="0"/>
            </a:endParaRPr>
          </a:p>
          <a:p>
            <a:pPr marL="285750" indent="-285750">
              <a:buFont typeface="Arial" panose="020B0604020202020204" pitchFamily="34" charset="0"/>
              <a:buChar char="•"/>
            </a:pPr>
            <a:r>
              <a:rPr lang="tr-TR" sz="1800" b="0" i="0" u="none" strike="noStrike" baseline="0" dirty="0">
                <a:solidFill>
                  <a:srgbClr val="000000"/>
                </a:solidFill>
                <a:latin typeface="Cambria" panose="02040503050406030204" pitchFamily="18" charset="0"/>
              </a:rPr>
              <a:t>“2000 yılına kadar herkes için sağlık” amacıyla toplanan ilk uluslararası konferanstır</a:t>
            </a:r>
          </a:p>
          <a:p>
            <a:endParaRPr lang="tr-TR" dirty="0">
              <a:solidFill>
                <a:srgbClr val="000000"/>
              </a:solidFill>
              <a:latin typeface="Cambria" panose="02040503050406030204" pitchFamily="18" charset="0"/>
            </a:endParaRPr>
          </a:p>
          <a:p>
            <a:pPr marL="285750" indent="-285750">
              <a:buFont typeface="Arial" panose="020B0604020202020204" pitchFamily="34" charset="0"/>
              <a:buChar char="•"/>
            </a:pPr>
            <a:r>
              <a:rPr lang="tr-TR" dirty="0">
                <a:solidFill>
                  <a:srgbClr val="000000"/>
                </a:solidFill>
                <a:latin typeface="Cambria" panose="02040503050406030204" pitchFamily="18" charset="0"/>
              </a:rPr>
              <a:t>G</a:t>
            </a:r>
            <a:r>
              <a:rPr lang="tr-TR" sz="1800" b="0" i="0" u="none" strike="noStrike" baseline="0" dirty="0">
                <a:solidFill>
                  <a:srgbClr val="000000"/>
                </a:solidFill>
                <a:latin typeface="Cambria" panose="02040503050406030204" pitchFamily="18" charset="0"/>
              </a:rPr>
              <a:t>ünümüzdeki anlamıyla sağlığın teşviki ve geliştirilmesinin temelleri</a:t>
            </a:r>
            <a:endParaRPr lang="tr-TR" dirty="0">
              <a:solidFill>
                <a:srgbClr val="000000"/>
              </a:solidFill>
              <a:latin typeface="Cambria" panose="02040503050406030204" pitchFamily="18" charset="0"/>
            </a:endParaRPr>
          </a:p>
          <a:p>
            <a:endParaRPr lang="tr-TR" sz="1800" b="0" i="0" u="none" strike="noStrike" baseline="0" dirty="0">
              <a:solidFill>
                <a:srgbClr val="000000"/>
              </a:solidFill>
              <a:latin typeface="Cambria" panose="02040503050406030204" pitchFamily="18" charset="0"/>
            </a:endParaRPr>
          </a:p>
          <a:p>
            <a:pPr marL="285750" indent="-285750">
              <a:buFont typeface="Arial" panose="020B0604020202020204" pitchFamily="34" charset="0"/>
              <a:buChar char="•"/>
            </a:pPr>
            <a:r>
              <a:rPr lang="tr-TR" sz="1800" b="0" i="0" u="none" strike="noStrike" baseline="0" dirty="0">
                <a:solidFill>
                  <a:srgbClr val="000000"/>
                </a:solidFill>
                <a:latin typeface="Cambria" panose="02040503050406030204" pitchFamily="18" charset="0"/>
              </a:rPr>
              <a:t>Sağlığın geliştirilmesi, </a:t>
            </a:r>
            <a:r>
              <a:rPr lang="tr-TR" sz="1800" b="0" i="0" u="none" strike="noStrike" baseline="0" dirty="0" err="1">
                <a:solidFill>
                  <a:srgbClr val="000000"/>
                </a:solidFill>
                <a:latin typeface="Cambria" panose="02040503050406030204" pitchFamily="18" charset="0"/>
              </a:rPr>
              <a:t>Ottawa</a:t>
            </a:r>
            <a:r>
              <a:rPr lang="tr-TR" sz="1800" b="0" i="0" u="none" strike="noStrike" baseline="0" dirty="0">
                <a:solidFill>
                  <a:srgbClr val="000000"/>
                </a:solidFill>
                <a:latin typeface="Cambria" panose="02040503050406030204" pitchFamily="18" charset="0"/>
              </a:rPr>
              <a:t> Sözleşmesine göre "Bireylerin sağlıkları üzerindeki kontrolünü artırmaya ve sağlıklarını geliştirmeye olanak sağlayan bir süreç" olarak tanımlanmaktadır    </a:t>
            </a:r>
          </a:p>
          <a:p>
            <a:endParaRPr lang="tr-TR" dirty="0">
              <a:solidFill>
                <a:srgbClr val="000000"/>
              </a:solidFill>
              <a:latin typeface="Cambria" panose="02040503050406030204" pitchFamily="18" charset="0"/>
            </a:endParaRPr>
          </a:p>
          <a:p>
            <a:pPr marL="285750" indent="-285750">
              <a:buFont typeface="Arial" panose="020B0604020202020204" pitchFamily="34" charset="0"/>
              <a:buChar char="•"/>
            </a:pPr>
            <a:r>
              <a:rPr lang="tr-TR" sz="1800" b="0" i="0" u="none" strike="noStrike" baseline="0" dirty="0" err="1">
                <a:solidFill>
                  <a:srgbClr val="000000"/>
                </a:solidFill>
                <a:latin typeface="Cambria" panose="02040503050406030204" pitchFamily="18" charset="0"/>
              </a:rPr>
              <a:t>Ottawa</a:t>
            </a:r>
            <a:r>
              <a:rPr lang="tr-TR" sz="1800" b="0" i="0" u="none" strike="noStrike" baseline="0" dirty="0">
                <a:solidFill>
                  <a:srgbClr val="000000"/>
                </a:solidFill>
                <a:latin typeface="Cambria" panose="02040503050406030204" pitchFamily="18" charset="0"/>
              </a:rPr>
              <a:t> Sözleşmesi (1987), bu şartların gerçekleşmesi için üç temel stratejiyi tanımlar. </a:t>
            </a:r>
          </a:p>
          <a:p>
            <a:pPr marL="285750" indent="-285750">
              <a:buFont typeface="Arial" panose="020B0604020202020204" pitchFamily="34" charset="0"/>
              <a:buChar char="•"/>
            </a:pPr>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     1-</a:t>
            </a:r>
            <a:r>
              <a:rPr lang="tr-TR" dirty="0">
                <a:solidFill>
                  <a:srgbClr val="000000"/>
                </a:solidFill>
                <a:latin typeface="Cambria" panose="02040503050406030204" pitchFamily="18" charset="0"/>
              </a:rPr>
              <a:t>S</a:t>
            </a:r>
            <a:r>
              <a:rPr lang="tr-TR" sz="1800" b="0" i="0" u="none" strike="noStrike" baseline="0" dirty="0">
                <a:solidFill>
                  <a:srgbClr val="000000"/>
                </a:solidFill>
                <a:latin typeface="Cambria" panose="02040503050406030204" pitchFamily="18" charset="0"/>
              </a:rPr>
              <a:t>ağlık için gerekli şartları yaratmanın savunuculuğu</a:t>
            </a:r>
          </a:p>
          <a:p>
            <a:endParaRPr lang="tr-TR" sz="1800" b="0" i="0" u="none" strike="noStrike" baseline="0"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     2-</a:t>
            </a:r>
            <a:r>
              <a:rPr lang="tr-TR" sz="1800" b="0" i="0" u="none" strike="noStrike" baseline="0" dirty="0">
                <a:solidFill>
                  <a:srgbClr val="000000"/>
                </a:solidFill>
                <a:latin typeface="Cambria" panose="02040503050406030204" pitchFamily="18" charset="0"/>
              </a:rPr>
              <a:t>Tüm insanların tam sağlık potansiyellerine ulaşmalarını sağlamak için etkinlik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     3-</a:t>
            </a:r>
            <a:r>
              <a:rPr lang="tr-TR" dirty="0">
                <a:solidFill>
                  <a:srgbClr val="000000"/>
                </a:solidFill>
                <a:latin typeface="Cambria" panose="02040503050406030204" pitchFamily="18" charset="0"/>
              </a:rPr>
              <a:t>S</a:t>
            </a:r>
            <a:r>
              <a:rPr lang="tr-TR" sz="1800" b="0" i="0" u="none" strike="noStrike" baseline="0" dirty="0">
                <a:solidFill>
                  <a:srgbClr val="000000"/>
                </a:solidFill>
                <a:latin typeface="Cambria" panose="02040503050406030204" pitchFamily="18" charset="0"/>
              </a:rPr>
              <a:t>ağlık arayışında toplumdaki farklı ilgi alanları arasında aracılık yapmak olarak   </a:t>
            </a:r>
            <a:endParaRPr lang="tr-TR" dirty="0"/>
          </a:p>
        </p:txBody>
      </p:sp>
      <p:sp>
        <p:nvSpPr>
          <p:cNvPr id="4" name="Metin kutusu 3">
            <a:extLst>
              <a:ext uri="{FF2B5EF4-FFF2-40B4-BE49-F238E27FC236}">
                <a16:creationId xmlns:a16="http://schemas.microsoft.com/office/drawing/2014/main" id="{A90E25DC-19BC-5E1F-FF28-B35DA15282C8}"/>
              </a:ext>
            </a:extLst>
          </p:cNvPr>
          <p:cNvSpPr txBox="1"/>
          <p:nvPr/>
        </p:nvSpPr>
        <p:spPr>
          <a:xfrm>
            <a:off x="2403872" y="6462296"/>
            <a:ext cx="8168878" cy="276999"/>
          </a:xfrm>
          <a:prstGeom prst="rect">
            <a:avLst/>
          </a:prstGeom>
          <a:noFill/>
        </p:spPr>
        <p:txBody>
          <a:bodyPr wrap="square">
            <a:spAutoFit/>
          </a:bodyPr>
          <a:lstStyle/>
          <a:p>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lang="tr-TR" sz="1200" dirty="0"/>
          </a:p>
        </p:txBody>
      </p:sp>
    </p:spTree>
    <p:extLst>
      <p:ext uri="{BB962C8B-B14F-4D97-AF65-F5344CB8AC3E}">
        <p14:creationId xmlns:p14="http://schemas.microsoft.com/office/powerpoint/2010/main" val="545367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19FF1D8-FEDA-770E-A1AA-5896345F01BC}"/>
              </a:ext>
            </a:extLst>
          </p:cNvPr>
          <p:cNvSpPr txBox="1"/>
          <p:nvPr/>
        </p:nvSpPr>
        <p:spPr>
          <a:xfrm>
            <a:off x="1589484" y="1008787"/>
            <a:ext cx="8454628" cy="3139321"/>
          </a:xfrm>
          <a:prstGeom prst="rect">
            <a:avLst/>
          </a:prstGeom>
          <a:noFill/>
        </p:spPr>
        <p:txBody>
          <a:bodyPr wrap="square">
            <a:spAutoFit/>
          </a:bodyPr>
          <a:lstStyle/>
          <a:p>
            <a:r>
              <a:rPr lang="tr-TR" sz="1800" b="0" i="0" u="none" strike="noStrike" baseline="0" dirty="0">
                <a:solidFill>
                  <a:srgbClr val="000000"/>
                </a:solidFill>
                <a:latin typeface="Cambria" panose="02040503050406030204" pitchFamily="18" charset="0"/>
              </a:rPr>
              <a:t>Bu stratejiler için </a:t>
            </a:r>
            <a:r>
              <a:rPr lang="tr-TR" sz="1800" b="0" i="0" u="none" strike="noStrike" baseline="0" dirty="0" err="1">
                <a:solidFill>
                  <a:srgbClr val="000000"/>
                </a:solidFill>
                <a:latin typeface="Cambria" panose="02040503050406030204" pitchFamily="18" charset="0"/>
              </a:rPr>
              <a:t>Ottawa</a:t>
            </a:r>
            <a:r>
              <a:rPr lang="tr-TR" sz="1800" b="0" i="0" u="none" strike="noStrike" baseline="0" dirty="0">
                <a:solidFill>
                  <a:srgbClr val="000000"/>
                </a:solidFill>
                <a:latin typeface="Cambria" panose="02040503050406030204" pitchFamily="18" charset="0"/>
              </a:rPr>
              <a:t> Sözleşmesi'nde; 5 öncelikli eylem planı</a:t>
            </a:r>
          </a:p>
          <a:p>
            <a:endParaRPr lang="tr-TR"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S</a:t>
            </a:r>
            <a:r>
              <a:rPr lang="tr-TR" sz="1800" b="0" i="0" u="none" strike="noStrike" baseline="0" dirty="0">
                <a:solidFill>
                  <a:srgbClr val="000000"/>
                </a:solidFill>
                <a:latin typeface="Cambria" panose="02040503050406030204" pitchFamily="18" charset="0"/>
              </a:rPr>
              <a:t>ağlıklı kamu politikası oluşturmak</a:t>
            </a:r>
          </a:p>
          <a:p>
            <a:endParaRPr lang="tr-TR"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S</a:t>
            </a:r>
            <a:r>
              <a:rPr lang="tr-TR" sz="1800" b="0" i="0" u="none" strike="noStrike" baseline="0" dirty="0">
                <a:solidFill>
                  <a:srgbClr val="000000"/>
                </a:solidFill>
                <a:latin typeface="Cambria" panose="02040503050406030204" pitchFamily="18" charset="0"/>
              </a:rPr>
              <a:t>ağlık için destekleyici ortamlar yaratmak</a:t>
            </a:r>
          </a:p>
          <a:p>
            <a:endParaRPr lang="tr-TR"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S</a:t>
            </a:r>
            <a:r>
              <a:rPr lang="tr-TR" sz="1800" b="0" i="0" u="none" strike="noStrike" baseline="0" dirty="0">
                <a:solidFill>
                  <a:srgbClr val="000000"/>
                </a:solidFill>
                <a:latin typeface="Cambria" panose="02040503050406030204" pitchFamily="18" charset="0"/>
              </a:rPr>
              <a:t>ağlık için topluluk eylemini güçlendirmek</a:t>
            </a:r>
          </a:p>
          <a:p>
            <a:endParaRPr lang="tr-TR"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K</a:t>
            </a:r>
            <a:r>
              <a:rPr lang="tr-TR" sz="1800" b="0" i="0" u="none" strike="noStrike" baseline="0" dirty="0">
                <a:solidFill>
                  <a:srgbClr val="000000"/>
                </a:solidFill>
                <a:latin typeface="Cambria" panose="02040503050406030204" pitchFamily="18" charset="0"/>
              </a:rPr>
              <a:t>işisel becerileri geliştirmek </a:t>
            </a:r>
            <a:endParaRPr lang="tr-TR" dirty="0">
              <a:solidFill>
                <a:srgbClr val="000000"/>
              </a:solidFill>
              <a:latin typeface="Cambria" panose="02040503050406030204" pitchFamily="18" charset="0"/>
            </a:endParaRPr>
          </a:p>
          <a:p>
            <a:endParaRPr lang="tr-TR" sz="1800" b="0" i="0" u="none" strike="noStrike" baseline="0"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S</a:t>
            </a:r>
            <a:r>
              <a:rPr lang="tr-TR" sz="1800" b="0" i="0" u="none" strike="noStrike" baseline="0" dirty="0">
                <a:solidFill>
                  <a:srgbClr val="000000"/>
                </a:solidFill>
                <a:latin typeface="Cambria" panose="02040503050406030204" pitchFamily="18" charset="0"/>
              </a:rPr>
              <a:t>ağlık hizmetlerini yeniden yönlendirme</a:t>
            </a:r>
            <a:endParaRPr lang="tr-TR" dirty="0"/>
          </a:p>
        </p:txBody>
      </p:sp>
      <p:sp>
        <p:nvSpPr>
          <p:cNvPr id="4" name="Metin kutusu 3">
            <a:extLst>
              <a:ext uri="{FF2B5EF4-FFF2-40B4-BE49-F238E27FC236}">
                <a16:creationId xmlns:a16="http://schemas.microsoft.com/office/drawing/2014/main" id="{3F15D415-C920-C0F9-D012-B6B0301AA86D}"/>
              </a:ext>
            </a:extLst>
          </p:cNvPr>
          <p:cNvSpPr txBox="1"/>
          <p:nvPr/>
        </p:nvSpPr>
        <p:spPr>
          <a:xfrm>
            <a:off x="2946797" y="6581001"/>
            <a:ext cx="709731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879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7E94371-EB8A-4331-64DC-47E565D1C93C}"/>
              </a:ext>
            </a:extLst>
          </p:cNvPr>
          <p:cNvSpPr txBox="1"/>
          <p:nvPr/>
        </p:nvSpPr>
        <p:spPr>
          <a:xfrm>
            <a:off x="1490131" y="691247"/>
            <a:ext cx="8653993" cy="707886"/>
          </a:xfrm>
          <a:prstGeom prst="rect">
            <a:avLst/>
          </a:prstGeom>
          <a:noFill/>
        </p:spPr>
        <p:txBody>
          <a:bodyPr wrap="square">
            <a:spAutoFit/>
          </a:bodyPr>
          <a:lstStyle/>
          <a:p>
            <a:r>
              <a:rPr lang="tr-TR" sz="2000" b="1" i="0" u="none" strike="noStrike" baseline="0" dirty="0" err="1">
                <a:solidFill>
                  <a:srgbClr val="FF0000"/>
                </a:solidFill>
              </a:rPr>
              <a:t>Adelaide</a:t>
            </a:r>
            <a:r>
              <a:rPr lang="tr-TR" sz="2000" b="1" i="0" u="none" strike="noStrike" baseline="0" dirty="0">
                <a:solidFill>
                  <a:srgbClr val="FF0000"/>
                </a:solidFill>
              </a:rPr>
              <a:t> Sağlığı Geliştirme Konferansı-Sağlıklı Toplum </a:t>
            </a:r>
            <a:r>
              <a:rPr lang="tr-TR" sz="2000" b="1" i="0" u="none" strike="noStrike" baseline="0" dirty="0" err="1">
                <a:solidFill>
                  <a:srgbClr val="FF0000"/>
                </a:solidFill>
              </a:rPr>
              <a:t>Pollitikalar</a:t>
            </a:r>
            <a:r>
              <a:rPr lang="tr-TR" sz="2000" b="1" i="0" u="none" strike="noStrike" baseline="0" dirty="0">
                <a:solidFill>
                  <a:srgbClr val="FF0000"/>
                </a:solidFill>
              </a:rPr>
              <a:t> Konferansı   (5-9 Nisan 1988); </a:t>
            </a:r>
            <a:endParaRPr lang="tr-TR" sz="2000" dirty="0">
              <a:solidFill>
                <a:srgbClr val="FF0000"/>
              </a:solidFill>
            </a:endParaRPr>
          </a:p>
        </p:txBody>
      </p:sp>
      <p:sp>
        <p:nvSpPr>
          <p:cNvPr id="6" name="Metin kutusu 5">
            <a:extLst>
              <a:ext uri="{FF2B5EF4-FFF2-40B4-BE49-F238E27FC236}">
                <a16:creationId xmlns:a16="http://schemas.microsoft.com/office/drawing/2014/main" id="{1B343DA9-A36E-DE84-393B-B7D4BECE4860}"/>
              </a:ext>
            </a:extLst>
          </p:cNvPr>
          <p:cNvSpPr txBox="1"/>
          <p:nvPr/>
        </p:nvSpPr>
        <p:spPr>
          <a:xfrm>
            <a:off x="1490131" y="1866617"/>
            <a:ext cx="7711678" cy="2308324"/>
          </a:xfrm>
          <a:prstGeom prst="rect">
            <a:avLst/>
          </a:prstGeom>
          <a:noFill/>
        </p:spPr>
        <p:txBody>
          <a:bodyPr wrap="square">
            <a:spAutoFit/>
          </a:bodyPr>
          <a:lstStyle/>
          <a:p>
            <a:r>
              <a:rPr lang="tr-TR" sz="1800" b="0" i="0" u="none" strike="noStrike" baseline="0" dirty="0">
                <a:solidFill>
                  <a:srgbClr val="000000"/>
                </a:solidFill>
                <a:latin typeface="Cambria" panose="02040503050406030204" pitchFamily="18" charset="0"/>
              </a:rPr>
              <a:t>Sağlığın bir insan hakkı ve sosyal sorumluluk olduğu </a:t>
            </a:r>
          </a:p>
          <a:p>
            <a:r>
              <a:rPr lang="tr-TR" dirty="0">
                <a:solidFill>
                  <a:srgbClr val="000000"/>
                </a:solidFill>
                <a:latin typeface="Cambria" panose="02040503050406030204" pitchFamily="18" charset="0"/>
              </a:rPr>
              <a:t>Hükümetlerin ekonomik, sosyal ve sağlık politikaları geliştirmesi gerektiği </a:t>
            </a:r>
          </a:p>
          <a:p>
            <a:endParaRPr lang="tr-TR" sz="1800" b="0" i="0" u="none" strike="noStrike" baseline="0"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Dört öncelikli alan belirlenmiştir;</a:t>
            </a:r>
          </a:p>
          <a:p>
            <a:pPr marL="285750" indent="-285750">
              <a:buFont typeface="Arial" panose="020B0604020202020204" pitchFamily="34" charset="0"/>
              <a:buChar char="•"/>
            </a:pPr>
            <a:r>
              <a:rPr lang="tr-TR" dirty="0">
                <a:solidFill>
                  <a:srgbClr val="000000"/>
                </a:solidFill>
                <a:latin typeface="Cambria" panose="02040503050406030204" pitchFamily="18" charset="0"/>
              </a:rPr>
              <a:t>K</a:t>
            </a:r>
            <a:r>
              <a:rPr lang="tr-TR" sz="1800" b="0" i="0" u="none" strike="noStrike" baseline="0" dirty="0">
                <a:solidFill>
                  <a:srgbClr val="000000"/>
                </a:solidFill>
                <a:latin typeface="Cambria" panose="02040503050406030204" pitchFamily="18" charset="0"/>
              </a:rPr>
              <a:t>adın sağlığının desteklenmesi </a:t>
            </a:r>
          </a:p>
          <a:p>
            <a:pPr marL="285750" indent="-285750">
              <a:buFont typeface="Arial" panose="020B0604020202020204" pitchFamily="34" charset="0"/>
              <a:buChar char="•"/>
            </a:pPr>
            <a:r>
              <a:rPr lang="tr-TR" sz="1800" b="0" i="0" u="none" strike="noStrike" baseline="0" dirty="0">
                <a:solidFill>
                  <a:srgbClr val="000000"/>
                </a:solidFill>
                <a:latin typeface="Cambria" panose="02040503050406030204" pitchFamily="18" charset="0"/>
              </a:rPr>
              <a:t>Gıda ve beslenme</a:t>
            </a:r>
          </a:p>
          <a:p>
            <a:pPr marL="285750" indent="-285750">
              <a:buFont typeface="Arial" panose="020B0604020202020204" pitchFamily="34" charset="0"/>
              <a:buChar char="•"/>
            </a:pPr>
            <a:r>
              <a:rPr lang="tr-TR" dirty="0">
                <a:solidFill>
                  <a:srgbClr val="000000"/>
                </a:solidFill>
                <a:latin typeface="Cambria" panose="02040503050406030204" pitchFamily="18" charset="0"/>
              </a:rPr>
              <a:t>T</a:t>
            </a:r>
            <a:r>
              <a:rPr lang="tr-TR" sz="1800" b="0" i="0" u="none" strike="noStrike" baseline="0" dirty="0">
                <a:solidFill>
                  <a:srgbClr val="000000"/>
                </a:solidFill>
                <a:latin typeface="Cambria" panose="02040503050406030204" pitchFamily="18" charset="0"/>
              </a:rPr>
              <a:t>ütün ve alkol  </a:t>
            </a:r>
          </a:p>
          <a:p>
            <a:pPr marL="285750" indent="-285750">
              <a:buFont typeface="Arial" panose="020B0604020202020204" pitchFamily="34" charset="0"/>
              <a:buChar char="•"/>
            </a:pPr>
            <a:r>
              <a:rPr lang="tr-TR" dirty="0">
                <a:solidFill>
                  <a:srgbClr val="000000"/>
                </a:solidFill>
                <a:latin typeface="Cambria" panose="02040503050406030204" pitchFamily="18" charset="0"/>
              </a:rPr>
              <a:t>D</a:t>
            </a:r>
            <a:r>
              <a:rPr lang="tr-TR" sz="1800" b="0" i="0" u="none" strike="noStrike" baseline="0" dirty="0">
                <a:solidFill>
                  <a:srgbClr val="000000"/>
                </a:solidFill>
                <a:latin typeface="Cambria" panose="02040503050406030204" pitchFamily="18" charset="0"/>
              </a:rPr>
              <a:t>estekleyici çevreler yaratılması</a:t>
            </a:r>
            <a:endParaRPr lang="tr-TR" dirty="0"/>
          </a:p>
        </p:txBody>
      </p:sp>
      <p:sp>
        <p:nvSpPr>
          <p:cNvPr id="10" name="Metin kutusu 9">
            <a:extLst>
              <a:ext uri="{FF2B5EF4-FFF2-40B4-BE49-F238E27FC236}">
                <a16:creationId xmlns:a16="http://schemas.microsoft.com/office/drawing/2014/main" id="{D313EE2F-243D-E197-B427-D9B5BDDA0971}"/>
              </a:ext>
            </a:extLst>
          </p:cNvPr>
          <p:cNvSpPr txBox="1"/>
          <p:nvPr/>
        </p:nvSpPr>
        <p:spPr>
          <a:xfrm>
            <a:off x="2697361" y="6581001"/>
            <a:ext cx="679727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0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78F6B7E-FDC4-3D22-8CD7-29C5CD1FD1BC}"/>
              </a:ext>
            </a:extLst>
          </p:cNvPr>
          <p:cNvSpPr txBox="1"/>
          <p:nvPr/>
        </p:nvSpPr>
        <p:spPr>
          <a:xfrm>
            <a:off x="1234240" y="516130"/>
            <a:ext cx="1800225" cy="461665"/>
          </a:xfrm>
          <a:prstGeom prst="rect">
            <a:avLst/>
          </a:prstGeom>
          <a:noFill/>
        </p:spPr>
        <p:txBody>
          <a:bodyPr wrap="square" rtlCol="0">
            <a:spAutoFit/>
          </a:bodyPr>
          <a:lstStyle/>
          <a:p>
            <a:r>
              <a:rPr lang="tr-TR" sz="2400" dirty="0">
                <a:solidFill>
                  <a:srgbClr val="FF0000"/>
                </a:solidFill>
              </a:rPr>
              <a:t>1978</a:t>
            </a:r>
          </a:p>
        </p:txBody>
      </p:sp>
      <p:sp>
        <p:nvSpPr>
          <p:cNvPr id="7" name="Metin kutusu 6">
            <a:extLst>
              <a:ext uri="{FF2B5EF4-FFF2-40B4-BE49-F238E27FC236}">
                <a16:creationId xmlns:a16="http://schemas.microsoft.com/office/drawing/2014/main" id="{D1BA97FF-5903-8A9C-8358-8962D825642A}"/>
              </a:ext>
            </a:extLst>
          </p:cNvPr>
          <p:cNvSpPr txBox="1"/>
          <p:nvPr/>
        </p:nvSpPr>
        <p:spPr>
          <a:xfrm>
            <a:off x="1217632" y="2642998"/>
            <a:ext cx="9986962" cy="4031873"/>
          </a:xfrm>
          <a:prstGeom prst="rect">
            <a:avLst/>
          </a:prstGeom>
          <a:noFill/>
        </p:spPr>
        <p:txBody>
          <a:bodyPr wrap="square" rtlCol="0">
            <a:spAutoFit/>
          </a:bodyPr>
          <a:lstStyle/>
          <a:p>
            <a:r>
              <a:rPr lang="tr-TR" sz="2400" dirty="0">
                <a:solidFill>
                  <a:srgbClr val="FF0000"/>
                </a:solidFill>
              </a:rPr>
              <a:t>1985</a:t>
            </a:r>
          </a:p>
          <a:p>
            <a:pPr algn="just"/>
            <a:r>
              <a:rPr lang="tr-TR" sz="2000" dirty="0"/>
              <a:t>DSÖ-Avrupa Bölgesi Temsilciliği </a:t>
            </a:r>
          </a:p>
          <a:p>
            <a:pPr algn="just"/>
            <a:r>
              <a:rPr lang="tr-TR" sz="2000" dirty="0"/>
              <a:t>‘’2000 yılında Herkes İçin Sağlık’’   38 Hedef</a:t>
            </a:r>
          </a:p>
          <a:p>
            <a:pPr algn="just"/>
            <a:endParaRPr lang="tr-TR" sz="2000" dirty="0"/>
          </a:p>
          <a:p>
            <a:pPr algn="just"/>
            <a:r>
              <a:rPr lang="tr-TR" sz="2000" dirty="0"/>
              <a:t> -</a:t>
            </a:r>
            <a:r>
              <a:rPr lang="tr-TR" sz="2000" i="1" dirty="0"/>
              <a:t>15.Hedef </a:t>
            </a:r>
          </a:p>
          <a:p>
            <a:pPr algn="just"/>
            <a:r>
              <a:rPr lang="tr-TR" sz="2000" dirty="0"/>
              <a:t>‘’1990 yılına kadar bütün üye ülkelerde, sağlıklı olma ve sağlıklı kalma konularında kişileri güdüleyerek, onlara bilgi ve beceri kazandıracak </a:t>
            </a:r>
            <a:r>
              <a:rPr lang="tr-TR" sz="2000" b="1" dirty="0"/>
              <a:t>eğitim programları </a:t>
            </a:r>
            <a:r>
              <a:rPr lang="tr-TR" sz="2000" dirty="0"/>
              <a:t>hazırlanmış olmalıdır’’</a:t>
            </a:r>
          </a:p>
          <a:p>
            <a:pPr algn="just"/>
            <a:endParaRPr lang="tr-TR" sz="2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tr-TR" sz="2000" i="1" dirty="0"/>
              <a:t>-16. Ve 17. Hedef </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2000" dirty="0"/>
              <a:t>1995 yılına kadar tüm üye ülkelerde sağlıklı davranışların geliştirilmesi </a:t>
            </a:r>
          </a:p>
          <a:p>
            <a:pPr algn="just"/>
            <a:endParaRPr lang="tr-TR" sz="2000" dirty="0"/>
          </a:p>
          <a:p>
            <a:endParaRPr lang="tr-TR" sz="2400" dirty="0"/>
          </a:p>
        </p:txBody>
      </p:sp>
      <p:sp>
        <p:nvSpPr>
          <p:cNvPr id="6" name="Metin kutusu 5">
            <a:extLst>
              <a:ext uri="{FF2B5EF4-FFF2-40B4-BE49-F238E27FC236}">
                <a16:creationId xmlns:a16="http://schemas.microsoft.com/office/drawing/2014/main" id="{7FCC0BB6-6282-50BB-20C5-79B9B6D8B77A}"/>
              </a:ext>
            </a:extLst>
          </p:cNvPr>
          <p:cNvSpPr txBox="1"/>
          <p:nvPr/>
        </p:nvSpPr>
        <p:spPr>
          <a:xfrm>
            <a:off x="1217632" y="1046948"/>
            <a:ext cx="9756736" cy="1323439"/>
          </a:xfrm>
          <a:prstGeom prst="rect">
            <a:avLst/>
          </a:prstGeom>
          <a:noFill/>
        </p:spPr>
        <p:txBody>
          <a:bodyPr wrap="square">
            <a:spAutoFit/>
          </a:bodyPr>
          <a:lstStyle/>
          <a:p>
            <a:pPr algn="just"/>
            <a:r>
              <a:rPr lang="tr-TR" sz="2000" b="0" i="0" u="none" strike="noStrike" baseline="0" dirty="0">
                <a:solidFill>
                  <a:srgbClr val="000000"/>
                </a:solidFill>
              </a:rPr>
              <a:t>Temel Sağlık Hizmetleri Bildirgesi (</a:t>
            </a:r>
            <a:r>
              <a:rPr lang="tr-TR" sz="2000" b="0" i="0" u="none" strike="noStrike" baseline="0" dirty="0" err="1">
                <a:solidFill>
                  <a:srgbClr val="000000"/>
                </a:solidFill>
              </a:rPr>
              <a:t>Almaty</a:t>
            </a:r>
            <a:r>
              <a:rPr lang="tr-TR" sz="2000" b="0" i="0" u="none" strike="noStrike" baseline="0" dirty="0">
                <a:solidFill>
                  <a:srgbClr val="000000"/>
                </a:solidFill>
              </a:rPr>
              <a:t>, 1978) </a:t>
            </a:r>
          </a:p>
          <a:p>
            <a:pPr algn="just"/>
            <a:r>
              <a:rPr lang="tr-TR" sz="2000" dirty="0">
                <a:solidFill>
                  <a:srgbClr val="000000"/>
                </a:solidFill>
              </a:rPr>
              <a:t>Temel Sağlık Hizmetleri kapsamı içerisinde, ‘’bir toplumda yaygın olarak görülen sağlık sorunları, bunların önlenmesi ve denetimi ile ilgili konularda </a:t>
            </a:r>
            <a:r>
              <a:rPr lang="tr-TR" sz="2000" b="1" dirty="0">
                <a:solidFill>
                  <a:srgbClr val="000000"/>
                </a:solidFill>
              </a:rPr>
              <a:t>halkın eğitilmesi</a:t>
            </a:r>
            <a:r>
              <a:rPr lang="tr-TR" sz="2000" dirty="0">
                <a:solidFill>
                  <a:srgbClr val="000000"/>
                </a:solidFill>
              </a:rPr>
              <a:t>’’ vazgeçilemez, anahtar hizmetlerden biri olarak yer almıştır.  </a:t>
            </a:r>
          </a:p>
        </p:txBody>
      </p:sp>
      <p:sp>
        <p:nvSpPr>
          <p:cNvPr id="8" name="Metin kutusu 7">
            <a:extLst>
              <a:ext uri="{FF2B5EF4-FFF2-40B4-BE49-F238E27FC236}">
                <a16:creationId xmlns:a16="http://schemas.microsoft.com/office/drawing/2014/main" id="{D81C1316-E433-4E20-15BC-407C7F196A24}"/>
              </a:ext>
            </a:extLst>
          </p:cNvPr>
          <p:cNvSpPr txBox="1"/>
          <p:nvPr/>
        </p:nvSpPr>
        <p:spPr>
          <a:xfrm>
            <a:off x="2300287" y="6576769"/>
            <a:ext cx="9756736" cy="281231"/>
          </a:xfrm>
          <a:prstGeom prst="rect">
            <a:avLst/>
          </a:prstGeom>
          <a:noFill/>
        </p:spPr>
        <p:txBody>
          <a:bodyPr wrap="square">
            <a:spAutoFit/>
          </a:bodyPr>
          <a:lstStyle/>
          <a:p>
            <a:pPr marL="6286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tr-TR" sz="1200" dirty="0">
                <a:solidFill>
                  <a:prstClr val="black"/>
                </a:solidFill>
                <a:ea typeface="Calibri" panose="020F0502020204030204" pitchFamily="34" charset="0"/>
                <a:cs typeface="Times New Roman" panose="02020603050405020304" pitchFamily="18" charset="0"/>
              </a:rPr>
              <a:t>Güler, Ç., Akın, L. (2012). Halk Sağlığı Temel Bilgiler. Ankara: Hacettepe Üniversitesi Yayınları.</a:t>
            </a:r>
          </a:p>
        </p:txBody>
      </p:sp>
      <p:sp>
        <p:nvSpPr>
          <p:cNvPr id="12" name="Metin kutusu 11">
            <a:extLst>
              <a:ext uri="{FF2B5EF4-FFF2-40B4-BE49-F238E27FC236}">
                <a16:creationId xmlns:a16="http://schemas.microsoft.com/office/drawing/2014/main" id="{49429ADC-9441-5C98-339E-8F3D7893ED09}"/>
              </a:ext>
            </a:extLst>
          </p:cNvPr>
          <p:cNvSpPr txBox="1"/>
          <p:nvPr/>
        </p:nvSpPr>
        <p:spPr>
          <a:xfrm>
            <a:off x="2267333" y="6304158"/>
            <a:ext cx="8650578" cy="281231"/>
          </a:xfrm>
          <a:prstGeom prst="rect">
            <a:avLst/>
          </a:prstGeom>
          <a:noFill/>
        </p:spPr>
        <p:txBody>
          <a:bodyPr wrap="square">
            <a:spAutoFit/>
          </a:bodyPr>
          <a:lstStyle/>
          <a:p>
            <a:pPr marL="6286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3914979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C2DC16F-5871-8762-A1B4-213C190FFADF}"/>
              </a:ext>
            </a:extLst>
          </p:cNvPr>
          <p:cNvSpPr txBox="1"/>
          <p:nvPr/>
        </p:nvSpPr>
        <p:spPr>
          <a:xfrm>
            <a:off x="1289447" y="655529"/>
            <a:ext cx="9197578" cy="4278094"/>
          </a:xfrm>
          <a:prstGeom prst="rect">
            <a:avLst/>
          </a:prstGeom>
          <a:noFill/>
        </p:spPr>
        <p:txBody>
          <a:bodyPr wrap="square">
            <a:spAutoFit/>
          </a:bodyPr>
          <a:lstStyle/>
          <a:p>
            <a:r>
              <a:rPr lang="tr-TR" sz="2000" b="1" i="0" u="none" strike="noStrike" baseline="0" dirty="0" err="1">
                <a:solidFill>
                  <a:srgbClr val="FF0000"/>
                </a:solidFill>
              </a:rPr>
              <a:t>Sundsvall</a:t>
            </a:r>
            <a:r>
              <a:rPr lang="tr-TR" sz="2000" b="1" i="0" u="none" strike="noStrike" baseline="0" dirty="0">
                <a:solidFill>
                  <a:srgbClr val="FF0000"/>
                </a:solidFill>
              </a:rPr>
              <a:t> Bildirgesi (9-15 Haziran 1991); Sağlığı Destekleyen Çevreler Bildirgesi </a:t>
            </a:r>
          </a:p>
          <a:p>
            <a:endParaRPr lang="tr-TR" b="1" dirty="0">
              <a:solidFill>
                <a:srgbClr val="FF0000"/>
              </a:solidFill>
              <a:latin typeface="Cambria" panose="02040503050406030204" pitchFamily="18" charset="0"/>
            </a:endParaRPr>
          </a:p>
          <a:p>
            <a:pPr algn="just"/>
            <a:r>
              <a:rPr lang="tr-TR" dirty="0">
                <a:solidFill>
                  <a:srgbClr val="000000"/>
                </a:solidFill>
              </a:rPr>
              <a:t>Sağlık ve çevre arasındaki ilişkiye açıklık getirilmesini sağlamıştır. Buna göre, çevre sadece </a:t>
            </a:r>
            <a:r>
              <a:rPr lang="tr-TR" dirty="0" err="1">
                <a:solidFill>
                  <a:srgbClr val="000000"/>
                </a:solidFill>
              </a:rPr>
              <a:t>kişileir</a:t>
            </a:r>
            <a:r>
              <a:rPr lang="tr-TR" dirty="0">
                <a:solidFill>
                  <a:srgbClr val="000000"/>
                </a:solidFill>
              </a:rPr>
              <a:t> çevreleyen yapılardan oluşmamaktadır; sosyal, kültürel, ekonomik, ruhsal, politik ve ideolojik boyutları da bulunmaktadır</a:t>
            </a:r>
          </a:p>
          <a:p>
            <a:pPr algn="just"/>
            <a:endParaRPr lang="tr-TR" dirty="0">
              <a:solidFill>
                <a:srgbClr val="000000"/>
              </a:solidFill>
            </a:endParaRPr>
          </a:p>
          <a:p>
            <a:pPr algn="just"/>
            <a:r>
              <a:rPr lang="tr-TR" dirty="0">
                <a:solidFill>
                  <a:srgbClr val="000000"/>
                </a:solidFill>
              </a:rPr>
              <a:t>Sağlığı geliştirme çalışmalarının sağlığın belirleyicileriyle olan ilişkisi nedeniyle daha iyi bir sağlık için özellikle altı alan üzerinde önemle durulması belirtilmiştir.</a:t>
            </a:r>
          </a:p>
          <a:p>
            <a:pPr algn="just"/>
            <a:endParaRPr lang="tr-TR" dirty="0">
              <a:solidFill>
                <a:srgbClr val="000000"/>
              </a:solidFill>
            </a:endParaRPr>
          </a:p>
          <a:p>
            <a:pPr marL="285750" indent="-285750" algn="just">
              <a:buFont typeface="Arial" panose="020B0604020202020204" pitchFamily="34" charset="0"/>
              <a:buChar char="•"/>
            </a:pPr>
            <a:r>
              <a:rPr lang="tr-TR" dirty="0">
                <a:solidFill>
                  <a:srgbClr val="000000"/>
                </a:solidFill>
              </a:rPr>
              <a:t>Eğitim</a:t>
            </a:r>
          </a:p>
          <a:p>
            <a:pPr marL="285750" indent="-285750" algn="just">
              <a:buFont typeface="Arial" panose="020B0604020202020204" pitchFamily="34" charset="0"/>
              <a:buChar char="•"/>
            </a:pPr>
            <a:r>
              <a:rPr lang="tr-TR" dirty="0">
                <a:solidFill>
                  <a:srgbClr val="000000"/>
                </a:solidFill>
              </a:rPr>
              <a:t>Gıda ve beslenme</a:t>
            </a:r>
          </a:p>
          <a:p>
            <a:pPr marL="285750" indent="-285750" algn="just">
              <a:buFont typeface="Arial" panose="020B0604020202020204" pitchFamily="34" charset="0"/>
              <a:buChar char="•"/>
            </a:pPr>
            <a:r>
              <a:rPr lang="tr-TR" dirty="0">
                <a:solidFill>
                  <a:srgbClr val="000000"/>
                </a:solidFill>
              </a:rPr>
              <a:t>Konut ve yakın çevre</a:t>
            </a:r>
          </a:p>
          <a:p>
            <a:pPr marL="285750" indent="-285750" algn="just">
              <a:buFont typeface="Arial" panose="020B0604020202020204" pitchFamily="34" charset="0"/>
              <a:buChar char="•"/>
            </a:pPr>
            <a:r>
              <a:rPr lang="tr-TR" dirty="0">
                <a:solidFill>
                  <a:srgbClr val="000000"/>
                </a:solidFill>
              </a:rPr>
              <a:t>İş</a:t>
            </a:r>
          </a:p>
          <a:p>
            <a:pPr marL="285750" indent="-285750" algn="just">
              <a:buFont typeface="Arial" panose="020B0604020202020204" pitchFamily="34" charset="0"/>
              <a:buChar char="•"/>
            </a:pPr>
            <a:r>
              <a:rPr lang="tr-TR" dirty="0">
                <a:solidFill>
                  <a:srgbClr val="000000"/>
                </a:solidFill>
              </a:rPr>
              <a:t>Ulaşım</a:t>
            </a:r>
          </a:p>
          <a:p>
            <a:pPr marL="285750" indent="-285750" algn="just">
              <a:buFont typeface="Arial" panose="020B0604020202020204" pitchFamily="34" charset="0"/>
              <a:buChar char="•"/>
            </a:pPr>
            <a:r>
              <a:rPr lang="tr-TR" dirty="0">
                <a:solidFill>
                  <a:srgbClr val="000000"/>
                </a:solidFill>
              </a:rPr>
              <a:t>Sosyal destek ve bakım</a:t>
            </a:r>
          </a:p>
        </p:txBody>
      </p:sp>
      <p:sp>
        <p:nvSpPr>
          <p:cNvPr id="6" name="Metin kutusu 5">
            <a:extLst>
              <a:ext uri="{FF2B5EF4-FFF2-40B4-BE49-F238E27FC236}">
                <a16:creationId xmlns:a16="http://schemas.microsoft.com/office/drawing/2014/main" id="{FAEAAE84-8495-2225-D729-2BAD15EF56A1}"/>
              </a:ext>
            </a:extLst>
          </p:cNvPr>
          <p:cNvSpPr txBox="1"/>
          <p:nvPr/>
        </p:nvSpPr>
        <p:spPr>
          <a:xfrm>
            <a:off x="2525316" y="6581001"/>
            <a:ext cx="672584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233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5A2CA32-D65A-FB3A-2843-066835A747EF}"/>
              </a:ext>
            </a:extLst>
          </p:cNvPr>
          <p:cNvSpPr txBox="1"/>
          <p:nvPr/>
        </p:nvSpPr>
        <p:spPr>
          <a:xfrm>
            <a:off x="1075134" y="309860"/>
            <a:ext cx="8626078" cy="707886"/>
          </a:xfrm>
          <a:prstGeom prst="rect">
            <a:avLst/>
          </a:prstGeom>
          <a:noFill/>
        </p:spPr>
        <p:txBody>
          <a:bodyPr wrap="square">
            <a:spAutoFit/>
          </a:bodyPr>
          <a:lstStyle/>
          <a:p>
            <a:r>
              <a:rPr lang="tr-TR" sz="2000" b="1" i="0" u="none" strike="noStrike" baseline="0" dirty="0">
                <a:solidFill>
                  <a:srgbClr val="FF0000"/>
                </a:solidFill>
              </a:rPr>
              <a:t>Jakarta Bildirgesi (21-25 Temmuz 1997); Sağlığın Teşviki ve Geliştirilmesinin 21. Yüzyıla Getirilmesi: Yeni Alan için Yeni Oyuncular </a:t>
            </a:r>
            <a:endParaRPr lang="tr-TR" sz="2000" dirty="0">
              <a:solidFill>
                <a:srgbClr val="FF0000"/>
              </a:solidFill>
            </a:endParaRPr>
          </a:p>
        </p:txBody>
      </p:sp>
      <p:sp>
        <p:nvSpPr>
          <p:cNvPr id="7" name="Metin kutusu 6">
            <a:extLst>
              <a:ext uri="{FF2B5EF4-FFF2-40B4-BE49-F238E27FC236}">
                <a16:creationId xmlns:a16="http://schemas.microsoft.com/office/drawing/2014/main" id="{21B7A0DF-91AA-BEEA-A600-441B85FBE5C7}"/>
              </a:ext>
            </a:extLst>
          </p:cNvPr>
          <p:cNvSpPr txBox="1"/>
          <p:nvPr/>
        </p:nvSpPr>
        <p:spPr>
          <a:xfrm>
            <a:off x="1075134" y="1213366"/>
            <a:ext cx="9483328" cy="5078313"/>
          </a:xfrm>
          <a:prstGeom prst="rect">
            <a:avLst/>
          </a:prstGeom>
          <a:noFill/>
        </p:spPr>
        <p:txBody>
          <a:bodyPr wrap="square">
            <a:spAutoFit/>
          </a:bodyPr>
          <a:lstStyle/>
          <a:p>
            <a:r>
              <a:rPr lang="tr-TR" sz="1800" b="0" i="0" u="none" strike="noStrike" baseline="0" dirty="0">
                <a:solidFill>
                  <a:srgbClr val="000000"/>
                </a:solidFill>
                <a:latin typeface="Cambria" panose="02040503050406030204" pitchFamily="18" charset="0"/>
              </a:rPr>
              <a:t>Konferans, ilk defa gelişmekte olan bir ülkede düzenlenmiş ve ilk defa özel sektör dâhil edilmiştir. </a:t>
            </a:r>
          </a:p>
          <a:p>
            <a:endParaRPr lang="tr-TR" dirty="0">
              <a:solidFill>
                <a:srgbClr val="000000"/>
              </a:solidFill>
              <a:latin typeface="Cambria" panose="02040503050406030204" pitchFamily="18" charset="0"/>
            </a:endParaRPr>
          </a:p>
          <a:p>
            <a:r>
              <a:rPr lang="tr-TR" sz="1800" b="0" i="0" u="none" strike="noStrike" baseline="0" dirty="0" err="1">
                <a:solidFill>
                  <a:srgbClr val="000000"/>
                </a:solidFill>
                <a:latin typeface="Cambria" panose="02040503050406030204" pitchFamily="18" charset="0"/>
              </a:rPr>
              <a:t>Ottawa</a:t>
            </a:r>
            <a:r>
              <a:rPr lang="tr-TR" sz="1800" b="0" i="0" u="none" strike="noStrike" baseline="0" dirty="0">
                <a:solidFill>
                  <a:srgbClr val="000000"/>
                </a:solidFill>
                <a:latin typeface="Cambria" panose="02040503050406030204" pitchFamily="18" charset="0"/>
              </a:rPr>
              <a:t> Sözleşmesi'nin kabul edilmesinden bu yana, on yıllık süreçte elde edilen ilerlemeler, sağlığın teşviki ve geliştirilmesine yönelik etkinliğin ve sağlık kurumlarının finanse edilmesine yönelik yenilikçi yaklaşımlar açıklanmıştır.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21. yüzyılda sağlığın teşviki ve geliştirilmesi alanındaki zorlukların ele alınmasında</a:t>
            </a:r>
            <a:r>
              <a:rPr lang="tr-TR" dirty="0">
                <a:solidFill>
                  <a:srgbClr val="000000"/>
                </a:solidFill>
                <a:latin typeface="Cambria" panose="02040503050406030204" pitchFamily="18" charset="0"/>
              </a:rPr>
              <a:t> </a:t>
            </a:r>
            <a:r>
              <a:rPr lang="tr-TR" sz="1800" b="0" i="0" u="none" strike="noStrike" baseline="0" dirty="0">
                <a:solidFill>
                  <a:srgbClr val="000000"/>
                </a:solidFill>
                <a:latin typeface="Cambria" panose="02040503050406030204" pitchFamily="18" charset="0"/>
              </a:rPr>
              <a:t>kullanılacak yön ve stratejiler değerlendirilmiştir. Jakarta Deklarasyonunda, 21. yüzyılda sağlığın teşviki ve geliştirilmesi için; beş öncelik tanımlanmıştır;</a:t>
            </a:r>
          </a:p>
          <a:p>
            <a:pPr marL="285750" indent="-285750">
              <a:buFont typeface="Arial" panose="020B0604020202020204" pitchFamily="34" charset="0"/>
              <a:buChar char="•"/>
            </a:pPr>
            <a:r>
              <a:rPr lang="tr-TR" sz="1800" b="0" i="0" u="none" strike="noStrike" baseline="0" dirty="0">
                <a:solidFill>
                  <a:srgbClr val="000000"/>
                </a:solidFill>
                <a:latin typeface="Cambria" panose="02040503050406030204" pitchFamily="18" charset="0"/>
              </a:rPr>
              <a:t>Sağlık için sosyal sorumluluğun teşvik edilmesi, </a:t>
            </a:r>
          </a:p>
          <a:p>
            <a:pPr marL="285750" indent="-285750">
              <a:buFont typeface="Arial" panose="020B0604020202020204" pitchFamily="34" charset="0"/>
              <a:buChar char="•"/>
            </a:pPr>
            <a:r>
              <a:rPr lang="tr-TR" sz="1800" b="0" i="0" u="none" strike="noStrike" baseline="0" dirty="0">
                <a:solidFill>
                  <a:srgbClr val="000000"/>
                </a:solidFill>
                <a:latin typeface="Cambria" panose="02040503050406030204" pitchFamily="18" charset="0"/>
              </a:rPr>
              <a:t>Sağlığı geliştirme yatırımlarını arttırma, </a:t>
            </a:r>
          </a:p>
          <a:p>
            <a:pPr marL="285750" indent="-285750">
              <a:buFont typeface="Arial" panose="020B0604020202020204" pitchFamily="34" charset="0"/>
              <a:buChar char="•"/>
            </a:pPr>
            <a:r>
              <a:rPr lang="tr-TR" sz="1800" b="0" i="0" u="none" strike="noStrike" baseline="0" dirty="0">
                <a:solidFill>
                  <a:srgbClr val="000000"/>
                </a:solidFill>
                <a:latin typeface="Cambria" panose="02040503050406030204" pitchFamily="18" charset="0"/>
              </a:rPr>
              <a:t>Sağlık ortaklıklarının güçlendirilmesi ve yaygınlaştırılması, </a:t>
            </a:r>
          </a:p>
          <a:p>
            <a:pPr marL="285750" indent="-285750">
              <a:buFont typeface="Arial" panose="020B0604020202020204" pitchFamily="34" charset="0"/>
              <a:buChar char="•"/>
            </a:pPr>
            <a:r>
              <a:rPr lang="tr-TR" sz="1800" b="0" i="0" u="none" strike="noStrike" baseline="0" dirty="0">
                <a:solidFill>
                  <a:srgbClr val="000000"/>
                </a:solidFill>
                <a:latin typeface="Cambria" panose="02040503050406030204" pitchFamily="18" charset="0"/>
              </a:rPr>
              <a:t>Topluluğun kapasitesinin arttırılması ve bireylerin güçlendirilmesi, </a:t>
            </a:r>
          </a:p>
          <a:p>
            <a:pPr marL="285750" indent="-285750">
              <a:buFont typeface="Arial" panose="020B0604020202020204" pitchFamily="34" charset="0"/>
              <a:buChar char="•"/>
            </a:pPr>
            <a:r>
              <a:rPr lang="tr-TR" sz="1800" b="0" i="0" u="none" strike="noStrike" baseline="0" dirty="0">
                <a:solidFill>
                  <a:srgbClr val="000000"/>
                </a:solidFill>
                <a:latin typeface="Cambria" panose="02040503050406030204" pitchFamily="18" charset="0"/>
              </a:rPr>
              <a:t>Sağlığın teşviki ve geliştirilmesi altyapısının güvence altına alınması, </a:t>
            </a:r>
          </a:p>
          <a:p>
            <a:endParaRPr lang="tr-TR" sz="1800" b="0" i="0" u="none" strike="noStrike" baseline="0"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Bunun için tüm ülkelerin gerekli politik, yasal, eğitimsel, sosyal ve ekonomik çevreyi oluşturmaları önerilmiştir. </a:t>
            </a:r>
            <a:endParaRPr lang="tr-TR" dirty="0"/>
          </a:p>
        </p:txBody>
      </p:sp>
      <p:sp>
        <p:nvSpPr>
          <p:cNvPr id="9" name="Metin kutusu 8">
            <a:extLst>
              <a:ext uri="{FF2B5EF4-FFF2-40B4-BE49-F238E27FC236}">
                <a16:creationId xmlns:a16="http://schemas.microsoft.com/office/drawing/2014/main" id="{C02D98B0-4E1E-DF3D-3E3B-1F1CFE8DB3D3}"/>
              </a:ext>
            </a:extLst>
          </p:cNvPr>
          <p:cNvSpPr txBox="1"/>
          <p:nvPr/>
        </p:nvSpPr>
        <p:spPr>
          <a:xfrm>
            <a:off x="2694682" y="6581001"/>
            <a:ext cx="680263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20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328F0A46-7945-DD5D-CEAE-64368B1B58F1}"/>
              </a:ext>
            </a:extLst>
          </p:cNvPr>
          <p:cNvSpPr txBox="1"/>
          <p:nvPr/>
        </p:nvSpPr>
        <p:spPr>
          <a:xfrm>
            <a:off x="1489471" y="412641"/>
            <a:ext cx="8368903" cy="400110"/>
          </a:xfrm>
          <a:prstGeom prst="rect">
            <a:avLst/>
          </a:prstGeom>
          <a:noFill/>
        </p:spPr>
        <p:txBody>
          <a:bodyPr wrap="square">
            <a:spAutoFit/>
          </a:bodyPr>
          <a:lstStyle/>
          <a:p>
            <a:r>
              <a:rPr lang="tr-TR" sz="2000" b="1" i="0" u="none" strike="noStrike" baseline="0" dirty="0">
                <a:solidFill>
                  <a:srgbClr val="FF0000"/>
                </a:solidFill>
              </a:rPr>
              <a:t>Meksika Bildirgesi (5-9 Haziran 2000); Fikirlerden Eyleme: Eşitliği Sağlama </a:t>
            </a:r>
            <a:endParaRPr lang="tr-TR" sz="2000" dirty="0">
              <a:solidFill>
                <a:srgbClr val="FF0000"/>
              </a:solidFill>
            </a:endParaRPr>
          </a:p>
        </p:txBody>
      </p:sp>
      <p:sp>
        <p:nvSpPr>
          <p:cNvPr id="8" name="Metin kutusu 7">
            <a:extLst>
              <a:ext uri="{FF2B5EF4-FFF2-40B4-BE49-F238E27FC236}">
                <a16:creationId xmlns:a16="http://schemas.microsoft.com/office/drawing/2014/main" id="{713F470C-EC23-9041-86D9-90B6D4548367}"/>
              </a:ext>
            </a:extLst>
          </p:cNvPr>
          <p:cNvSpPr txBox="1"/>
          <p:nvPr/>
        </p:nvSpPr>
        <p:spPr>
          <a:xfrm>
            <a:off x="1318021" y="1485900"/>
            <a:ext cx="9354741" cy="3139321"/>
          </a:xfrm>
          <a:prstGeom prst="rect">
            <a:avLst/>
          </a:prstGeom>
          <a:noFill/>
        </p:spPr>
        <p:txBody>
          <a:bodyPr wrap="square">
            <a:spAutoFit/>
          </a:bodyPr>
          <a:lstStyle/>
          <a:p>
            <a:r>
              <a:rPr lang="tr-TR" sz="1800" b="0" i="0" u="none" strike="noStrike" baseline="0" dirty="0">
                <a:solidFill>
                  <a:srgbClr val="000000"/>
                </a:solidFill>
                <a:latin typeface="Cambria" panose="02040503050406030204" pitchFamily="18" charset="0"/>
              </a:rPr>
              <a:t>Hakkaniyet Boşluğunun Kapatılması” ana teması ile düzenlenen beşinci uluslararası konferanstır.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Sağlığın teşviki ve geliştirilmesine yönelik olarak üst düzey politik kararlılık gösterilmiştir.</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DSÖ üyesi 80'den fazla devlet tarafından imzalanan bildirge ile;</a:t>
            </a:r>
          </a:p>
          <a:p>
            <a:endParaRPr lang="tr-TR" sz="1800" b="0" i="0" u="none" strike="noStrike" baseline="0"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Ü</a:t>
            </a:r>
            <a:r>
              <a:rPr lang="tr-TR" sz="1800" b="0" i="0" u="none" strike="noStrike" baseline="0" dirty="0">
                <a:solidFill>
                  <a:srgbClr val="000000"/>
                </a:solidFill>
                <a:latin typeface="Cambria" panose="02040503050406030204" pitchFamily="18" charset="0"/>
              </a:rPr>
              <a:t>lkeler sağlığın teşviki ve geliştirilmesi faaliyetlerine yönelik planlarını güçlendirmeyi, </a:t>
            </a:r>
          </a:p>
          <a:p>
            <a:endParaRPr lang="tr-TR" sz="1800" b="0" i="0" u="none" strike="noStrike" baseline="0"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P</a:t>
            </a:r>
            <a:r>
              <a:rPr lang="tr-TR" sz="1800" b="0" i="0" u="none" strike="noStrike" baseline="0" dirty="0">
                <a:solidFill>
                  <a:srgbClr val="000000"/>
                </a:solidFill>
                <a:latin typeface="Cambria" panose="02040503050406030204" pitchFamily="18" charset="0"/>
              </a:rPr>
              <a:t>olitik gündeme daha fazla yerleştirmeyi ve bunu yerel, bölgesel, ulusal ve uluslararası programlarda öncelik olarak kabul etmeyi taahhüt etmiştir </a:t>
            </a:r>
            <a:endParaRPr lang="tr-TR" dirty="0"/>
          </a:p>
        </p:txBody>
      </p:sp>
      <p:sp>
        <p:nvSpPr>
          <p:cNvPr id="10" name="Metin kutusu 9">
            <a:extLst>
              <a:ext uri="{FF2B5EF4-FFF2-40B4-BE49-F238E27FC236}">
                <a16:creationId xmlns:a16="http://schemas.microsoft.com/office/drawing/2014/main" id="{06871C92-A23C-F6B3-EE56-24156A18E787}"/>
              </a:ext>
            </a:extLst>
          </p:cNvPr>
          <p:cNvSpPr txBox="1"/>
          <p:nvPr/>
        </p:nvSpPr>
        <p:spPr>
          <a:xfrm>
            <a:off x="2725936" y="6461343"/>
            <a:ext cx="674012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338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8699A4D-C882-8F88-6CE0-3B928C427002}"/>
              </a:ext>
            </a:extLst>
          </p:cNvPr>
          <p:cNvSpPr txBox="1"/>
          <p:nvPr/>
        </p:nvSpPr>
        <p:spPr>
          <a:xfrm>
            <a:off x="1343025" y="219760"/>
            <a:ext cx="8001000" cy="707886"/>
          </a:xfrm>
          <a:prstGeom prst="rect">
            <a:avLst/>
          </a:prstGeom>
          <a:noFill/>
        </p:spPr>
        <p:txBody>
          <a:bodyPr wrap="square">
            <a:spAutoFit/>
          </a:bodyPr>
          <a:lstStyle/>
          <a:p>
            <a:r>
              <a:rPr lang="tr-TR" sz="2000" b="1" i="0" u="none" strike="noStrike" baseline="0" dirty="0">
                <a:solidFill>
                  <a:srgbClr val="FF0000"/>
                </a:solidFill>
              </a:rPr>
              <a:t>Bangkok Şartı (7-11 Ağustos 2005); Eylem için Ortak Politika Geliştirme: Sağlığın Belirleyicileri </a:t>
            </a:r>
            <a:endParaRPr lang="tr-TR" sz="2000" dirty="0">
              <a:solidFill>
                <a:srgbClr val="FF0000"/>
              </a:solidFill>
            </a:endParaRPr>
          </a:p>
        </p:txBody>
      </p:sp>
      <p:sp>
        <p:nvSpPr>
          <p:cNvPr id="7" name="Metin kutusu 6">
            <a:extLst>
              <a:ext uri="{FF2B5EF4-FFF2-40B4-BE49-F238E27FC236}">
                <a16:creationId xmlns:a16="http://schemas.microsoft.com/office/drawing/2014/main" id="{E35D6C99-51DD-D0DC-6988-D00C76978543}"/>
              </a:ext>
            </a:extLst>
          </p:cNvPr>
          <p:cNvSpPr txBox="1"/>
          <p:nvPr/>
        </p:nvSpPr>
        <p:spPr>
          <a:xfrm>
            <a:off x="1818084" y="1187827"/>
            <a:ext cx="8754665" cy="4247317"/>
          </a:xfrm>
          <a:prstGeom prst="rect">
            <a:avLst/>
          </a:prstGeom>
          <a:noFill/>
        </p:spPr>
        <p:txBody>
          <a:bodyPr wrap="square">
            <a:spAutoFit/>
          </a:bodyPr>
          <a:lstStyle/>
          <a:p>
            <a:r>
              <a:rPr lang="tr-TR" sz="1800" b="0" i="0" u="none" strike="noStrike" baseline="0" dirty="0">
                <a:solidFill>
                  <a:srgbClr val="000000"/>
                </a:solidFill>
                <a:latin typeface="Cambria" panose="02040503050406030204" pitchFamily="18" charset="0"/>
              </a:rPr>
              <a:t>Bangkok Şartı’nın hedef kitlesi, her düzeydeki hükümetler ve politikacılar, sivil toplum kuruluşları, özel sektör, uluslararası kuruluşlar ve halk sağlığı topluluğudur. </a:t>
            </a:r>
          </a:p>
          <a:p>
            <a:endParaRPr lang="tr-TR" sz="1800" b="0" i="0" u="none" strike="noStrike" baseline="0"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Konferansta sağlığın teşviki ve geliştirilmesine yönelik küresel bağlamın </a:t>
            </a:r>
            <a:r>
              <a:rPr lang="tr-TR" sz="1800" b="0" i="0" u="none" strike="noStrike" baseline="0" dirty="0" err="1">
                <a:solidFill>
                  <a:srgbClr val="000000"/>
                </a:solidFill>
                <a:latin typeface="Cambria" panose="02040503050406030204" pitchFamily="18" charset="0"/>
              </a:rPr>
              <a:t>Ottawa</a:t>
            </a:r>
            <a:r>
              <a:rPr lang="tr-TR" sz="1800" b="0" i="0" u="none" strike="noStrike" baseline="0" dirty="0">
                <a:solidFill>
                  <a:srgbClr val="000000"/>
                </a:solidFill>
                <a:latin typeface="Cambria" panose="02040503050406030204" pitchFamily="18" charset="0"/>
              </a:rPr>
              <a:t> Sözleşmesi’nden bu yana önemli ölçüde değişim gösterdiği belirtilerek günümüzde sağlığı etkileyen kritik faktörlerin; ülkelerin kendi içlerindeki ve ülkeler arasındaki eşitsizliklerin artması, yeni tüketim ve iletişim yollarının gelişmesi, ticarileşme, küresel çevresel değişim ve kentleşme olduğu belirtilmiştir.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Konferans katılımcıları; Dünya Sağlık Örgütü ve Üye Devletlerin diğerleriyle işbirliği içerisinde, </a:t>
            </a:r>
          </a:p>
          <a:p>
            <a:r>
              <a:rPr lang="tr-TR" dirty="0">
                <a:solidFill>
                  <a:srgbClr val="000000"/>
                </a:solidFill>
                <a:latin typeface="Cambria" panose="02040503050406030204" pitchFamily="18" charset="0"/>
              </a:rPr>
              <a:t>S</a:t>
            </a:r>
            <a:r>
              <a:rPr lang="tr-TR" sz="1800" b="0" i="0" u="none" strike="noStrike" baseline="0" dirty="0">
                <a:solidFill>
                  <a:srgbClr val="000000"/>
                </a:solidFill>
                <a:latin typeface="Cambria" panose="02040503050406030204" pitchFamily="18" charset="0"/>
              </a:rPr>
              <a:t>ağlığın teşviki ve geliştirilmesine kaynak tahsis etmesini, </a:t>
            </a:r>
          </a:p>
          <a:p>
            <a:r>
              <a:rPr lang="tr-TR" sz="1800" b="0" i="0" u="none" strike="noStrike" baseline="0" dirty="0">
                <a:solidFill>
                  <a:srgbClr val="000000"/>
                </a:solidFill>
                <a:latin typeface="Cambria" panose="02040503050406030204" pitchFamily="18" charset="0"/>
              </a:rPr>
              <a:t>Eylem planları başlatmasını, </a:t>
            </a:r>
          </a:p>
          <a:p>
            <a:r>
              <a:rPr lang="tr-TR" dirty="0">
                <a:solidFill>
                  <a:srgbClr val="000000"/>
                </a:solidFill>
                <a:latin typeface="Cambria" panose="02040503050406030204" pitchFamily="18" charset="0"/>
              </a:rPr>
              <a:t>U</a:t>
            </a:r>
            <a:r>
              <a:rPr lang="tr-TR" sz="1800" b="0" i="0" u="none" strike="noStrike" baseline="0" dirty="0">
                <a:solidFill>
                  <a:srgbClr val="000000"/>
                </a:solidFill>
                <a:latin typeface="Cambria" panose="02040503050406030204" pitchFamily="18" charset="0"/>
              </a:rPr>
              <a:t>ygun gösterge ve hedeflerle performansı izlemesini </a:t>
            </a:r>
          </a:p>
          <a:p>
            <a:r>
              <a:rPr lang="tr-TR" sz="1800" b="0" i="0" u="none" strike="noStrike" baseline="0" dirty="0">
                <a:solidFill>
                  <a:srgbClr val="000000"/>
                </a:solidFill>
                <a:latin typeface="Cambria" panose="02040503050406030204" pitchFamily="18" charset="0"/>
              </a:rPr>
              <a:t>Düzenli aralıklarla ilerleme konusunda rapor vermesini </a:t>
            </a:r>
            <a:endParaRPr lang="tr-TR" dirty="0"/>
          </a:p>
        </p:txBody>
      </p:sp>
      <p:sp>
        <p:nvSpPr>
          <p:cNvPr id="9" name="Metin kutusu 8">
            <a:extLst>
              <a:ext uri="{FF2B5EF4-FFF2-40B4-BE49-F238E27FC236}">
                <a16:creationId xmlns:a16="http://schemas.microsoft.com/office/drawing/2014/main" id="{A7EAE8E8-5AE1-DB88-4D8C-08DB267E0178}"/>
              </a:ext>
            </a:extLst>
          </p:cNvPr>
          <p:cNvSpPr txBox="1"/>
          <p:nvPr/>
        </p:nvSpPr>
        <p:spPr>
          <a:xfrm>
            <a:off x="2682478" y="6581001"/>
            <a:ext cx="666154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9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27EF44A-8247-06AC-195B-FA5A11E463E8}"/>
              </a:ext>
            </a:extLst>
          </p:cNvPr>
          <p:cNvSpPr txBox="1"/>
          <p:nvPr/>
        </p:nvSpPr>
        <p:spPr>
          <a:xfrm>
            <a:off x="1451371" y="387753"/>
            <a:ext cx="8640366" cy="707886"/>
          </a:xfrm>
          <a:prstGeom prst="rect">
            <a:avLst/>
          </a:prstGeom>
          <a:noFill/>
        </p:spPr>
        <p:txBody>
          <a:bodyPr wrap="square">
            <a:spAutoFit/>
          </a:bodyPr>
          <a:lstStyle/>
          <a:p>
            <a:r>
              <a:rPr lang="tr-TR" sz="2000" b="1" i="0" u="none" strike="noStrike" baseline="0" dirty="0">
                <a:solidFill>
                  <a:srgbClr val="FF0000"/>
                </a:solidFill>
              </a:rPr>
              <a:t>Nairobi Bildirisi (26-30 Ekim 2009); Sağlığı Geliştirme ve Kalkınma: Uygulamadaki Boşlukları Giderme </a:t>
            </a:r>
            <a:endParaRPr lang="tr-TR" sz="2000" dirty="0">
              <a:solidFill>
                <a:srgbClr val="FF0000"/>
              </a:solidFill>
            </a:endParaRPr>
          </a:p>
        </p:txBody>
      </p:sp>
      <p:sp>
        <p:nvSpPr>
          <p:cNvPr id="7" name="Metin kutusu 6">
            <a:extLst>
              <a:ext uri="{FF2B5EF4-FFF2-40B4-BE49-F238E27FC236}">
                <a16:creationId xmlns:a16="http://schemas.microsoft.com/office/drawing/2014/main" id="{1FBC0249-9121-18AA-5A13-B999B5FEEED5}"/>
              </a:ext>
            </a:extLst>
          </p:cNvPr>
          <p:cNvSpPr txBox="1"/>
          <p:nvPr/>
        </p:nvSpPr>
        <p:spPr>
          <a:xfrm>
            <a:off x="1075134" y="1314990"/>
            <a:ext cx="9016603" cy="4801314"/>
          </a:xfrm>
          <a:prstGeom prst="rect">
            <a:avLst/>
          </a:prstGeom>
          <a:noFill/>
        </p:spPr>
        <p:txBody>
          <a:bodyPr wrap="square">
            <a:spAutoFit/>
          </a:bodyPr>
          <a:lstStyle/>
          <a:p>
            <a:r>
              <a:rPr lang="tr-TR" sz="1800" b="0" i="0" u="none" strike="noStrike" baseline="0" dirty="0">
                <a:solidFill>
                  <a:srgbClr val="000000"/>
                </a:solidFill>
                <a:latin typeface="Cambria" panose="02040503050406030204" pitchFamily="18" charset="0"/>
              </a:rPr>
              <a:t>Uygulama açığının kapatılması” ana teması ile düzenlenen yedinci uluslararası konferanstır. </a:t>
            </a:r>
          </a:p>
          <a:p>
            <a:r>
              <a:rPr lang="tr-TR" sz="1800" b="0" i="0" u="none" strike="noStrike" baseline="0" dirty="0">
                <a:solidFill>
                  <a:srgbClr val="000000"/>
                </a:solidFill>
                <a:latin typeface="Cambria" panose="02040503050406030204" pitchFamily="18" charset="0"/>
              </a:rPr>
              <a:t>Nairobi 2009'daki Küresel sağlığı geliştirme konferansı aynı zamanda Afrika'da gerçekleştirilerek konferansların gerçek anlamda küresel boyut kazanmasını sağlamıştır (WHO, 2009b).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Konferansta ilk defa, ağız sağlığı bu kadar yüksek önemle ele alınmıştır (Petersen ve </a:t>
            </a:r>
            <a:r>
              <a:rPr lang="tr-TR" sz="1800" b="0" i="0" u="none" strike="noStrike" baseline="0" dirty="0" err="1">
                <a:solidFill>
                  <a:srgbClr val="000000"/>
                </a:solidFill>
                <a:latin typeface="Cambria" panose="02040503050406030204" pitchFamily="18" charset="0"/>
              </a:rPr>
              <a:t>Kwan</a:t>
            </a:r>
            <a:r>
              <a:rPr lang="tr-TR" sz="1800" b="0" i="0" u="none" strike="noStrike" baseline="0" dirty="0">
                <a:solidFill>
                  <a:srgbClr val="000000"/>
                </a:solidFill>
                <a:latin typeface="Cambria" panose="02040503050406030204" pitchFamily="18" charset="0"/>
              </a:rPr>
              <a:t>, 2010).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Konferansa ciddi bir (100 katılımcı) sivil toplum katılımı gerçekleşmiştir (Anonim, 2016). </a:t>
            </a:r>
          </a:p>
          <a:p>
            <a:endParaRPr lang="tr-TR" dirty="0">
              <a:solidFill>
                <a:srgbClr val="000000"/>
              </a:solidFill>
              <a:latin typeface="Cambria" panose="02040503050406030204" pitchFamily="18" charset="0"/>
            </a:endParaRPr>
          </a:p>
          <a:p>
            <a:r>
              <a:rPr lang="tr-TR" dirty="0">
                <a:solidFill>
                  <a:srgbClr val="000000"/>
                </a:solidFill>
                <a:latin typeface="Cambria" panose="02040503050406030204" pitchFamily="18" charset="0"/>
              </a:rPr>
              <a:t>Toplumun güçlendirilmesi</a:t>
            </a:r>
          </a:p>
          <a:p>
            <a:r>
              <a:rPr lang="tr-TR" dirty="0">
                <a:solidFill>
                  <a:srgbClr val="000000"/>
                </a:solidFill>
                <a:latin typeface="Cambria" panose="02040503050406030204" pitchFamily="18" charset="0"/>
              </a:rPr>
              <a:t>Sağlık Okur-yazarlığının arttırılması ve olumlu sağlık davranışlarının kazandırılması</a:t>
            </a:r>
          </a:p>
          <a:p>
            <a:r>
              <a:rPr lang="tr-TR" dirty="0">
                <a:solidFill>
                  <a:srgbClr val="000000"/>
                </a:solidFill>
                <a:latin typeface="Cambria" panose="02040503050406030204" pitchFamily="18" charset="0"/>
              </a:rPr>
              <a:t>Sağlık sistemlerinin güçlendirilmesi</a:t>
            </a:r>
          </a:p>
          <a:p>
            <a:r>
              <a:rPr lang="tr-TR" dirty="0">
                <a:solidFill>
                  <a:srgbClr val="000000"/>
                </a:solidFill>
                <a:latin typeface="Cambria" panose="02040503050406030204" pitchFamily="18" charset="0"/>
              </a:rPr>
              <a:t>İşbirliği ve sektörler arası eylemin güçlendirilmesi</a:t>
            </a:r>
          </a:p>
          <a:p>
            <a:r>
              <a:rPr lang="tr-TR" dirty="0">
                <a:solidFill>
                  <a:srgbClr val="000000"/>
                </a:solidFill>
                <a:latin typeface="Cambria" panose="02040503050406030204" pitchFamily="18" charset="0"/>
              </a:rPr>
              <a:t>Sağlığı geliştirme konusunda kapasite geliştirmesi</a:t>
            </a:r>
          </a:p>
          <a:p>
            <a:endParaRPr lang="tr-TR" dirty="0"/>
          </a:p>
        </p:txBody>
      </p:sp>
      <p:sp>
        <p:nvSpPr>
          <p:cNvPr id="9" name="Metin kutusu 8">
            <a:extLst>
              <a:ext uri="{FF2B5EF4-FFF2-40B4-BE49-F238E27FC236}">
                <a16:creationId xmlns:a16="http://schemas.microsoft.com/office/drawing/2014/main" id="{05E3EAF9-693E-7BB4-8BF5-B3183D0A8CD6}"/>
              </a:ext>
            </a:extLst>
          </p:cNvPr>
          <p:cNvSpPr txBox="1"/>
          <p:nvPr/>
        </p:nvSpPr>
        <p:spPr>
          <a:xfrm>
            <a:off x="2547342" y="6470247"/>
            <a:ext cx="709731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366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34D85FD-E3B5-12B2-D593-111BD17EBD56}"/>
              </a:ext>
            </a:extLst>
          </p:cNvPr>
          <p:cNvSpPr txBox="1"/>
          <p:nvPr/>
        </p:nvSpPr>
        <p:spPr>
          <a:xfrm>
            <a:off x="1657349" y="1639491"/>
            <a:ext cx="8958263" cy="3139321"/>
          </a:xfrm>
          <a:prstGeom prst="rect">
            <a:avLst/>
          </a:prstGeom>
          <a:noFill/>
        </p:spPr>
        <p:txBody>
          <a:bodyPr wrap="square">
            <a:spAutoFit/>
          </a:bodyPr>
          <a:lstStyle/>
          <a:p>
            <a:r>
              <a:rPr lang="tr-TR" sz="1800" b="0" i="0" u="none" strike="noStrike" baseline="0" dirty="0">
                <a:solidFill>
                  <a:srgbClr val="000000"/>
                </a:solidFill>
                <a:latin typeface="Cambria" panose="02040503050406030204" pitchFamily="18" charset="0"/>
              </a:rPr>
              <a:t>Sağlığın teşviki ve geliştirilmesi için düzenlenen sekizinci uluslararası konferanstır ve “Ülke Eylem Çerçevesi Helsinki Bildirisi” yapılmıştır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Konferansın ana teması “Tüm politikalarda sağlık” ve odak noktası “nasıl yapılır” uygulamasıdır.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Helsinki Bildirisi’nde DSÖ, hükûmetler ve tüm paydaşlara; tüm politikalarda sağlık ilkelerini benimsemeleri ve bir öncelik olarak kabul etmeleri için çağrı yapmış ve kurumsal kapasitenin ve becerilerin geliştirilmesi, etkin yapıların, süreçlerin ve kaynakların sağlanması gibi ilkelerle tüm politikalarda sağlık yaklaşımını uygulamaya koymalarına destek olmaları istenmiştir.</a:t>
            </a:r>
            <a:endParaRPr lang="tr-TR" dirty="0"/>
          </a:p>
        </p:txBody>
      </p:sp>
      <p:sp>
        <p:nvSpPr>
          <p:cNvPr id="6" name="Metin kutusu 5">
            <a:extLst>
              <a:ext uri="{FF2B5EF4-FFF2-40B4-BE49-F238E27FC236}">
                <a16:creationId xmlns:a16="http://schemas.microsoft.com/office/drawing/2014/main" id="{BBE4D910-1A13-0F1A-C2C6-8B99B552CEC4}"/>
              </a:ext>
            </a:extLst>
          </p:cNvPr>
          <p:cNvSpPr txBox="1"/>
          <p:nvPr/>
        </p:nvSpPr>
        <p:spPr>
          <a:xfrm>
            <a:off x="1460897" y="543997"/>
            <a:ext cx="6697266" cy="400110"/>
          </a:xfrm>
          <a:prstGeom prst="rect">
            <a:avLst/>
          </a:prstGeom>
          <a:noFill/>
        </p:spPr>
        <p:txBody>
          <a:bodyPr wrap="square">
            <a:spAutoFit/>
          </a:bodyPr>
          <a:lstStyle/>
          <a:p>
            <a:r>
              <a:rPr lang="tr-TR" sz="2000" b="1" i="0" u="none" strike="noStrike" baseline="0" dirty="0">
                <a:solidFill>
                  <a:srgbClr val="FF0000"/>
                </a:solidFill>
              </a:rPr>
              <a:t>Helsinki Bildirisi (10-14 Haziran 2013); Ülke Eylem Çerçevesi </a:t>
            </a:r>
          </a:p>
        </p:txBody>
      </p:sp>
      <p:sp>
        <p:nvSpPr>
          <p:cNvPr id="8" name="Metin kutusu 7">
            <a:extLst>
              <a:ext uri="{FF2B5EF4-FFF2-40B4-BE49-F238E27FC236}">
                <a16:creationId xmlns:a16="http://schemas.microsoft.com/office/drawing/2014/main" id="{4124B8B8-6B27-BBAB-368B-72D9E499BFFA}"/>
              </a:ext>
            </a:extLst>
          </p:cNvPr>
          <p:cNvSpPr txBox="1"/>
          <p:nvPr/>
        </p:nvSpPr>
        <p:spPr>
          <a:xfrm>
            <a:off x="2546747" y="6454645"/>
            <a:ext cx="782597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370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8D2FAC8-3D8F-43B0-F450-C8A4776BDA8D}"/>
              </a:ext>
            </a:extLst>
          </p:cNvPr>
          <p:cNvSpPr txBox="1"/>
          <p:nvPr/>
        </p:nvSpPr>
        <p:spPr>
          <a:xfrm>
            <a:off x="885825" y="1171575"/>
            <a:ext cx="3357563" cy="369332"/>
          </a:xfrm>
          <a:prstGeom prst="rect">
            <a:avLst/>
          </a:prstGeom>
          <a:noFill/>
        </p:spPr>
        <p:txBody>
          <a:bodyPr wrap="square" rtlCol="0">
            <a:spAutoFit/>
          </a:bodyPr>
          <a:lstStyle/>
          <a:p>
            <a:r>
              <a:rPr lang="tr-TR" dirty="0"/>
              <a:t> </a:t>
            </a:r>
          </a:p>
        </p:txBody>
      </p:sp>
      <p:sp>
        <p:nvSpPr>
          <p:cNvPr id="4" name="Metin kutusu 3">
            <a:extLst>
              <a:ext uri="{FF2B5EF4-FFF2-40B4-BE49-F238E27FC236}">
                <a16:creationId xmlns:a16="http://schemas.microsoft.com/office/drawing/2014/main" id="{83DE7E42-8D0D-AD71-98D9-06BAEB8DD368}"/>
              </a:ext>
            </a:extLst>
          </p:cNvPr>
          <p:cNvSpPr txBox="1"/>
          <p:nvPr/>
        </p:nvSpPr>
        <p:spPr>
          <a:xfrm>
            <a:off x="1196579" y="1356241"/>
            <a:ext cx="9340452" cy="2862322"/>
          </a:xfrm>
          <a:prstGeom prst="rect">
            <a:avLst/>
          </a:prstGeom>
          <a:noFill/>
        </p:spPr>
        <p:txBody>
          <a:bodyPr wrap="square">
            <a:spAutoFit/>
          </a:bodyPr>
          <a:lstStyle/>
          <a:p>
            <a:r>
              <a:rPr lang="tr-TR" sz="1800" b="0" i="0" u="none" strike="noStrike" baseline="0" dirty="0">
                <a:solidFill>
                  <a:srgbClr val="000000"/>
                </a:solidFill>
                <a:latin typeface="Cambria" panose="02040503050406030204" pitchFamily="18" charset="0"/>
              </a:rPr>
              <a:t>Sağlığın teşviki ve geliştirilmesi için düzenlenen dokuzuncu uluslararası konferanstır. Konferansın ana teması “Sürdürülebilir Kalkınma Hedeflerinde Sağlığın Teşviki ve Geliştirilmesi: Tam Sağlık ve Herkes için </a:t>
            </a:r>
            <a:r>
              <a:rPr lang="tr-TR" sz="1800" b="0" i="0" u="none" strike="noStrike" baseline="0" dirty="0" err="1">
                <a:solidFill>
                  <a:srgbClr val="000000"/>
                </a:solidFill>
                <a:latin typeface="Cambria" panose="02040503050406030204" pitchFamily="18" charset="0"/>
              </a:rPr>
              <a:t>Sağlık”tır</a:t>
            </a:r>
            <a:r>
              <a:rPr lang="tr-TR" sz="1800" b="0" i="0" u="none" strike="noStrike" baseline="0" dirty="0">
                <a:solidFill>
                  <a:srgbClr val="000000"/>
                </a:solidFill>
                <a:latin typeface="Cambria" panose="02040503050406030204" pitchFamily="18" charset="0"/>
              </a:rPr>
              <a:t>.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Konferans sırasında “Sağlıklı Şehirler Uzlaşması” yapılmış ve konferans delegeleri tarafından “Sağlık Teşviki Üzerine Şangay Bildirisi” yayınlanmıştır. </a:t>
            </a:r>
          </a:p>
          <a:p>
            <a:endParaRPr lang="tr-TR" dirty="0">
              <a:solidFill>
                <a:srgbClr val="000000"/>
              </a:solidFill>
              <a:latin typeface="Cambria" panose="02040503050406030204" pitchFamily="18" charset="0"/>
            </a:endParaRPr>
          </a:p>
          <a:p>
            <a:r>
              <a:rPr lang="tr-TR" sz="1800" b="0" i="0" u="none" strike="noStrike" baseline="0" dirty="0">
                <a:solidFill>
                  <a:srgbClr val="000000"/>
                </a:solidFill>
                <a:latin typeface="Cambria" panose="02040503050406030204" pitchFamily="18" charset="0"/>
              </a:rPr>
              <a:t>Bu konferansta dünya genelinde 100'den fazla belediye başkanı, sağlık ve sürdürülebilir kentsel gelişimin ayrılmaz bir şekilde bağlantılı olduğunu kabul etmiş ve bunları daha ileriye götürme kararı almışlardır.</a:t>
            </a:r>
            <a:endParaRPr lang="tr-TR" dirty="0"/>
          </a:p>
        </p:txBody>
      </p:sp>
      <p:sp>
        <p:nvSpPr>
          <p:cNvPr id="6" name="Metin kutusu 5">
            <a:extLst>
              <a:ext uri="{FF2B5EF4-FFF2-40B4-BE49-F238E27FC236}">
                <a16:creationId xmlns:a16="http://schemas.microsoft.com/office/drawing/2014/main" id="{F822CE21-99F0-7A5C-11F7-7F2CB8505D2F}"/>
              </a:ext>
            </a:extLst>
          </p:cNvPr>
          <p:cNvSpPr txBox="1"/>
          <p:nvPr/>
        </p:nvSpPr>
        <p:spPr>
          <a:xfrm>
            <a:off x="1196579" y="248245"/>
            <a:ext cx="8790384" cy="707886"/>
          </a:xfrm>
          <a:prstGeom prst="rect">
            <a:avLst/>
          </a:prstGeom>
          <a:noFill/>
        </p:spPr>
        <p:txBody>
          <a:bodyPr wrap="square">
            <a:spAutoFit/>
          </a:bodyPr>
          <a:lstStyle/>
          <a:p>
            <a:r>
              <a:rPr lang="tr-TR" sz="2000" b="1" i="0" u="none" strike="noStrike" baseline="0" dirty="0">
                <a:solidFill>
                  <a:srgbClr val="FF0000"/>
                </a:solidFill>
              </a:rPr>
              <a:t>Şanghay Bildirisi (21-24 Kasım 2016); Sürdürülebilir Kalkınma Hedeflerinde Sağlığın Teşviki ve Geliştirilmesi: Tam Sağlık ve Herkes için Sağlık </a:t>
            </a:r>
            <a:endParaRPr lang="tr-TR" sz="2000" b="0" i="0" u="none" strike="noStrike" baseline="0" dirty="0">
              <a:solidFill>
                <a:srgbClr val="FF0000"/>
              </a:solidFill>
            </a:endParaRPr>
          </a:p>
        </p:txBody>
      </p:sp>
      <p:sp>
        <p:nvSpPr>
          <p:cNvPr id="8" name="Metin kutusu 7">
            <a:extLst>
              <a:ext uri="{FF2B5EF4-FFF2-40B4-BE49-F238E27FC236}">
                <a16:creationId xmlns:a16="http://schemas.microsoft.com/office/drawing/2014/main" id="{409AC040-6C86-5C75-3C24-FB4B9CD69F61}"/>
              </a:ext>
            </a:extLst>
          </p:cNvPr>
          <p:cNvSpPr txBox="1"/>
          <p:nvPr/>
        </p:nvSpPr>
        <p:spPr>
          <a:xfrm>
            <a:off x="2564606" y="6471255"/>
            <a:ext cx="770810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14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66E916-AFED-158D-A9FB-6DA2E4ABE96F}"/>
              </a:ext>
            </a:extLst>
          </p:cNvPr>
          <p:cNvSpPr txBox="1"/>
          <p:nvPr/>
        </p:nvSpPr>
        <p:spPr>
          <a:xfrm>
            <a:off x="1514475" y="1157288"/>
            <a:ext cx="5214938" cy="369332"/>
          </a:xfrm>
          <a:prstGeom prst="rect">
            <a:avLst/>
          </a:prstGeom>
          <a:noFill/>
        </p:spPr>
        <p:txBody>
          <a:bodyPr wrap="square" rtlCol="0">
            <a:spAutoFit/>
          </a:bodyPr>
          <a:lstStyle/>
          <a:p>
            <a:r>
              <a:rPr lang="tr-TR" dirty="0"/>
              <a:t> </a:t>
            </a:r>
          </a:p>
        </p:txBody>
      </p:sp>
      <p:sp>
        <p:nvSpPr>
          <p:cNvPr id="4" name="Metin kutusu 3">
            <a:extLst>
              <a:ext uri="{FF2B5EF4-FFF2-40B4-BE49-F238E27FC236}">
                <a16:creationId xmlns:a16="http://schemas.microsoft.com/office/drawing/2014/main" id="{378A9607-AB17-DDD2-72A0-3892785F9E8D}"/>
              </a:ext>
            </a:extLst>
          </p:cNvPr>
          <p:cNvSpPr txBox="1"/>
          <p:nvPr/>
        </p:nvSpPr>
        <p:spPr>
          <a:xfrm>
            <a:off x="960833" y="176123"/>
            <a:ext cx="9411891" cy="707886"/>
          </a:xfrm>
          <a:prstGeom prst="rect">
            <a:avLst/>
          </a:prstGeom>
          <a:noFill/>
        </p:spPr>
        <p:txBody>
          <a:bodyPr wrap="square">
            <a:spAutoFit/>
          </a:bodyPr>
          <a:lstStyle/>
          <a:p>
            <a:r>
              <a:rPr lang="tr-TR" sz="2000" b="1" dirty="0">
                <a:solidFill>
                  <a:srgbClr val="FF0000"/>
                </a:solidFill>
              </a:rPr>
              <a:t>10. Küresel Sağlığın Geliştirilmesi Konferansı 'esenlik-refah toplumları' yaratmak (13-15 Aralık 2021)</a:t>
            </a:r>
          </a:p>
        </p:txBody>
      </p:sp>
      <p:sp>
        <p:nvSpPr>
          <p:cNvPr id="8" name="Metin kutusu 7">
            <a:extLst>
              <a:ext uri="{FF2B5EF4-FFF2-40B4-BE49-F238E27FC236}">
                <a16:creationId xmlns:a16="http://schemas.microsoft.com/office/drawing/2014/main" id="{E31BF063-E1A0-BB04-BB59-6F4A3075A467}"/>
              </a:ext>
            </a:extLst>
          </p:cNvPr>
          <p:cNvSpPr txBox="1"/>
          <p:nvPr/>
        </p:nvSpPr>
        <p:spPr>
          <a:xfrm>
            <a:off x="960832" y="830819"/>
            <a:ext cx="9411891" cy="3416320"/>
          </a:xfrm>
          <a:prstGeom prst="rect">
            <a:avLst/>
          </a:prstGeom>
          <a:noFill/>
        </p:spPr>
        <p:txBody>
          <a:bodyPr wrap="square">
            <a:spAutoFit/>
          </a:bodyPr>
          <a:lstStyle/>
          <a:p>
            <a:pPr algn="just"/>
            <a:r>
              <a:rPr lang="tr-TR" dirty="0"/>
              <a:t>Sanal ortamda ve İsviçre'nin Cenevre kentinde bir araya gelen 5000'den fazla Küresel Konferans katılımcısı, Cenevre Esenlik Şartı üzerinde anlaşmaya vardı. </a:t>
            </a:r>
          </a:p>
          <a:p>
            <a:pPr algn="just"/>
            <a:endParaRPr lang="tr-TR" dirty="0"/>
          </a:p>
          <a:p>
            <a:pPr algn="just"/>
            <a:r>
              <a:rPr lang="tr-TR" dirty="0"/>
              <a:t>Şart, Sağlığın Geliştirilmesi için </a:t>
            </a:r>
            <a:r>
              <a:rPr lang="tr-TR" dirty="0" err="1"/>
              <a:t>Ottawa</a:t>
            </a:r>
            <a:r>
              <a:rPr lang="tr-TR" dirty="0"/>
              <a:t> Şartı ve sağlığın geliştirilmesine ilişkin dokuz küresel konferansın mirası üzerine inşa edilmiştir. </a:t>
            </a:r>
          </a:p>
          <a:p>
            <a:pPr algn="just"/>
            <a:endParaRPr lang="tr-TR" dirty="0"/>
          </a:p>
          <a:p>
            <a:pPr algn="just"/>
            <a:r>
              <a:rPr lang="tr-TR" dirty="0"/>
              <a:t>Bu Şart, politika yapıcıları ve dünya liderlerini bu yaklaşımı benimsemeye ve somut eylemlerde bulunmaya çağırmaktadır. </a:t>
            </a:r>
          </a:p>
          <a:p>
            <a:endParaRPr lang="tr-TR" dirty="0"/>
          </a:p>
          <a:p>
            <a:endParaRPr lang="tr-TR" dirty="0"/>
          </a:p>
          <a:p>
            <a:endParaRPr lang="tr-TR" dirty="0"/>
          </a:p>
          <a:p>
            <a:endParaRPr lang="tr-TR" dirty="0"/>
          </a:p>
        </p:txBody>
      </p:sp>
      <p:sp>
        <p:nvSpPr>
          <p:cNvPr id="10" name="Metin kutusu 9">
            <a:extLst>
              <a:ext uri="{FF2B5EF4-FFF2-40B4-BE49-F238E27FC236}">
                <a16:creationId xmlns:a16="http://schemas.microsoft.com/office/drawing/2014/main" id="{16192E06-89CD-ACC1-15EE-91530D4FA490}"/>
              </a:ext>
            </a:extLst>
          </p:cNvPr>
          <p:cNvSpPr txBox="1"/>
          <p:nvPr/>
        </p:nvSpPr>
        <p:spPr>
          <a:xfrm>
            <a:off x="960830" y="3299074"/>
            <a:ext cx="9411891" cy="2031325"/>
          </a:xfrm>
          <a:prstGeom prst="rect">
            <a:avLst/>
          </a:prstGeom>
          <a:noFill/>
        </p:spPr>
        <p:txBody>
          <a:bodyPr wrap="square">
            <a:spAutoFit/>
          </a:bodyPr>
          <a:lstStyle/>
          <a:p>
            <a:pPr algn="just"/>
            <a:r>
              <a:rPr lang="tr-TR" dirty="0"/>
              <a:t>Belge beş temel eylemi teşvik etmektedir:  </a:t>
            </a:r>
          </a:p>
          <a:p>
            <a:pPr marL="285750" indent="-285750" algn="just">
              <a:buFont typeface="Arial" panose="020B0604020202020204" pitchFamily="34" charset="0"/>
              <a:buChar char="•"/>
            </a:pPr>
            <a:r>
              <a:rPr lang="tr-TR" dirty="0"/>
              <a:t>Gezegensel sınırlar içerisinde insani gelişime hizmet eden adil bir ekonomi tasarlayın;</a:t>
            </a:r>
          </a:p>
          <a:p>
            <a:pPr marL="285750" indent="-285750" algn="just">
              <a:buFont typeface="Arial" panose="020B0604020202020204" pitchFamily="34" charset="0"/>
              <a:buChar char="•"/>
            </a:pPr>
            <a:r>
              <a:rPr lang="tr-TR" dirty="0"/>
              <a:t>Kamu yararı için kamu politikası oluşturmak;</a:t>
            </a:r>
          </a:p>
          <a:p>
            <a:pPr marL="285750" indent="-285750" algn="just">
              <a:buFont typeface="Arial" panose="020B0604020202020204" pitchFamily="34" charset="0"/>
              <a:buChar char="•"/>
            </a:pPr>
            <a:r>
              <a:rPr lang="tr-TR" dirty="0"/>
              <a:t>Evrensel sağlık kapsamına ulaşmak;</a:t>
            </a:r>
          </a:p>
          <a:p>
            <a:pPr marL="285750" indent="-285750" algn="just">
              <a:buFont typeface="Arial" panose="020B0604020202020204" pitchFamily="34" charset="0"/>
              <a:buChar char="•"/>
            </a:pPr>
            <a:r>
              <a:rPr lang="tr-TR" dirty="0"/>
              <a:t>Zarar ve güçsüzleşmeye karşı koymak ve faydaları güçlendirmek için dijital dönüşümü ele almak; </a:t>
            </a:r>
          </a:p>
          <a:p>
            <a:pPr marL="285750" indent="-285750" algn="just">
              <a:buFont typeface="Arial" panose="020B0604020202020204" pitchFamily="34" charset="0"/>
              <a:buChar char="•"/>
            </a:pPr>
            <a:r>
              <a:rPr lang="tr-TR" dirty="0"/>
              <a:t>Gezegene değer verin ve koruyun.</a:t>
            </a:r>
          </a:p>
          <a:p>
            <a:endParaRPr lang="tr-TR" dirty="0"/>
          </a:p>
        </p:txBody>
      </p:sp>
      <p:sp>
        <p:nvSpPr>
          <p:cNvPr id="12" name="Metin kutusu 11">
            <a:extLst>
              <a:ext uri="{FF2B5EF4-FFF2-40B4-BE49-F238E27FC236}">
                <a16:creationId xmlns:a16="http://schemas.microsoft.com/office/drawing/2014/main" id="{E82B47E5-A033-0557-584B-E0355FC1D8A0}"/>
              </a:ext>
            </a:extLst>
          </p:cNvPr>
          <p:cNvSpPr txBox="1"/>
          <p:nvPr/>
        </p:nvSpPr>
        <p:spPr>
          <a:xfrm>
            <a:off x="1203719" y="6189434"/>
            <a:ext cx="9169005" cy="830997"/>
          </a:xfrm>
          <a:prstGeom prst="rect">
            <a:avLst/>
          </a:prstGeom>
          <a:noFill/>
        </p:spPr>
        <p:txBody>
          <a:bodyPr wrap="square">
            <a:spAutoFit/>
          </a:bodyPr>
          <a:lstStyle/>
          <a:p>
            <a:pPr lvl="1" algn="ju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World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Health</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Organization</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200" dirty="0">
                <a:solidFill>
                  <a:prstClr val="black"/>
                </a:solidFill>
                <a:latin typeface="Calibri" panose="020F0502020204030204"/>
              </a:rPr>
              <a:t>10th Global Conference on Health Promotion charters a path for creating ‘well-being societies</a:t>
            </a:r>
            <a:r>
              <a:rPr lang="tr-TR" sz="1200" dirty="0">
                <a:solidFill>
                  <a:prstClr val="black"/>
                </a:solidFill>
                <a:latin typeface="Calibri" panose="020F0502020204030204"/>
              </a:rPr>
              <a:t>. </a:t>
            </a:r>
            <a:r>
              <a:rPr kumimoji="0" lang="tr-TR" sz="1200" b="0" i="0" u="none" strike="noStrike" kern="1200" cap="none" spc="0" normalizeH="0" baseline="0" noProof="0" dirty="0">
                <a:ln>
                  <a:noFill/>
                </a:ln>
                <a:solidFill>
                  <a:srgbClr val="3C4245"/>
                </a:solidFill>
                <a:effectLst/>
                <a:uLnTx/>
                <a:uFillTx/>
                <a:latin typeface="Calibri" panose="020F0502020204030204"/>
                <a:ea typeface="+mn-ea"/>
                <a:cs typeface="+mn-cs"/>
              </a:rPr>
              <a:t>(Erişim tarihi: </a:t>
            </a:r>
            <a:r>
              <a:rPr lang="tr-TR" sz="1200" dirty="0">
                <a:solidFill>
                  <a:srgbClr val="3C4245"/>
                </a:solidFill>
                <a:latin typeface="Calibri" panose="020F0502020204030204"/>
              </a:rPr>
              <a:t>23</a:t>
            </a:r>
            <a:r>
              <a:rPr kumimoji="0" lang="tr-TR" sz="1200" b="0" i="0" u="none" strike="noStrike" kern="1200" cap="none" spc="0" normalizeH="0" baseline="0" noProof="0" dirty="0">
                <a:ln>
                  <a:noFill/>
                </a:ln>
                <a:solidFill>
                  <a:srgbClr val="3C4245"/>
                </a:solidFill>
                <a:effectLst/>
                <a:uLnTx/>
                <a:uFillTx/>
                <a:latin typeface="Calibri" panose="020F0502020204030204"/>
                <a:ea typeface="+mn-ea"/>
                <a:cs typeface="+mn-cs"/>
              </a:rPr>
              <a:t>.01.2024) Erişim adresi: </a:t>
            </a:r>
            <a:r>
              <a:rPr kumimoji="0" lang="tr-TR" sz="1200" b="0" i="0" u="none" strike="noStrike" kern="1200" cap="none" spc="0" normalizeH="0" baseline="0" noProof="0" dirty="0">
                <a:ln>
                  <a:noFill/>
                </a:ln>
                <a:solidFill>
                  <a:srgbClr val="3C4245"/>
                </a:solidFill>
                <a:effectLst/>
                <a:uLnTx/>
                <a:uFillTx/>
                <a:latin typeface="Calibri" panose="020F0502020204030204"/>
                <a:ea typeface="+mn-ea"/>
                <a:cs typeface="+mn-cs"/>
                <a:hlinkClick r:id="rId2"/>
              </a:rPr>
              <a:t>https://www.who.int/news/item/15-12-2021-10th-global-conference-on-health-promotion-charters-a-path-for-creating-well-being-societies</a:t>
            </a:r>
            <a:r>
              <a:rPr kumimoji="0" lang="tr-TR" sz="1200" b="0" i="0" u="none" strike="noStrike" kern="1200" cap="none" spc="0" normalizeH="0" baseline="0" noProof="0" dirty="0">
                <a:ln>
                  <a:noFill/>
                </a:ln>
                <a:solidFill>
                  <a:srgbClr val="3C4245"/>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srgbClr val="3C4245"/>
              </a:solidFill>
              <a:effectLst/>
              <a:uLnTx/>
              <a:uFillTx/>
              <a:latin typeface="Calibri" panose="020F0502020204030204"/>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133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8262D05-A878-C043-2A7C-C8D4C9D33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311708"/>
            <a:ext cx="10744200" cy="6234584"/>
          </a:xfrm>
          <a:prstGeom prst="rect">
            <a:avLst/>
          </a:prstGeom>
        </p:spPr>
      </p:pic>
      <p:sp>
        <p:nvSpPr>
          <p:cNvPr id="4" name="Metin kutusu 3">
            <a:extLst>
              <a:ext uri="{FF2B5EF4-FFF2-40B4-BE49-F238E27FC236}">
                <a16:creationId xmlns:a16="http://schemas.microsoft.com/office/drawing/2014/main" id="{80107064-F2D8-6298-2CEF-A157CDB1D6F7}"/>
              </a:ext>
            </a:extLst>
          </p:cNvPr>
          <p:cNvSpPr txBox="1"/>
          <p:nvPr/>
        </p:nvSpPr>
        <p:spPr>
          <a:xfrm>
            <a:off x="3189685" y="6546292"/>
            <a:ext cx="6093618" cy="276999"/>
          </a:xfrm>
          <a:prstGeom prst="rect">
            <a:avLst/>
          </a:prstGeom>
          <a:noFill/>
        </p:spPr>
        <p:txBody>
          <a:bodyPr wrap="square">
            <a:spAutoFit/>
          </a:bodyPr>
          <a:lstStyle/>
          <a:p>
            <a:r>
              <a:rPr lang="tr-TR" sz="1200" dirty="0"/>
              <a:t>Özvarış Ş. B. (2016). Sağlığı Geliştirme ve Sağlık Eğitimi. Ankara: Hacettepe Üniversitesi Yayınları. </a:t>
            </a:r>
          </a:p>
        </p:txBody>
      </p:sp>
    </p:spTree>
    <p:extLst>
      <p:ext uri="{BB962C8B-B14F-4D97-AF65-F5344CB8AC3E}">
        <p14:creationId xmlns:p14="http://schemas.microsoft.com/office/powerpoint/2010/main" val="2396563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6571044-C4D5-6166-9E12-FBC683ECA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8" y="0"/>
            <a:ext cx="10301287" cy="5993491"/>
          </a:xfrm>
          <a:prstGeom prst="rect">
            <a:avLst/>
          </a:prstGeom>
        </p:spPr>
      </p:pic>
      <p:sp>
        <p:nvSpPr>
          <p:cNvPr id="4" name="Metin kutusu 3">
            <a:extLst>
              <a:ext uri="{FF2B5EF4-FFF2-40B4-BE49-F238E27FC236}">
                <a16:creationId xmlns:a16="http://schemas.microsoft.com/office/drawing/2014/main" id="{A586C4D1-2F9E-8E66-8A95-5C835FA8D9A9}"/>
              </a:ext>
            </a:extLst>
          </p:cNvPr>
          <p:cNvSpPr txBox="1"/>
          <p:nvPr/>
        </p:nvSpPr>
        <p:spPr>
          <a:xfrm>
            <a:off x="3232547" y="6537968"/>
            <a:ext cx="60936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Güler, Ç., Akın, L. (2012). Halk Sağlığı Temel Bilgiler. Ankara: Hacettepe Üniversitesi    Yayınları.</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41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948E195-B557-7387-3F53-059E6A2D91D1}"/>
              </a:ext>
            </a:extLst>
          </p:cNvPr>
          <p:cNvSpPr txBox="1"/>
          <p:nvPr/>
        </p:nvSpPr>
        <p:spPr>
          <a:xfrm>
            <a:off x="1085851" y="430360"/>
            <a:ext cx="9058274" cy="3847207"/>
          </a:xfrm>
          <a:prstGeom prst="rect">
            <a:avLst/>
          </a:prstGeom>
          <a:noFill/>
        </p:spPr>
        <p:txBody>
          <a:bodyPr wrap="square" rtlCol="0">
            <a:spAutoFit/>
          </a:bodyPr>
          <a:lstStyle/>
          <a:p>
            <a:r>
              <a:rPr lang="tr-TR" sz="2400" dirty="0">
                <a:solidFill>
                  <a:srgbClr val="FF0000"/>
                </a:solidFill>
              </a:rPr>
              <a:t>1998</a:t>
            </a:r>
          </a:p>
          <a:p>
            <a:pPr algn="just"/>
            <a:r>
              <a:rPr lang="tr-TR" sz="2000" dirty="0"/>
              <a:t>DSÖ-Avrupa Bölgesi Temsilciliği</a:t>
            </a:r>
          </a:p>
          <a:p>
            <a:pPr algn="just"/>
            <a:r>
              <a:rPr lang="tr-TR" sz="2000" dirty="0"/>
              <a:t>‘’21.yüzyılda Herkes İçin Sağlık’’   21 hedef </a:t>
            </a:r>
          </a:p>
          <a:p>
            <a:pPr algn="just"/>
            <a:r>
              <a:rPr lang="tr-TR" sz="2000" dirty="0"/>
              <a:t>Hedeflerin hemen hemen hepsinde;</a:t>
            </a:r>
          </a:p>
          <a:p>
            <a:pPr algn="just"/>
            <a:r>
              <a:rPr lang="tr-TR" sz="2000" dirty="0"/>
              <a:t>‘’Bireylerin yaşamları boyunca sağlığın korunması ve geliştirilmesinde sorumluluk almaları konusunda eğitilmeleri’’</a:t>
            </a:r>
          </a:p>
          <a:p>
            <a:pPr algn="just"/>
            <a:endParaRPr lang="tr-TR" sz="2000" dirty="0"/>
          </a:p>
          <a:p>
            <a:pPr algn="just"/>
            <a:r>
              <a:rPr lang="tr-TR" sz="2000" dirty="0"/>
              <a:t>11.Hedefte </a:t>
            </a:r>
          </a:p>
          <a:p>
            <a:pPr algn="just"/>
            <a:r>
              <a:rPr lang="tr-TR" sz="2000" dirty="0"/>
              <a:t>‘’2015 yılına kadar, toplumdaki insanların sağlıklı yaşam biçimlerini benimsemeleri’’</a:t>
            </a:r>
          </a:p>
          <a:p>
            <a:pPr algn="just"/>
            <a:r>
              <a:rPr lang="tr-TR" sz="2000" dirty="0"/>
              <a:t>Bu hedef altında; </a:t>
            </a:r>
          </a:p>
          <a:p>
            <a:pPr algn="just"/>
            <a:r>
              <a:rPr lang="tr-TR" sz="2000" dirty="0"/>
              <a:t>‘’özel olarak beslenme, fiziksel aktivite ve cinsellikle ilgili sağlıklı davranışların önemli ölçüde artırılması’’ </a:t>
            </a:r>
          </a:p>
        </p:txBody>
      </p:sp>
      <p:sp>
        <p:nvSpPr>
          <p:cNvPr id="6" name="Metin kutusu 5">
            <a:extLst>
              <a:ext uri="{FF2B5EF4-FFF2-40B4-BE49-F238E27FC236}">
                <a16:creationId xmlns:a16="http://schemas.microsoft.com/office/drawing/2014/main" id="{C34F424A-FF95-545D-35C4-AD202A7E517D}"/>
              </a:ext>
            </a:extLst>
          </p:cNvPr>
          <p:cNvSpPr txBox="1"/>
          <p:nvPr/>
        </p:nvSpPr>
        <p:spPr>
          <a:xfrm>
            <a:off x="2403872" y="6483055"/>
            <a:ext cx="7125890" cy="281231"/>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Güler, Ç., Akın, L. (2012). Halk Sağlığı Temel Bilgiler. Ankara: Hacettepe Üniversitesi Yayınları.</a:t>
            </a:r>
          </a:p>
        </p:txBody>
      </p:sp>
    </p:spTree>
    <p:extLst>
      <p:ext uri="{BB962C8B-B14F-4D97-AF65-F5344CB8AC3E}">
        <p14:creationId xmlns:p14="http://schemas.microsoft.com/office/powerpoint/2010/main" val="2526835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5371586-7254-BE33-2A2C-2E53F42B391D}"/>
              </a:ext>
            </a:extLst>
          </p:cNvPr>
          <p:cNvSpPr txBox="1"/>
          <p:nvPr/>
        </p:nvSpPr>
        <p:spPr>
          <a:xfrm>
            <a:off x="871536" y="500062"/>
            <a:ext cx="6243638" cy="400110"/>
          </a:xfrm>
          <a:prstGeom prst="rect">
            <a:avLst/>
          </a:prstGeom>
          <a:noFill/>
        </p:spPr>
        <p:txBody>
          <a:bodyPr wrap="square" rtlCol="0">
            <a:spAutoFit/>
          </a:bodyPr>
          <a:lstStyle/>
          <a:p>
            <a:r>
              <a:rPr lang="tr-TR" sz="2000" b="1" dirty="0"/>
              <a:t>Türkiye’de Sağlığın Geliştirilmesi</a:t>
            </a:r>
          </a:p>
        </p:txBody>
      </p:sp>
      <p:sp>
        <p:nvSpPr>
          <p:cNvPr id="4" name="Metin kutusu 3">
            <a:extLst>
              <a:ext uri="{FF2B5EF4-FFF2-40B4-BE49-F238E27FC236}">
                <a16:creationId xmlns:a16="http://schemas.microsoft.com/office/drawing/2014/main" id="{C71B9D08-8B0B-0970-8904-47BA72EB8904}"/>
              </a:ext>
            </a:extLst>
          </p:cNvPr>
          <p:cNvSpPr txBox="1"/>
          <p:nvPr/>
        </p:nvSpPr>
        <p:spPr>
          <a:xfrm>
            <a:off x="871536" y="1181398"/>
            <a:ext cx="9872664" cy="4247317"/>
          </a:xfrm>
          <a:prstGeom prst="rect">
            <a:avLst/>
          </a:prstGeom>
          <a:noFill/>
        </p:spPr>
        <p:txBody>
          <a:bodyPr wrap="square">
            <a:spAutoFit/>
          </a:bodyPr>
          <a:lstStyle/>
          <a:p>
            <a:pPr algn="l"/>
            <a:r>
              <a:rPr lang="tr-TR" sz="1800" b="0" i="0" u="none" strike="noStrike" baseline="0" dirty="0">
                <a:solidFill>
                  <a:srgbClr val="2B2A29"/>
                </a:solidFill>
                <a:latin typeface="TimesNewRomanPSMT"/>
              </a:rPr>
              <a:t>Cumhuriyetin ilk yıllarında bulaşıcı hastalıklar mücadelede halkın eğitilmesi</a:t>
            </a:r>
          </a:p>
          <a:p>
            <a:pPr algn="l"/>
            <a:endParaRPr lang="tr-TR" dirty="0">
              <a:solidFill>
                <a:srgbClr val="2B2A29"/>
              </a:solidFill>
              <a:latin typeface="TimesNewRomanPSMT"/>
            </a:endParaRPr>
          </a:p>
          <a:p>
            <a:pPr algn="l"/>
            <a:r>
              <a:rPr lang="tr-TR" sz="1800" b="0" i="0" u="none" strike="noStrike" baseline="0" dirty="0">
                <a:solidFill>
                  <a:srgbClr val="FF0000"/>
                </a:solidFill>
                <a:latin typeface="TimesNewRomanPSMT"/>
              </a:rPr>
              <a:t>1926</a:t>
            </a:r>
            <a:r>
              <a:rPr lang="tr-TR" sz="1800" b="0" i="0" u="none" strike="noStrike" baseline="0" dirty="0">
                <a:solidFill>
                  <a:srgbClr val="2B2A29"/>
                </a:solidFill>
                <a:latin typeface="TimesNewRomanPSMT"/>
              </a:rPr>
              <a:t> yılında sağlık broşürleri dağıtılmaya, renkli duvar afişleri ile halka sağlık bilgisi verilmeye başlandı</a:t>
            </a:r>
          </a:p>
          <a:p>
            <a:pPr algn="l"/>
            <a:endParaRPr lang="tr-TR" dirty="0">
              <a:solidFill>
                <a:srgbClr val="2B2A29"/>
              </a:solidFill>
              <a:latin typeface="TimesNewRomanPSMT"/>
            </a:endParaRPr>
          </a:p>
          <a:p>
            <a:pPr algn="l"/>
            <a:r>
              <a:rPr lang="tr-TR" sz="1800" b="0" i="0" u="none" strike="noStrike" baseline="0" dirty="0">
                <a:solidFill>
                  <a:srgbClr val="FF0000"/>
                </a:solidFill>
                <a:latin typeface="TimesNewRomanPSMT"/>
              </a:rPr>
              <a:t>1930</a:t>
            </a:r>
            <a:r>
              <a:rPr lang="tr-TR" sz="1800" b="0" i="0" u="none" strike="noStrike" baseline="0" dirty="0">
                <a:solidFill>
                  <a:srgbClr val="2B2A29"/>
                </a:solidFill>
                <a:latin typeface="TimesNewRomanPSMT"/>
              </a:rPr>
              <a:t> yılında çıkarılan “1593 sayılı Umumi </a:t>
            </a:r>
            <a:r>
              <a:rPr lang="tr-TR" sz="1800" b="0" i="0" u="none" strike="noStrike" baseline="0" dirty="0" err="1">
                <a:solidFill>
                  <a:srgbClr val="2B2A29"/>
                </a:solidFill>
                <a:latin typeface="TimesNewRomanPSMT"/>
              </a:rPr>
              <a:t>Hıfzısıhha</a:t>
            </a:r>
            <a:r>
              <a:rPr lang="tr-TR" sz="1800" b="0" i="0" u="none" strike="noStrike" baseline="0" dirty="0">
                <a:solidFill>
                  <a:srgbClr val="2B2A29"/>
                </a:solidFill>
                <a:latin typeface="TimesNewRomanPSMT"/>
              </a:rPr>
              <a:t> Kanunu” Bakanlığı sağlık konusunda eğitimler yapmaya ve yayın işleri ile ilgilenmeye yükümlü kılmakta idi</a:t>
            </a:r>
          </a:p>
          <a:p>
            <a:pPr algn="l"/>
            <a:endParaRPr lang="tr-TR" dirty="0">
              <a:solidFill>
                <a:srgbClr val="2B2A29"/>
              </a:solidFill>
              <a:latin typeface="TimesNewRomanPSMT"/>
            </a:endParaRPr>
          </a:p>
          <a:p>
            <a:pPr algn="l"/>
            <a:r>
              <a:rPr lang="tr-TR" sz="1800" b="0" i="0" u="none" strike="noStrike" baseline="0" dirty="0">
                <a:solidFill>
                  <a:srgbClr val="FF0000"/>
                </a:solidFill>
                <a:latin typeface="TimesNewRomanPSMT"/>
              </a:rPr>
              <a:t>1936 </a:t>
            </a:r>
            <a:r>
              <a:rPr lang="tr-TR" sz="1800" b="0" i="0" u="none" strike="noStrike" baseline="0" dirty="0">
                <a:solidFill>
                  <a:srgbClr val="2B2A29"/>
                </a:solidFill>
                <a:latin typeface="TimesNewRomanPSMT"/>
              </a:rPr>
              <a:t>yılında İstatistik ve Neşriyat Müdürlüğü” tarafından yürütülen hizmetler, “3017 sayılı</a:t>
            </a:r>
          </a:p>
          <a:p>
            <a:pPr algn="l"/>
            <a:r>
              <a:rPr lang="tr-TR" sz="1800" b="0" i="0" u="none" strike="noStrike" baseline="0" dirty="0">
                <a:solidFill>
                  <a:srgbClr val="2B2A29"/>
                </a:solidFill>
                <a:latin typeface="TimesNewRomanPSMT"/>
              </a:rPr>
              <a:t>Teşkilat Kanunu ile “Sağlık Propagandası ve Tıbbi İstatistik Genel Müdürlüğü” haline getirildi</a:t>
            </a:r>
          </a:p>
          <a:p>
            <a:pPr algn="l"/>
            <a:endParaRPr lang="tr-TR" dirty="0">
              <a:solidFill>
                <a:srgbClr val="2B2A29"/>
              </a:solidFill>
              <a:latin typeface="TimesNewRomanPSMT"/>
            </a:endParaRPr>
          </a:p>
          <a:p>
            <a:pPr algn="l"/>
            <a:r>
              <a:rPr lang="tr-TR" sz="1800" b="0" i="0" u="none" strike="noStrike" baseline="0" dirty="0">
                <a:solidFill>
                  <a:srgbClr val="FF0000"/>
                </a:solidFill>
                <a:latin typeface="TimesNewRomanPSMT"/>
              </a:rPr>
              <a:t>1963 </a:t>
            </a:r>
            <a:r>
              <a:rPr lang="tr-TR" sz="1800" b="0" i="0" u="none" strike="noStrike" baseline="0" dirty="0">
                <a:solidFill>
                  <a:srgbClr val="2B2A29"/>
                </a:solidFill>
                <a:latin typeface="TimesNewRomanPSMT"/>
              </a:rPr>
              <a:t>yılında merkezde, Sağlık Eğitimi ve Sağlık Eğitimi Uygulama Şubeleri oluşturuldu.</a:t>
            </a:r>
          </a:p>
          <a:p>
            <a:pPr algn="l"/>
            <a:endParaRPr lang="tr-TR" dirty="0">
              <a:solidFill>
                <a:srgbClr val="2B2A29"/>
              </a:solidFill>
              <a:latin typeface="TimesNewRomanPSMT"/>
            </a:endParaRPr>
          </a:p>
          <a:p>
            <a:pPr algn="l"/>
            <a:r>
              <a:rPr lang="tr-TR" sz="1800" b="0" i="0" u="none" strike="noStrike" baseline="0" dirty="0">
                <a:solidFill>
                  <a:srgbClr val="FF0000"/>
                </a:solidFill>
                <a:latin typeface="TimesNewRomanPSMT"/>
              </a:rPr>
              <a:t>1969 </a:t>
            </a:r>
            <a:r>
              <a:rPr lang="tr-TR" sz="1800" b="0" i="0" u="none" strike="noStrike" baseline="0" dirty="0">
                <a:solidFill>
                  <a:srgbClr val="2B2A29"/>
                </a:solidFill>
                <a:latin typeface="TimesNewRomanPSMT"/>
              </a:rPr>
              <a:t>yılına taşra örgüt içinde her </a:t>
            </a:r>
            <a:r>
              <a:rPr lang="tr-TR" sz="1800" b="0" i="0" u="none" strike="noStrike" baseline="0" dirty="0" err="1">
                <a:solidFill>
                  <a:srgbClr val="2B2A29"/>
                </a:solidFill>
                <a:latin typeface="TimesNewRomanPSMT"/>
              </a:rPr>
              <a:t>ilde“Sağlık</a:t>
            </a:r>
            <a:r>
              <a:rPr lang="tr-TR" dirty="0">
                <a:solidFill>
                  <a:srgbClr val="2B2A29"/>
                </a:solidFill>
                <a:latin typeface="TimesNewRomanPSMT"/>
              </a:rPr>
              <a:t> </a:t>
            </a:r>
            <a:r>
              <a:rPr lang="tr-TR" sz="1800" b="0" i="0" u="none" strike="noStrike" baseline="0" dirty="0">
                <a:solidFill>
                  <a:srgbClr val="2B2A29"/>
                </a:solidFill>
                <a:latin typeface="TimesNewRomanPSMT"/>
              </a:rPr>
              <a:t>Eğitimi Üniteleri kuruldu. Bu ünitelerde; toplumun sosyal, ekonomik, kültürel durumu ve sorunlarına uygun sağlık eğitimleri planlandı ve programları hazırlandı.. Eğitimle ilgili resmi, özel kuruluşlar ve toplum liderleriyle, bazı mahalli eğitim kampanyaları yapıldı</a:t>
            </a:r>
          </a:p>
        </p:txBody>
      </p:sp>
      <p:sp>
        <p:nvSpPr>
          <p:cNvPr id="5" name="Metin kutusu 4">
            <a:extLst>
              <a:ext uri="{FF2B5EF4-FFF2-40B4-BE49-F238E27FC236}">
                <a16:creationId xmlns:a16="http://schemas.microsoft.com/office/drawing/2014/main" id="{CD7309F8-1BC5-A05E-27A5-8E575A4D5C0F}"/>
              </a:ext>
            </a:extLst>
          </p:cNvPr>
          <p:cNvSpPr txBox="1"/>
          <p:nvPr/>
        </p:nvSpPr>
        <p:spPr>
          <a:xfrm>
            <a:off x="1846659" y="6581001"/>
            <a:ext cx="11412142" cy="276999"/>
          </a:xfrm>
          <a:prstGeom prst="rect">
            <a:avLst/>
          </a:prstGeom>
          <a:noFill/>
        </p:spPr>
        <p:txBody>
          <a:bodyPr wrap="square">
            <a:spAutoFit/>
          </a:bodyPr>
          <a:lstStyle/>
          <a:p>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Göçmen, L., Acımış N. M. (2017). Dünden Günümüze Türkiye' de Sağlığın Geliştirilmesi Serüveni, Sağlık ve Toplum. 27(3),14-19</a:t>
            </a:r>
            <a:endParaRPr lang="tr-TR" sz="1200" dirty="0"/>
          </a:p>
        </p:txBody>
      </p:sp>
    </p:spTree>
    <p:extLst>
      <p:ext uri="{BB962C8B-B14F-4D97-AF65-F5344CB8AC3E}">
        <p14:creationId xmlns:p14="http://schemas.microsoft.com/office/powerpoint/2010/main" val="3631578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8058357A-6D40-1718-C6DB-AE7093A0A3BF}"/>
              </a:ext>
            </a:extLst>
          </p:cNvPr>
          <p:cNvSpPr txBox="1"/>
          <p:nvPr/>
        </p:nvSpPr>
        <p:spPr>
          <a:xfrm>
            <a:off x="1260871" y="1273553"/>
            <a:ext cx="9068991" cy="3416320"/>
          </a:xfrm>
          <a:prstGeom prst="rect">
            <a:avLst/>
          </a:prstGeom>
          <a:noFill/>
        </p:spPr>
        <p:txBody>
          <a:bodyPr wrap="square">
            <a:spAutoFit/>
          </a:bodyPr>
          <a:lstStyle/>
          <a:p>
            <a:pPr algn="just"/>
            <a:r>
              <a:rPr lang="tr-TR" dirty="0">
                <a:solidFill>
                  <a:srgbClr val="FF0000"/>
                </a:solidFill>
              </a:rPr>
              <a:t>1965 ve 1966 </a:t>
            </a:r>
            <a:r>
              <a:rPr lang="tr-TR" dirty="0"/>
              <a:t>yıllarında İran ve Irak'taki kolera salgının yurda yayılmasının önlenmesi için illerde “Kolera Eğitimi Kampanyası” düzenlendi. </a:t>
            </a:r>
            <a:r>
              <a:rPr lang="tr-TR" sz="1800" b="0" i="0" u="none" strike="noStrike" baseline="0" dirty="0">
                <a:solidFill>
                  <a:srgbClr val="2B2A29"/>
                </a:solidFill>
                <a:latin typeface="TimesNewRomanPSMT"/>
              </a:rPr>
              <a:t>Halka bu yönde sağlık eğitimleri verildi.</a:t>
            </a:r>
            <a:endParaRPr lang="tr-TR" dirty="0"/>
          </a:p>
          <a:p>
            <a:pPr algn="just"/>
            <a:endParaRPr lang="tr-TR" sz="1800" b="0" i="0" u="none" strike="noStrike" baseline="0" dirty="0">
              <a:solidFill>
                <a:srgbClr val="2B2A29"/>
              </a:solidFill>
              <a:latin typeface="TimesNewRomanPSMT"/>
            </a:endParaRPr>
          </a:p>
          <a:p>
            <a:pPr algn="just"/>
            <a:endParaRPr lang="tr-TR" dirty="0">
              <a:solidFill>
                <a:srgbClr val="2B2A29"/>
              </a:solidFill>
              <a:latin typeface="TimesNewRomanPSMT"/>
            </a:endParaRPr>
          </a:p>
          <a:p>
            <a:pPr algn="just"/>
            <a:r>
              <a:rPr lang="tr-TR" sz="1800" b="0" i="0" u="none" strike="noStrike" baseline="0" dirty="0">
                <a:solidFill>
                  <a:srgbClr val="2B2A29"/>
                </a:solidFill>
                <a:latin typeface="TimesNewRomanPSMT"/>
              </a:rPr>
              <a:t>15 Nisan </a:t>
            </a:r>
            <a:r>
              <a:rPr lang="tr-TR" sz="1800" b="0" i="0" u="none" strike="noStrike" baseline="0" dirty="0">
                <a:solidFill>
                  <a:srgbClr val="FF0000"/>
                </a:solidFill>
                <a:latin typeface="TimesNewRomanPSMT"/>
              </a:rPr>
              <a:t>1971</a:t>
            </a:r>
            <a:r>
              <a:rPr lang="tr-TR" sz="1800" b="0" i="0" u="none" strike="noStrike" baseline="0" dirty="0">
                <a:solidFill>
                  <a:srgbClr val="2B2A29"/>
                </a:solidFill>
                <a:latin typeface="TimesNewRomanPSMT"/>
              </a:rPr>
              <a:t> günü Sağlık ve Sosyal Yardım Bakanlığı Türkiye Radyolarında yaptığı </a:t>
            </a:r>
            <a:r>
              <a:rPr lang="sv-SE" sz="1800" b="0" i="0" u="none" strike="noStrike" baseline="0" dirty="0">
                <a:solidFill>
                  <a:srgbClr val="2B2A29"/>
                </a:solidFill>
                <a:latin typeface="TimesNewRomanPSMT"/>
              </a:rPr>
              <a:t>bir</a:t>
            </a:r>
            <a:r>
              <a:rPr lang="tr-TR" sz="1800" b="0" i="0" u="none" strike="noStrike" baseline="0" dirty="0">
                <a:solidFill>
                  <a:srgbClr val="2B2A29"/>
                </a:solidFill>
                <a:latin typeface="TimesNewRomanPSMT"/>
              </a:rPr>
              <a:t> </a:t>
            </a:r>
            <a:r>
              <a:rPr lang="sv-SE" sz="1800" b="0" i="0" u="none" strike="noStrike" baseline="0" dirty="0">
                <a:solidFill>
                  <a:srgbClr val="2B2A29"/>
                </a:solidFill>
                <a:latin typeface="TimesNewRomanPSMT"/>
              </a:rPr>
              <a:t>konuşmada “Kolera, Diğer Barsak</a:t>
            </a:r>
            <a:r>
              <a:rPr lang="tr-TR" sz="1800" b="0" i="0" u="none" strike="noStrike" baseline="0" dirty="0">
                <a:solidFill>
                  <a:srgbClr val="2B2A29"/>
                </a:solidFill>
                <a:latin typeface="TimesNewRomanPSMT"/>
              </a:rPr>
              <a:t> Enfeksiyonları ve </a:t>
            </a:r>
            <a:r>
              <a:rPr lang="tr-TR" sz="1800" b="0" i="0" u="none" strike="noStrike" baseline="0" dirty="0" err="1">
                <a:solidFill>
                  <a:srgbClr val="2B2A29"/>
                </a:solidFill>
                <a:latin typeface="TimesNewRomanPSMT"/>
              </a:rPr>
              <a:t>Enfestasyonları</a:t>
            </a:r>
            <a:r>
              <a:rPr lang="tr-TR" sz="1800" b="0" i="0" u="none" strike="noStrike" baseline="0" dirty="0">
                <a:solidFill>
                  <a:srgbClr val="2B2A29"/>
                </a:solidFill>
                <a:latin typeface="TimesNewRomanPSMT"/>
              </a:rPr>
              <a:t> Sağlık Eğitim</a:t>
            </a:r>
            <a:r>
              <a:rPr lang="tr-TR" dirty="0">
                <a:solidFill>
                  <a:srgbClr val="2B2A29"/>
                </a:solidFill>
                <a:latin typeface="TimesNewRomanPSMT"/>
              </a:rPr>
              <a:t> </a:t>
            </a:r>
            <a:r>
              <a:rPr lang="tr-TR" sz="1800" b="0" i="0" u="none" strike="noStrike" baseline="0" dirty="0">
                <a:solidFill>
                  <a:srgbClr val="2B2A29"/>
                </a:solidFill>
                <a:latin typeface="TimesNewRomanPSMT"/>
              </a:rPr>
              <a:t>Kampanyası” açıldığını ilan etti. ağlık Ocağı, Sağlık Evleri, Ana ve Çocuk Sağlığı Merkezleri şube ve istasyonlarında kullanılmak üzere anne adaylarına eğitim programları yapıldı</a:t>
            </a:r>
          </a:p>
          <a:p>
            <a:pPr algn="just"/>
            <a:endParaRPr lang="tr-TR" dirty="0">
              <a:solidFill>
                <a:srgbClr val="2B2A29"/>
              </a:solidFill>
              <a:latin typeface="TimesNewRomanPSMT"/>
            </a:endParaRPr>
          </a:p>
          <a:p>
            <a:pPr algn="just"/>
            <a:r>
              <a:rPr lang="tr-TR" dirty="0">
                <a:solidFill>
                  <a:srgbClr val="2B2A29"/>
                </a:solidFill>
                <a:latin typeface="TimesNewRomanPSMT"/>
              </a:rPr>
              <a:t>Bakanlığın kuruluşunun ilk yıllarında, toplumun üçte ikisi sıtma, trahom, frengi ve veremle mücadele etmekte idi. Eğitim seferberliği uygulamaları ve olumlu adımlar yukarıda sayılan bulaşıcı hastalıkların azalmasında önemli oldu</a:t>
            </a:r>
          </a:p>
        </p:txBody>
      </p:sp>
      <p:sp>
        <p:nvSpPr>
          <p:cNvPr id="5" name="Metin kutusu 4">
            <a:extLst>
              <a:ext uri="{FF2B5EF4-FFF2-40B4-BE49-F238E27FC236}">
                <a16:creationId xmlns:a16="http://schemas.microsoft.com/office/drawing/2014/main" id="{051FBE89-3095-1F6D-A0CB-C50B5C109A19}"/>
              </a:ext>
            </a:extLst>
          </p:cNvPr>
          <p:cNvSpPr txBox="1"/>
          <p:nvPr/>
        </p:nvSpPr>
        <p:spPr>
          <a:xfrm>
            <a:off x="2434232" y="6581001"/>
            <a:ext cx="88386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Göçmen, L., Acımış N. M. (2017). Dünden Günümüze Türkiye' de Sağlığın Geliştirilmesi Serüveni, Sağlık ve Toplum. 27(3),14-19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167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899CB57-79AE-BE8B-7A09-6834E7D78378}"/>
              </a:ext>
            </a:extLst>
          </p:cNvPr>
          <p:cNvSpPr txBox="1"/>
          <p:nvPr/>
        </p:nvSpPr>
        <p:spPr>
          <a:xfrm>
            <a:off x="975122" y="197346"/>
            <a:ext cx="9826228" cy="5909310"/>
          </a:xfrm>
          <a:prstGeom prst="rect">
            <a:avLst/>
          </a:prstGeom>
          <a:noFill/>
        </p:spPr>
        <p:txBody>
          <a:bodyPr wrap="square">
            <a:spAutoFit/>
          </a:bodyPr>
          <a:lstStyle/>
          <a:p>
            <a:pPr algn="l"/>
            <a:r>
              <a:rPr lang="tr-TR" sz="1800" b="1" i="0" u="none" strike="noStrike" baseline="0" dirty="0">
                <a:solidFill>
                  <a:srgbClr val="2B2A29"/>
                </a:solidFill>
                <a:latin typeface="TimesNewRomanPS-BoldMT"/>
              </a:rPr>
              <a:t>Basın Yayın</a:t>
            </a:r>
          </a:p>
          <a:p>
            <a:pPr algn="just"/>
            <a:r>
              <a:rPr lang="tr-TR" sz="1800" b="0" i="0" u="none" strike="noStrike" baseline="0" dirty="0">
                <a:solidFill>
                  <a:srgbClr val="2B2A29"/>
                </a:solidFill>
                <a:latin typeface="TimesNewRomanPSMT"/>
              </a:rPr>
              <a:t>Sağlık hizmetlerinde görevli personelin mesleki bilgilerini arttırmak amacıyla 1913’de yayınlanmaya başlanılan ve harp yıllarında basımı durdurulan “Sıhhiye Mecmuası” 1924 </a:t>
            </a:r>
            <a:r>
              <a:rPr lang="sv-SE" sz="1800" b="0" i="0" u="none" strike="noStrike" baseline="0" dirty="0">
                <a:solidFill>
                  <a:srgbClr val="2B2A29"/>
                </a:solidFill>
                <a:latin typeface="TimesNewRomanPSMT"/>
              </a:rPr>
              <a:t>den sonra yayın hayatına devam etti. Daha sonra</a:t>
            </a:r>
            <a:r>
              <a:rPr lang="tr-TR" sz="1800" b="0" i="0" u="none" strike="noStrike" baseline="0" dirty="0">
                <a:solidFill>
                  <a:srgbClr val="2B2A29"/>
                </a:solidFill>
                <a:latin typeface="TimesNewRomanPSMT"/>
              </a:rPr>
              <a:t> “Sağlık Dergisi” adı altında çıkarılan bu dergi iki ayda bir yayınlanan tercüme yazıları, koruyucu ve tedavi edici sağlık konuları ile halka bilgi verdi. </a:t>
            </a:r>
          </a:p>
          <a:p>
            <a:pPr algn="just"/>
            <a:endParaRPr lang="tr-TR" sz="1800" b="0" i="0" u="none" strike="noStrike" baseline="0" dirty="0">
              <a:solidFill>
                <a:srgbClr val="2B2A29"/>
              </a:solidFill>
              <a:latin typeface="TimesNewRomanPSMT"/>
            </a:endParaRPr>
          </a:p>
          <a:p>
            <a:pPr algn="just"/>
            <a:r>
              <a:rPr lang="tr-TR" sz="1800" b="0" i="0" u="none" strike="noStrike" baseline="0" dirty="0">
                <a:solidFill>
                  <a:srgbClr val="2B2A29"/>
                </a:solidFill>
                <a:latin typeface="TimesNewRomanPSMT"/>
              </a:rPr>
              <a:t>Sağlık Bakanlığı tarafından 1926'da küçük ölçekte broşürleri ve renkli duvar afişleri basılmakta idi. Eski basım tekniği ile yapılmış </a:t>
            </a:r>
            <a:r>
              <a:rPr lang="es-ES" sz="1800" b="0" i="0" u="none" strike="noStrike" baseline="0" dirty="0" err="1">
                <a:solidFill>
                  <a:srgbClr val="2B2A29"/>
                </a:solidFill>
                <a:latin typeface="TimesNewRomanPSMT"/>
              </a:rPr>
              <a:t>olsalar</a:t>
            </a:r>
            <a:r>
              <a:rPr lang="es-ES" sz="1800" b="0" i="0" u="none" strike="noStrike" baseline="0" dirty="0">
                <a:solidFill>
                  <a:srgbClr val="2B2A29"/>
                </a:solidFill>
                <a:latin typeface="TimesNewRomanPSMT"/>
              </a:rPr>
              <a:t> da </a:t>
            </a:r>
            <a:r>
              <a:rPr lang="es-ES" sz="1800" b="0" i="0" u="none" strike="noStrike" baseline="0" dirty="0" err="1">
                <a:solidFill>
                  <a:srgbClr val="2B2A29"/>
                </a:solidFill>
                <a:latin typeface="TimesNewRomanPSMT"/>
              </a:rPr>
              <a:t>bastırılan</a:t>
            </a:r>
            <a:r>
              <a:rPr lang="es-ES" sz="1800" b="0" i="0" u="none" strike="noStrike" baseline="0" dirty="0">
                <a:solidFill>
                  <a:srgbClr val="2B2A29"/>
                </a:solidFill>
                <a:latin typeface="TimesNewRomanPSMT"/>
              </a:rPr>
              <a:t> bu </a:t>
            </a:r>
            <a:r>
              <a:rPr lang="es-ES" sz="1800" b="0" i="0" u="none" strike="noStrike" baseline="0" dirty="0" err="1">
                <a:solidFill>
                  <a:srgbClr val="2B2A29"/>
                </a:solidFill>
                <a:latin typeface="TimesNewRomanPSMT"/>
              </a:rPr>
              <a:t>afiş</a:t>
            </a:r>
            <a:r>
              <a:rPr lang="es-ES" sz="1800" b="0" i="0" u="none" strike="noStrike" baseline="0" dirty="0">
                <a:solidFill>
                  <a:srgbClr val="2B2A29"/>
                </a:solidFill>
                <a:latin typeface="TimesNewRomanPSMT"/>
              </a:rPr>
              <a:t> ve </a:t>
            </a:r>
            <a:r>
              <a:rPr lang="es-ES" sz="1800" b="0" i="0" u="none" strike="noStrike" baseline="0" dirty="0" err="1">
                <a:solidFill>
                  <a:srgbClr val="2B2A29"/>
                </a:solidFill>
                <a:latin typeface="TimesNewRomanPSMT"/>
              </a:rPr>
              <a:t>broşürler</a:t>
            </a:r>
            <a:r>
              <a:rPr lang="tr-TR" dirty="0">
                <a:solidFill>
                  <a:srgbClr val="2B2A29"/>
                </a:solidFill>
                <a:latin typeface="TimesNewRomanPSMT"/>
              </a:rPr>
              <a:t> </a:t>
            </a:r>
            <a:r>
              <a:rPr lang="tr-TR" sz="1800" b="0" i="0" u="none" strike="noStrike" baseline="0" dirty="0">
                <a:solidFill>
                  <a:srgbClr val="2B2A29"/>
                </a:solidFill>
                <a:latin typeface="TimesNewRomanPSMT"/>
              </a:rPr>
              <a:t>1963'dan sonra da kullanıldı </a:t>
            </a:r>
          </a:p>
          <a:p>
            <a:pPr algn="just"/>
            <a:endParaRPr lang="tr-TR" dirty="0">
              <a:solidFill>
                <a:srgbClr val="2B2A29"/>
              </a:solidFill>
              <a:latin typeface="TimesNewRomanPSMT"/>
            </a:endParaRPr>
          </a:p>
          <a:p>
            <a:pPr algn="just"/>
            <a:r>
              <a:rPr lang="tr-TR" b="1" dirty="0">
                <a:solidFill>
                  <a:srgbClr val="2B2A29"/>
                </a:solidFill>
                <a:latin typeface="TimesNewRomanPSMT"/>
              </a:rPr>
              <a:t>Sağlık Filmleri</a:t>
            </a:r>
          </a:p>
          <a:p>
            <a:pPr algn="l"/>
            <a:r>
              <a:rPr lang="tr-TR" sz="1800" b="0" i="0" u="none" strike="noStrike" baseline="0" dirty="0">
                <a:solidFill>
                  <a:srgbClr val="2B2A29"/>
                </a:solidFill>
                <a:latin typeface="TimesNewRomanPSMT"/>
              </a:rPr>
              <a:t>Sağlık konularının halka gösterilmesine 1928 yılında başlandı.</a:t>
            </a:r>
          </a:p>
          <a:p>
            <a:pPr algn="l"/>
            <a:endParaRPr lang="tr-TR" dirty="0">
              <a:solidFill>
                <a:srgbClr val="2B2A29"/>
              </a:solidFill>
              <a:latin typeface="TimesNewRomanPSMT"/>
            </a:endParaRPr>
          </a:p>
          <a:p>
            <a:pPr algn="l"/>
            <a:r>
              <a:rPr lang="tr-TR" sz="1800" b="0" i="0" u="none" strike="noStrike" baseline="0" dirty="0">
                <a:solidFill>
                  <a:srgbClr val="2B2A29"/>
                </a:solidFill>
                <a:latin typeface="TimesNewRomanPSMT"/>
              </a:rPr>
              <a:t>Halk sağlığı eğitiminde kullanılmak üzere 1946 yılında Bakanlıkta bir sinema ekibi kuruldu. Basın-Yayın ve Turizm Genel Müdürlüğü ile yapılan işbirliği sonucunda İstanbul’da hazırlanan bir </a:t>
            </a:r>
            <a:r>
              <a:rPr lang="it-IT" sz="1800" b="0" i="0" u="none" strike="noStrike" baseline="0" dirty="0">
                <a:solidFill>
                  <a:srgbClr val="2B2A29"/>
                </a:solidFill>
                <a:latin typeface="TimesNewRomanPSMT"/>
              </a:rPr>
              <a:t>“Sıtma” filmi il ve ilçelerde gösterime sunuldu</a:t>
            </a:r>
            <a:endParaRPr lang="tr-TR" sz="1800" b="0" i="0" u="none" strike="noStrike" baseline="0" dirty="0">
              <a:solidFill>
                <a:srgbClr val="2B2A29"/>
              </a:solidFill>
              <a:latin typeface="TimesNewRomanPSMT"/>
            </a:endParaRPr>
          </a:p>
          <a:p>
            <a:pPr algn="l"/>
            <a:endParaRPr lang="tr-TR" dirty="0">
              <a:solidFill>
                <a:srgbClr val="2B2A29"/>
              </a:solidFill>
              <a:latin typeface="TimesNewRomanPSMT"/>
            </a:endParaRPr>
          </a:p>
          <a:p>
            <a:pPr algn="l"/>
            <a:r>
              <a:rPr lang="tr-TR" sz="1800" b="0" i="0" u="none" strike="noStrike" baseline="0" dirty="0">
                <a:solidFill>
                  <a:srgbClr val="2B2A29"/>
                </a:solidFill>
                <a:latin typeface="TimesNewRomanPSMT"/>
              </a:rPr>
              <a:t>1956 yılında </a:t>
            </a:r>
            <a:r>
              <a:rPr lang="tr-TR" sz="1800" b="0" i="0" u="none" strike="noStrike" baseline="0" dirty="0" err="1">
                <a:solidFill>
                  <a:srgbClr val="2B2A29"/>
                </a:solidFill>
                <a:latin typeface="TimesNewRomanPSMT"/>
              </a:rPr>
              <a:t>UNİCEF'den</a:t>
            </a:r>
            <a:r>
              <a:rPr lang="tr-TR" sz="1800" b="0" i="0" u="none" strike="noStrike" baseline="0" dirty="0">
                <a:solidFill>
                  <a:srgbClr val="2B2A29"/>
                </a:solidFill>
                <a:latin typeface="TimesNewRomanPSMT"/>
              </a:rPr>
              <a:t> sinema otomobili desteği alındı.. 1958 yılında İstanbul Sağlık </a:t>
            </a:r>
            <a:r>
              <a:rPr lang="fi-FI" sz="1800" b="0" i="0" u="none" strike="noStrike" baseline="0" dirty="0">
                <a:solidFill>
                  <a:srgbClr val="2B2A29"/>
                </a:solidFill>
                <a:latin typeface="TimesNewRomanPSMT"/>
              </a:rPr>
              <a:t>Müzesinin alt katında bulunan salon sinema</a:t>
            </a:r>
            <a:r>
              <a:rPr lang="tr-TR" sz="1800" b="0" i="0" u="none" strike="noStrike" baseline="0" dirty="0">
                <a:solidFill>
                  <a:srgbClr val="2B2A29"/>
                </a:solidFill>
                <a:latin typeface="TimesNewRomanPSMT"/>
              </a:rPr>
              <a:t> haline getirilerek haftanın belli günlerinde öğrencilere çeşitli eğitici filmler gösterildi.1963 yılından itibaren il sağlık müdürlükleri bünyesinde eğitim üniteleri kuruldu, buralarda en az bir tane sinema makinesi, jeneratör ve projeksiyon olması sağlandı.</a:t>
            </a:r>
            <a:endParaRPr lang="tr-TR" dirty="0">
              <a:solidFill>
                <a:srgbClr val="2B2A29"/>
              </a:solidFill>
              <a:latin typeface="TimesNewRomanPSMT"/>
            </a:endParaRPr>
          </a:p>
          <a:p>
            <a:pPr algn="just"/>
            <a:endParaRPr lang="tr-TR" dirty="0"/>
          </a:p>
        </p:txBody>
      </p:sp>
      <p:sp>
        <p:nvSpPr>
          <p:cNvPr id="4" name="Metin kutusu 3">
            <a:extLst>
              <a:ext uri="{FF2B5EF4-FFF2-40B4-BE49-F238E27FC236}">
                <a16:creationId xmlns:a16="http://schemas.microsoft.com/office/drawing/2014/main" id="{655E3587-01ED-DC6A-D172-D263CE9AEB5A}"/>
              </a:ext>
            </a:extLst>
          </p:cNvPr>
          <p:cNvSpPr txBox="1"/>
          <p:nvPr/>
        </p:nvSpPr>
        <p:spPr>
          <a:xfrm>
            <a:off x="2389585" y="6522154"/>
            <a:ext cx="821174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Göçmen, L., Acımış N. M. (2017). Dünden Günümüze Türkiye' de Sağlığın Geliştirilmesi Serüveni, Sağlık ve Toplum. 27(3),14-19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55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AAD0A58-E75A-5A10-8153-4D6ADF2DABE4}"/>
              </a:ext>
            </a:extLst>
          </p:cNvPr>
          <p:cNvSpPr txBox="1"/>
          <p:nvPr/>
        </p:nvSpPr>
        <p:spPr>
          <a:xfrm>
            <a:off x="1446610" y="754826"/>
            <a:ext cx="8511778" cy="923330"/>
          </a:xfrm>
          <a:prstGeom prst="rect">
            <a:avLst/>
          </a:prstGeom>
          <a:noFill/>
        </p:spPr>
        <p:txBody>
          <a:bodyPr wrap="square">
            <a:spAutoFit/>
          </a:bodyPr>
          <a:lstStyle/>
          <a:p>
            <a:pPr algn="just"/>
            <a:r>
              <a:rPr lang="tr-TR" sz="1800" b="0" i="0" u="none" strike="noStrike" baseline="0" dirty="0">
                <a:solidFill>
                  <a:srgbClr val="2B2A29"/>
                </a:solidFill>
                <a:latin typeface="TimesNewRomanPSMT"/>
              </a:rPr>
              <a:t>1963'de 37 olan film sayısı 1972'de 812' ye , konu içeriği 57'e yükseldi.</a:t>
            </a:r>
          </a:p>
          <a:p>
            <a:pPr algn="just"/>
            <a:r>
              <a:rPr lang="tr-TR" sz="1800" b="0" i="0" u="none" strike="noStrike" baseline="0" dirty="0">
                <a:solidFill>
                  <a:srgbClr val="2B2A29"/>
                </a:solidFill>
                <a:latin typeface="TimesNewRomanPSMT"/>
              </a:rPr>
              <a:t>1968'te sağlık hizmetlerinin sosyalleştirildiği bölgelerdeki sağlık ocağı çalışmalarını anlatan “Bir Ocak Doktorunun Hatıra Defteri” çekildi. Filmin 402 kopyası çıkarıldı</a:t>
            </a:r>
            <a:endParaRPr lang="tr-TR" dirty="0"/>
          </a:p>
        </p:txBody>
      </p:sp>
      <p:sp>
        <p:nvSpPr>
          <p:cNvPr id="5" name="Metin kutusu 4">
            <a:extLst>
              <a:ext uri="{FF2B5EF4-FFF2-40B4-BE49-F238E27FC236}">
                <a16:creationId xmlns:a16="http://schemas.microsoft.com/office/drawing/2014/main" id="{A0A5F3EC-F8E5-1455-5A70-D1B80E3D94DB}"/>
              </a:ext>
            </a:extLst>
          </p:cNvPr>
          <p:cNvSpPr txBox="1"/>
          <p:nvPr/>
        </p:nvSpPr>
        <p:spPr>
          <a:xfrm>
            <a:off x="1446610" y="1990829"/>
            <a:ext cx="6093618" cy="400110"/>
          </a:xfrm>
          <a:prstGeom prst="rect">
            <a:avLst/>
          </a:prstGeom>
          <a:noFill/>
        </p:spPr>
        <p:txBody>
          <a:bodyPr wrap="square">
            <a:spAutoFit/>
          </a:bodyPr>
          <a:lstStyle/>
          <a:p>
            <a:r>
              <a:rPr lang="tr-TR" sz="2000" b="1" i="0" u="none" strike="noStrike" baseline="0" dirty="0">
                <a:solidFill>
                  <a:srgbClr val="2B2A29"/>
                </a:solidFill>
              </a:rPr>
              <a:t>Radyo ve Televizyon Programları</a:t>
            </a:r>
            <a:endParaRPr lang="tr-TR" sz="2000" dirty="0"/>
          </a:p>
        </p:txBody>
      </p:sp>
      <p:sp>
        <p:nvSpPr>
          <p:cNvPr id="4" name="Metin kutusu 3">
            <a:extLst>
              <a:ext uri="{FF2B5EF4-FFF2-40B4-BE49-F238E27FC236}">
                <a16:creationId xmlns:a16="http://schemas.microsoft.com/office/drawing/2014/main" id="{B37F01DB-35FD-A831-F3EB-8A4DF7229079}"/>
              </a:ext>
            </a:extLst>
          </p:cNvPr>
          <p:cNvSpPr txBox="1"/>
          <p:nvPr/>
        </p:nvSpPr>
        <p:spPr>
          <a:xfrm>
            <a:off x="1446610" y="2356366"/>
            <a:ext cx="8097440" cy="1477328"/>
          </a:xfrm>
          <a:prstGeom prst="rect">
            <a:avLst/>
          </a:prstGeom>
          <a:noFill/>
        </p:spPr>
        <p:txBody>
          <a:bodyPr wrap="square">
            <a:spAutoFit/>
          </a:bodyPr>
          <a:lstStyle/>
          <a:p>
            <a:pPr algn="just"/>
            <a:r>
              <a:rPr lang="tr-TR" sz="1800" b="0" i="0" u="none" strike="noStrike" baseline="0" dirty="0">
                <a:solidFill>
                  <a:srgbClr val="2B2A29"/>
                </a:solidFill>
              </a:rPr>
              <a:t>Radyolarda halkın sağlığını koruma konusunda konuşmalar yapıldı. 1946'da uzman hekimlerce yapılan eğitimler 1960'a kadar devam etti.</a:t>
            </a:r>
          </a:p>
          <a:p>
            <a:pPr algn="just"/>
            <a:endParaRPr lang="tr-TR" dirty="0">
              <a:solidFill>
                <a:srgbClr val="2B2A29"/>
              </a:solidFill>
            </a:endParaRPr>
          </a:p>
          <a:p>
            <a:pPr algn="just"/>
            <a:r>
              <a:rPr lang="tr-TR" sz="1800" b="0" i="0" u="none" strike="noStrike" baseline="0" dirty="0">
                <a:solidFill>
                  <a:srgbClr val="2B2A29"/>
                </a:solidFill>
              </a:rPr>
              <a:t>1970 yılında Milli Eğitim Bakanlığı ve TRT ile işbirliği ile ilkokul öğrencileri için ve yetişkin </a:t>
            </a:r>
            <a:r>
              <a:rPr lang="es-ES" sz="1800" b="0" i="0" u="none" strike="noStrike" baseline="0" dirty="0" err="1">
                <a:solidFill>
                  <a:srgbClr val="2B2A29"/>
                </a:solidFill>
              </a:rPr>
              <a:t>seviyesinde</a:t>
            </a:r>
            <a:r>
              <a:rPr lang="es-ES" sz="1800" b="0" i="0" u="none" strike="noStrike" baseline="0" dirty="0">
                <a:solidFill>
                  <a:srgbClr val="2B2A29"/>
                </a:solidFill>
              </a:rPr>
              <a:t> </a:t>
            </a:r>
            <a:r>
              <a:rPr lang="es-ES" sz="1800" b="0" i="0" u="none" strike="noStrike" baseline="0" dirty="0" err="1">
                <a:solidFill>
                  <a:srgbClr val="2B2A29"/>
                </a:solidFill>
              </a:rPr>
              <a:t>radyo</a:t>
            </a:r>
            <a:r>
              <a:rPr lang="es-ES" sz="1800" b="0" i="0" u="none" strike="noStrike" baseline="0" dirty="0">
                <a:solidFill>
                  <a:srgbClr val="2B2A29"/>
                </a:solidFill>
              </a:rPr>
              <a:t> ve </a:t>
            </a:r>
            <a:r>
              <a:rPr lang="es-ES" sz="1800" b="0" i="0" u="none" strike="noStrike" baseline="0" dirty="0" err="1">
                <a:solidFill>
                  <a:srgbClr val="2B2A29"/>
                </a:solidFill>
              </a:rPr>
              <a:t>televizyon</a:t>
            </a:r>
            <a:r>
              <a:rPr lang="es-ES" sz="1800" b="0" i="0" u="none" strike="noStrike" baseline="0" dirty="0">
                <a:solidFill>
                  <a:srgbClr val="2B2A29"/>
                </a:solidFill>
              </a:rPr>
              <a:t> </a:t>
            </a:r>
            <a:r>
              <a:rPr lang="es-ES" sz="1800" b="0" i="0" u="none" strike="noStrike" baseline="0" dirty="0" err="1">
                <a:solidFill>
                  <a:srgbClr val="2B2A29"/>
                </a:solidFill>
              </a:rPr>
              <a:t>programları</a:t>
            </a:r>
            <a:r>
              <a:rPr lang="tr-TR" dirty="0">
                <a:solidFill>
                  <a:srgbClr val="2B2A29"/>
                </a:solidFill>
              </a:rPr>
              <a:t> </a:t>
            </a:r>
            <a:r>
              <a:rPr lang="tr-TR" sz="1800" b="0" i="0" u="none" strike="noStrike" baseline="0" dirty="0">
                <a:solidFill>
                  <a:srgbClr val="2B2A29"/>
                </a:solidFill>
              </a:rPr>
              <a:t>geliştirilmeye başlandı.</a:t>
            </a:r>
            <a:endParaRPr lang="tr-TR" dirty="0"/>
          </a:p>
        </p:txBody>
      </p:sp>
      <p:sp>
        <p:nvSpPr>
          <p:cNvPr id="7" name="Metin kutusu 6">
            <a:extLst>
              <a:ext uri="{FF2B5EF4-FFF2-40B4-BE49-F238E27FC236}">
                <a16:creationId xmlns:a16="http://schemas.microsoft.com/office/drawing/2014/main" id="{1734AD13-C35A-9D9E-9BDB-FECDAC8FA616}"/>
              </a:ext>
            </a:extLst>
          </p:cNvPr>
          <p:cNvSpPr txBox="1"/>
          <p:nvPr/>
        </p:nvSpPr>
        <p:spPr>
          <a:xfrm>
            <a:off x="1468041" y="4318070"/>
            <a:ext cx="8954691" cy="1785104"/>
          </a:xfrm>
          <a:prstGeom prst="rect">
            <a:avLst/>
          </a:prstGeom>
          <a:noFill/>
        </p:spPr>
        <p:txBody>
          <a:bodyPr wrap="square">
            <a:spAutoFit/>
          </a:bodyPr>
          <a:lstStyle/>
          <a:p>
            <a:pPr algn="l"/>
            <a:r>
              <a:rPr lang="tr-TR" sz="2000" b="1" i="0" u="none" strike="noStrike" baseline="0" dirty="0">
                <a:solidFill>
                  <a:srgbClr val="2B2A29"/>
                </a:solidFill>
              </a:rPr>
              <a:t>Sağlık Müzeleri </a:t>
            </a:r>
          </a:p>
          <a:p>
            <a:pPr algn="just"/>
            <a:r>
              <a:rPr lang="tr-TR" sz="1800" b="0" i="0" u="none" strike="noStrike" baseline="0" dirty="0">
                <a:solidFill>
                  <a:srgbClr val="2B2A29"/>
                </a:solidFill>
              </a:rPr>
              <a:t>İlk Sağlık Müzesi olan Hıfzıssıhha Müzesi1918'de İstanbul Divan yolu' </a:t>
            </a:r>
            <a:r>
              <a:rPr lang="tr-TR" sz="1800" b="0" i="0" u="none" strike="noStrike" baseline="0" dirty="0" err="1">
                <a:solidFill>
                  <a:srgbClr val="2B2A29"/>
                </a:solidFill>
              </a:rPr>
              <a:t>nda</a:t>
            </a:r>
            <a:r>
              <a:rPr lang="tr-TR" sz="1800" b="0" i="0" u="none" strike="noStrike" baseline="0" dirty="0">
                <a:solidFill>
                  <a:srgbClr val="2B2A29"/>
                </a:solidFill>
              </a:rPr>
              <a:t> açıldı</a:t>
            </a:r>
          </a:p>
          <a:p>
            <a:pPr algn="just"/>
            <a:r>
              <a:rPr lang="tr-TR" sz="1800" b="0" i="0" u="none" strike="noStrike" baseline="0" dirty="0">
                <a:solidFill>
                  <a:srgbClr val="2B2A29"/>
                </a:solidFill>
              </a:rPr>
              <a:t>Müze 1924'den itibaren Sağlık Bakanlığı tarafından geliştirildi</a:t>
            </a:r>
          </a:p>
          <a:p>
            <a:pPr algn="just"/>
            <a:r>
              <a:rPr lang="tr-TR" sz="1800" b="0" i="0" u="none" strike="noStrike" baseline="0" dirty="0">
                <a:solidFill>
                  <a:srgbClr val="2B2A29"/>
                </a:solidFill>
              </a:rPr>
              <a:t>Bulaşıcı hastalıklar konularına ağırlık verildi. Diğer sağlık konuları panolar, </a:t>
            </a:r>
            <a:r>
              <a:rPr lang="tr-TR" sz="1800" b="0" i="0" u="none" strike="noStrike" baseline="0" dirty="0" err="1">
                <a:solidFill>
                  <a:srgbClr val="2B2A29"/>
                </a:solidFill>
              </a:rPr>
              <a:t>mülajlar</a:t>
            </a:r>
            <a:r>
              <a:rPr lang="tr-TR" sz="1800" b="0" i="0" u="none" strike="noStrike" baseline="0" dirty="0">
                <a:solidFill>
                  <a:srgbClr val="2B2A29"/>
                </a:solidFill>
              </a:rPr>
              <a:t>,</a:t>
            </a:r>
          </a:p>
          <a:p>
            <a:pPr algn="just"/>
            <a:r>
              <a:rPr lang="tr-TR" sz="1800" b="0" i="0" u="none" strike="noStrike" baseline="0" dirty="0">
                <a:solidFill>
                  <a:srgbClr val="2B2A29"/>
                </a:solidFill>
              </a:rPr>
              <a:t>resim ve grafiklerle teşhir edildi</a:t>
            </a:r>
          </a:p>
          <a:p>
            <a:pPr algn="just"/>
            <a:r>
              <a:rPr lang="tr-TR" sz="1800" b="0" i="0" u="none" strike="noStrike" baseline="0" dirty="0">
                <a:solidFill>
                  <a:srgbClr val="2B2A29"/>
                </a:solidFill>
              </a:rPr>
              <a:t>2002 yılında onarımdan geçen müze, halen Sağlık Müzesi olarak hizmet vermektedir.</a:t>
            </a:r>
            <a:endParaRPr lang="tr-TR" dirty="0"/>
          </a:p>
        </p:txBody>
      </p:sp>
      <p:sp>
        <p:nvSpPr>
          <p:cNvPr id="9" name="Metin kutusu 8">
            <a:extLst>
              <a:ext uri="{FF2B5EF4-FFF2-40B4-BE49-F238E27FC236}">
                <a16:creationId xmlns:a16="http://schemas.microsoft.com/office/drawing/2014/main" id="{F9415B08-9F5A-8605-640B-66E5B5D8485D}"/>
              </a:ext>
            </a:extLst>
          </p:cNvPr>
          <p:cNvSpPr txBox="1"/>
          <p:nvPr/>
        </p:nvSpPr>
        <p:spPr>
          <a:xfrm>
            <a:off x="2027038" y="6581001"/>
            <a:ext cx="89546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Göçmen, L., Acımış N. M. (2017). Dünden Günümüze Türkiye' de Sağlığın Geliştirilmesi Serüveni, Sağlık ve Toplum. 27(3),14-19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229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2F887B4-E353-D509-21EF-36C0663D7E32}"/>
              </a:ext>
            </a:extLst>
          </p:cNvPr>
          <p:cNvSpPr txBox="1"/>
          <p:nvPr/>
        </p:nvSpPr>
        <p:spPr>
          <a:xfrm>
            <a:off x="1418035" y="612844"/>
            <a:ext cx="8468916" cy="5632311"/>
          </a:xfrm>
          <a:prstGeom prst="rect">
            <a:avLst/>
          </a:prstGeom>
          <a:noFill/>
        </p:spPr>
        <p:txBody>
          <a:bodyPr wrap="square">
            <a:spAutoFit/>
          </a:bodyPr>
          <a:lstStyle/>
          <a:p>
            <a:pPr algn="just"/>
            <a:r>
              <a:rPr lang="sv-SE" sz="1800" b="0" i="0" u="none" strike="noStrike" baseline="0" dirty="0">
                <a:solidFill>
                  <a:srgbClr val="2B2A29"/>
                </a:solidFill>
              </a:rPr>
              <a:t>24-26 Kasım 2004 tarihlerinde, Ankara</a:t>
            </a:r>
            <a:r>
              <a:rPr lang="tr-TR" sz="1800" b="0" i="0" u="none" strike="noStrike" baseline="0" dirty="0">
                <a:solidFill>
                  <a:srgbClr val="2B2A29"/>
                </a:solidFill>
              </a:rPr>
              <a:t> Üniversitesi Sağlık Eğitim Fakültesi tarafından</a:t>
            </a:r>
          </a:p>
          <a:p>
            <a:pPr algn="just"/>
            <a:r>
              <a:rPr lang="tr-TR" sz="1800" b="0" i="0" u="none" strike="noStrike" baseline="0" dirty="0">
                <a:solidFill>
                  <a:srgbClr val="2B2A29"/>
                </a:solidFill>
              </a:rPr>
              <a:t>“</a:t>
            </a:r>
            <a:r>
              <a:rPr lang="tr-TR" sz="1800" b="0" i="0" u="none" strike="noStrike" baseline="0" dirty="0" err="1">
                <a:solidFill>
                  <a:srgbClr val="2B2A29"/>
                </a:solidFill>
              </a:rPr>
              <a:t>I.Ulusal</a:t>
            </a:r>
            <a:r>
              <a:rPr lang="tr-TR" sz="1800" b="0" i="0" u="none" strike="noStrike" baseline="0" dirty="0">
                <a:solidFill>
                  <a:srgbClr val="2B2A29"/>
                </a:solidFill>
              </a:rPr>
              <a:t> Sağlığı Geliştirme ve Sağlık Eğitimi Sempozyumu” düzenlendi.</a:t>
            </a:r>
          </a:p>
          <a:p>
            <a:pPr algn="just"/>
            <a:endParaRPr lang="tr-TR" dirty="0">
              <a:solidFill>
                <a:srgbClr val="2B2A29"/>
              </a:solidFill>
            </a:endParaRPr>
          </a:p>
          <a:p>
            <a:pPr algn="just"/>
            <a:r>
              <a:rPr lang="tr-TR" sz="1800" b="0" i="0" u="none" strike="noStrike" baseline="0" dirty="0">
                <a:solidFill>
                  <a:srgbClr val="2B2A29"/>
                </a:solidFill>
              </a:rPr>
              <a:t>Ana teması “Sağlıklı Birey, Sağlıklı Aile, Sağlıklı Toplum'' olan ”Uluslararası Katılımlı I. Ulusal Sağlığı Geliştirme ve Sağlık Eğitimi Kongresi” 9-12 Kasım 2006 tarihinde yapıldı</a:t>
            </a:r>
          </a:p>
          <a:p>
            <a:pPr algn="just"/>
            <a:endParaRPr lang="tr-TR" dirty="0">
              <a:solidFill>
                <a:srgbClr val="2B2A29"/>
              </a:solidFill>
            </a:endParaRPr>
          </a:p>
          <a:p>
            <a:pPr algn="just"/>
            <a:r>
              <a:rPr lang="tr-TR" sz="1800" b="0" i="0" u="none" strike="noStrike" baseline="0" dirty="0">
                <a:solidFill>
                  <a:srgbClr val="2B2A29"/>
                </a:solidFill>
              </a:rPr>
              <a:t>Ülkemizde Sağlığın Teşviki ve Geliştirilmesi Daire Başkanlığı “18 Ocak 2008'de Temel Sağlık Hizmetleri Genel Müdürlüğü' ne bağlı olarak kuruldu.</a:t>
            </a:r>
          </a:p>
          <a:p>
            <a:pPr algn="just"/>
            <a:endParaRPr lang="tr-TR" dirty="0">
              <a:solidFill>
                <a:srgbClr val="2B2A29"/>
              </a:solidFill>
            </a:endParaRPr>
          </a:p>
          <a:p>
            <a:pPr algn="just"/>
            <a:r>
              <a:rPr lang="tr-TR" sz="1800" b="0" i="0" u="none" strike="noStrike" baseline="0" dirty="0">
                <a:solidFill>
                  <a:srgbClr val="2B2A29"/>
                </a:solidFill>
              </a:rPr>
              <a:t>Sağlık Bakanlığı tarafından Bulaşıcı Hastalıklar, Kalp ve Damar Hastalıkları, Kronik Hava Yolu Hastalıkları, Kanser ve Tütün Kontrolü ile ilgili Ulusal Programlar ve Obezite (Şişmanlık) ile Mücadele Kontrol Programı yürürlüğe konuldu</a:t>
            </a:r>
          </a:p>
          <a:p>
            <a:pPr algn="just"/>
            <a:endParaRPr lang="tr-TR" dirty="0">
              <a:solidFill>
                <a:srgbClr val="2B2A29"/>
              </a:solidFill>
            </a:endParaRPr>
          </a:p>
          <a:p>
            <a:pPr algn="just"/>
            <a:r>
              <a:rPr lang="tr-TR" sz="1800" b="0" i="0" u="none" strike="noStrike" baseline="0" dirty="0">
                <a:solidFill>
                  <a:srgbClr val="2B2A29"/>
                </a:solidFill>
              </a:rPr>
              <a:t>663 sayılı kararname ile Sağlığın Geliştirilmesi Genel Müdürlüğü kurularak görevleri belirlendi</a:t>
            </a:r>
          </a:p>
          <a:p>
            <a:pPr algn="just"/>
            <a:endParaRPr lang="tr-TR" dirty="0">
              <a:solidFill>
                <a:srgbClr val="2B2A29"/>
              </a:solidFill>
            </a:endParaRPr>
          </a:p>
          <a:p>
            <a:pPr algn="just"/>
            <a:r>
              <a:rPr lang="tr-TR" sz="1800" b="0" i="0" u="none" strike="noStrike" baseline="0" dirty="0">
                <a:solidFill>
                  <a:srgbClr val="2B2A29"/>
                </a:solidFill>
              </a:rPr>
              <a:t>Bakanlık Sağlığın Geliştirilmesi programları arasında, Türkiye Kronik Hava Yolu Hastalıkları Önleme ve Kontrol Programı (2014-2017), Ulusal Tütün Kontrol Programı-Eylem Planı (2015-2018), Türkiye Sağlıklı Beslenme ve Hareketli Hayat Programı (2014-2017)-, Türkiye Aşırı Tuz Tüketiminin Azaltılması Programı (2011-2015) </a:t>
            </a:r>
            <a:r>
              <a:rPr lang="tr-TR" sz="1800" b="0" i="0" u="none" strike="noStrike" baseline="0" dirty="0" err="1">
                <a:solidFill>
                  <a:srgbClr val="2B2A29"/>
                </a:solidFill>
              </a:rPr>
              <a:t>v.b</a:t>
            </a:r>
            <a:endParaRPr lang="tr-TR" dirty="0"/>
          </a:p>
        </p:txBody>
      </p:sp>
      <p:sp>
        <p:nvSpPr>
          <p:cNvPr id="5" name="Metin kutusu 4">
            <a:extLst>
              <a:ext uri="{FF2B5EF4-FFF2-40B4-BE49-F238E27FC236}">
                <a16:creationId xmlns:a16="http://schemas.microsoft.com/office/drawing/2014/main" id="{1CE0026E-988C-9F19-4AEE-420F71C99E2E}"/>
              </a:ext>
            </a:extLst>
          </p:cNvPr>
          <p:cNvSpPr txBox="1"/>
          <p:nvPr/>
        </p:nvSpPr>
        <p:spPr>
          <a:xfrm>
            <a:off x="1803798" y="6581001"/>
            <a:ext cx="1019770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Göçmen, L., Acımış N. M. (2017). Dünden Günümüze Türkiye' de Sağlığın Geliştirilmesi Serüveni, Sağlık ve Toplum. 27(3),14-19</a:t>
            </a: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609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4A23E24-269D-C09B-A766-B87DACAAC377}"/>
              </a:ext>
            </a:extLst>
          </p:cNvPr>
          <p:cNvSpPr txBox="1"/>
          <p:nvPr/>
        </p:nvSpPr>
        <p:spPr>
          <a:xfrm>
            <a:off x="1200148" y="323731"/>
            <a:ext cx="9529763" cy="400110"/>
          </a:xfrm>
          <a:prstGeom prst="rect">
            <a:avLst/>
          </a:prstGeom>
          <a:noFill/>
        </p:spPr>
        <p:txBody>
          <a:bodyPr wrap="square" rtlCol="0">
            <a:spAutoFit/>
          </a:bodyPr>
          <a:lstStyle/>
          <a:p>
            <a:r>
              <a:rPr lang="tr-TR" sz="2000" b="1" dirty="0"/>
              <a:t>Sağlığın Geliştirilmesi Programlarında Kullanılan Teori-Planlama Modelleri </a:t>
            </a:r>
          </a:p>
        </p:txBody>
      </p:sp>
      <p:sp>
        <p:nvSpPr>
          <p:cNvPr id="6" name="Metin kutusu 5">
            <a:extLst>
              <a:ext uri="{FF2B5EF4-FFF2-40B4-BE49-F238E27FC236}">
                <a16:creationId xmlns:a16="http://schemas.microsoft.com/office/drawing/2014/main" id="{6060F4C6-5524-644C-D27D-E15CA8FF07D2}"/>
              </a:ext>
            </a:extLst>
          </p:cNvPr>
          <p:cNvSpPr txBox="1"/>
          <p:nvPr/>
        </p:nvSpPr>
        <p:spPr>
          <a:xfrm>
            <a:off x="1200148" y="920621"/>
            <a:ext cx="1035844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ea typeface="+mn-ea"/>
                <a:cs typeface="+mn-cs"/>
              </a:rPr>
              <a:t>1-Sağlık İnanç Modeli</a:t>
            </a:r>
            <a:endParaRPr kumimoji="0" lang="tr-TR" b="0" i="0" u="none" strike="noStrike" kern="1200" cap="none" spc="0" normalizeH="0" baseline="0" noProof="0" dirty="0">
              <a:ln>
                <a:noFill/>
              </a:ln>
              <a:solidFill>
                <a:srgbClr val="92D05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ea typeface="+mn-ea"/>
                <a:cs typeface="+mn-cs"/>
              </a:rPr>
              <a:t>2-Mantıklı Eylem Teorisi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ea typeface="+mn-ea"/>
                <a:cs typeface="+mn-cs"/>
              </a:rPr>
              <a:t>3-Planlanmış Davranış Teorisi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ea typeface="+mn-ea"/>
                <a:cs typeface="+mn-cs"/>
              </a:rPr>
              <a:t>4-Sosyal Bilişsel Teori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ea typeface="+mn-ea"/>
                <a:cs typeface="+mn-cs"/>
              </a:rPr>
              <a:t>5-Öz Belirleme Kuramı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i="0" u="none" strike="noStrike" kern="1200" cap="none" spc="0" normalizeH="0" baseline="0" noProof="0" dirty="0">
                <a:ln>
                  <a:noFill/>
                </a:ln>
                <a:solidFill>
                  <a:prstClr val="black"/>
                </a:solidFill>
                <a:effectLst/>
                <a:uLnTx/>
                <a:uFillTx/>
                <a:ea typeface="+mn-ea"/>
                <a:cs typeface="+mn-cs"/>
              </a:rPr>
              <a:t>6-Transteoretik model ya da değişim aşamaları modeli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ea typeface="+mn-ea"/>
                <a:cs typeface="+mn-cs"/>
              </a:rPr>
              <a:t>7-Sosyo ekolojik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ea typeface="+mn-ea"/>
                <a:cs typeface="+mn-cs"/>
              </a:rPr>
              <a:t>8-Salutogenez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ea typeface="+mn-ea"/>
                <a:cs typeface="+mn-cs"/>
              </a:rPr>
              <a:t>9-Precede/</a:t>
            </a:r>
            <a:r>
              <a:rPr kumimoji="0" lang="tr-TR" b="1" i="0" u="none" strike="noStrike" kern="1200" cap="none" spc="0" normalizeH="0" baseline="0" noProof="0" dirty="0" err="1">
                <a:ln>
                  <a:noFill/>
                </a:ln>
                <a:solidFill>
                  <a:prstClr val="black"/>
                </a:solidFill>
                <a:effectLst/>
                <a:uLnTx/>
                <a:uFillTx/>
                <a:ea typeface="+mn-ea"/>
                <a:cs typeface="+mn-cs"/>
              </a:rPr>
              <a:t>Proceed</a:t>
            </a:r>
            <a:r>
              <a:rPr kumimoji="0" lang="tr-TR" b="1" i="0" u="none" strike="noStrike" kern="1200" cap="none" spc="0" normalizeH="0" baseline="0" noProof="0" dirty="0">
                <a:ln>
                  <a:noFill/>
                </a:ln>
                <a:solidFill>
                  <a:prstClr val="black"/>
                </a:solidFill>
                <a:effectLst/>
                <a:uLnTx/>
                <a:uFillTx/>
                <a:ea typeface="+mn-ea"/>
                <a:cs typeface="+mn-cs"/>
              </a:rPr>
              <a:t> model</a:t>
            </a:r>
            <a:endParaRPr kumimoji="0" lang="tr-TR" b="1" i="0" u="none" strike="noStrike" kern="1200" cap="none" spc="0" normalizeH="0" baseline="0" noProof="0" dirty="0">
              <a:ln>
                <a:noFill/>
              </a:ln>
              <a:solidFill>
                <a:srgbClr val="27E2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i="0" u="none" strike="noStrike" kern="1200" cap="none" spc="0" normalizeH="0" baseline="0" noProof="0" dirty="0">
                <a:ln>
                  <a:noFill/>
                </a:ln>
                <a:solidFill>
                  <a:prstClr val="black"/>
                </a:solidFill>
                <a:effectLst/>
                <a:uLnTx/>
                <a:uFillTx/>
                <a:ea typeface="+mn-ea"/>
                <a:cs typeface="+mn-cs"/>
              </a:rPr>
              <a:t>10-Sağlığı Geliştirme Modeli</a:t>
            </a:r>
          </a:p>
        </p:txBody>
      </p:sp>
      <p:sp>
        <p:nvSpPr>
          <p:cNvPr id="12" name="Metin kutusu 11">
            <a:extLst>
              <a:ext uri="{FF2B5EF4-FFF2-40B4-BE49-F238E27FC236}">
                <a16:creationId xmlns:a16="http://schemas.microsoft.com/office/drawing/2014/main" id="{D5AFC3AB-7C03-4755-81D0-8C61D4DE5CEB}"/>
              </a:ext>
            </a:extLst>
          </p:cNvPr>
          <p:cNvSpPr txBox="1"/>
          <p:nvPr/>
        </p:nvSpPr>
        <p:spPr>
          <a:xfrm>
            <a:off x="2332434" y="6191488"/>
            <a:ext cx="7568803"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Seçginli, 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(2019). Toplum Sağlığını Geliştirmede Kullanılan Modeller,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Türkiye Klinikleri. 5(1),50-58</a:t>
            </a:r>
          </a:p>
          <a:p>
            <a:pPr marL="171450" indent="-171450">
              <a:buFont typeface="Arial" panose="020B0604020202020204" pitchFamily="34" charset="0"/>
              <a:buChar char="•"/>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T.C Sağlık Bakanlığı. Sağlığın Geliştirilmesi Genel Müdürlüğü Sağlığı Geliştirme Programları, Teoriden Pratiğe. (Erişim tarihi: 22.01.2024)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hlinkClick r:id="rId2"/>
              </a:rPr>
              <a:t>https://sggm.saglik.gov.tr/TR-78279/sagligi-gelistirme-programlari.html</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71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397E21F-17EF-84C6-B739-C8BE413AD973}"/>
              </a:ext>
            </a:extLst>
          </p:cNvPr>
          <p:cNvSpPr txBox="1"/>
          <p:nvPr/>
        </p:nvSpPr>
        <p:spPr>
          <a:xfrm>
            <a:off x="1103708" y="217438"/>
            <a:ext cx="9721928" cy="5909310"/>
          </a:xfrm>
          <a:prstGeom prst="rect">
            <a:avLst/>
          </a:prstGeom>
          <a:noFill/>
        </p:spPr>
        <p:txBody>
          <a:bodyPr wrap="square">
            <a:spAutoFit/>
          </a:bodyPr>
          <a:lstStyle/>
          <a:p>
            <a:r>
              <a:rPr lang="tr-TR" dirty="0"/>
              <a:t>11-Sosyal Ağ ve Sosyal Destek Teorisi-Bireysel düzey 2</a:t>
            </a:r>
          </a:p>
          <a:p>
            <a:endParaRPr lang="tr-TR" dirty="0"/>
          </a:p>
          <a:p>
            <a:r>
              <a:rPr lang="tr-TR" dirty="0"/>
              <a:t>12-İletişim Teorisi-nüfus düzeyi</a:t>
            </a:r>
          </a:p>
          <a:p>
            <a:endParaRPr lang="tr-TR" dirty="0"/>
          </a:p>
          <a:p>
            <a:r>
              <a:rPr lang="tr-TR" dirty="0"/>
              <a:t>13-Yenilikleirn yayılması modeli-nüfus düz</a:t>
            </a:r>
          </a:p>
          <a:p>
            <a:endParaRPr lang="tr-TR" dirty="0"/>
          </a:p>
          <a:p>
            <a:r>
              <a:rPr lang="tr-TR" dirty="0"/>
              <a:t>14-Topluluk mobilizasyonu-nüfus</a:t>
            </a:r>
          </a:p>
          <a:p>
            <a:endParaRPr lang="tr-TR" dirty="0"/>
          </a:p>
          <a:p>
            <a:r>
              <a:rPr lang="tr-TR" dirty="0"/>
              <a:t>15-Topluluk sağlığına çok katmanlı yaklaşım (MATCH) Modeli- planlama modeli</a:t>
            </a:r>
          </a:p>
          <a:p>
            <a:endParaRPr lang="tr-TR" dirty="0"/>
          </a:p>
          <a:p>
            <a:r>
              <a:rPr lang="tr-TR" dirty="0"/>
              <a:t>16-Topluluk hazırlık modeli-planlama </a:t>
            </a:r>
          </a:p>
          <a:p>
            <a:endParaRPr lang="tr-TR" dirty="0"/>
          </a:p>
          <a:p>
            <a:r>
              <a:rPr lang="tr-TR" dirty="0"/>
              <a:t>17-Sosyal pazarlama- yaklaşım –</a:t>
            </a:r>
            <a:r>
              <a:rPr lang="tr-TR" dirty="0" err="1"/>
              <a:t>planl</a:t>
            </a:r>
            <a:r>
              <a:rPr lang="tr-TR" dirty="0"/>
              <a:t> modeli</a:t>
            </a:r>
          </a:p>
          <a:p>
            <a:endParaRPr lang="tr-TR" dirty="0"/>
          </a:p>
          <a:p>
            <a:r>
              <a:rPr lang="tr-TR" dirty="0"/>
              <a:t>18-Öznel Olarak Beklenen Yarar Teorisi </a:t>
            </a:r>
          </a:p>
          <a:p>
            <a:endParaRPr lang="tr-TR" dirty="0"/>
          </a:p>
          <a:p>
            <a:r>
              <a:rPr lang="tr-TR" dirty="0"/>
              <a:t>19-Önlem Uyarlama Süreç Modeli</a:t>
            </a:r>
          </a:p>
          <a:p>
            <a:r>
              <a:rPr lang="tr-TR" dirty="0"/>
              <a:t> </a:t>
            </a:r>
          </a:p>
          <a:p>
            <a:r>
              <a:rPr lang="tr-TR" dirty="0"/>
              <a:t>20-Sağlığı Kontrol Etmeye Odaklanma </a:t>
            </a:r>
          </a:p>
          <a:p>
            <a:endParaRPr lang="tr-TR" dirty="0"/>
          </a:p>
          <a:p>
            <a:r>
              <a:rPr lang="tr-TR" dirty="0"/>
              <a:t>21-Korunmaya Güdüleme Teorisi</a:t>
            </a:r>
          </a:p>
        </p:txBody>
      </p:sp>
      <p:sp>
        <p:nvSpPr>
          <p:cNvPr id="4" name="Metin kutusu 3">
            <a:extLst>
              <a:ext uri="{FF2B5EF4-FFF2-40B4-BE49-F238E27FC236}">
                <a16:creationId xmlns:a16="http://schemas.microsoft.com/office/drawing/2014/main" id="{3F85184A-8D5D-01A6-BC53-7BFDCE8A6135}"/>
              </a:ext>
            </a:extLst>
          </p:cNvPr>
          <p:cNvSpPr txBox="1"/>
          <p:nvPr/>
        </p:nvSpPr>
        <p:spPr>
          <a:xfrm>
            <a:off x="1808796" y="5994231"/>
            <a:ext cx="8311752"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Seçginli, 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(2019). Toplum Sağlığını Geliştirmede Kullanılan Modeller,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Türkiye Klinikleri. 5(1),50-58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T.C Sağlık Bakanlığı. Sağlığın Geliştirilmesi Genel Müdürlüğü Sağlığı Geliştirme Programları, Teoriden Pratiğe. (Erişim tarihi: 22.01.2024)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hlinkClick r:id="rId2"/>
              </a:rPr>
              <a:t>https://sggm.saglik.gov.tr/TR-78279/sagligi-gelistirme-programlari.html</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Özvarış Ş. B. (2016). Sağlığı Geliştirme ve Sağlık Eğitimi. Ankara: Hacettepe Üniversitesi Yayınları</a:t>
            </a:r>
            <a:endPar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465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D5CDFC7-27D3-3D0C-344A-BFE8C413F215}"/>
              </a:ext>
            </a:extLst>
          </p:cNvPr>
          <p:cNvSpPr txBox="1"/>
          <p:nvPr/>
        </p:nvSpPr>
        <p:spPr>
          <a:xfrm>
            <a:off x="904279" y="429339"/>
            <a:ext cx="9697640" cy="646331"/>
          </a:xfrm>
          <a:prstGeom prst="rect">
            <a:avLst/>
          </a:prstGeom>
          <a:noFill/>
        </p:spPr>
        <p:txBody>
          <a:bodyPr wrap="square">
            <a:spAutoFit/>
          </a:bodyPr>
          <a:lstStyle/>
          <a:p>
            <a:pPr algn="l"/>
            <a:r>
              <a:rPr lang="tr-TR" sz="1800" b="1" i="0" u="none" strike="noStrike" baseline="0" dirty="0"/>
              <a:t>SAĞLIK İNANÇ MODELİ</a:t>
            </a:r>
          </a:p>
          <a:p>
            <a:pPr algn="l"/>
            <a:r>
              <a:rPr lang="tr-TR" sz="1800" b="1" i="0" u="none" strike="noStrike" baseline="0" dirty="0"/>
              <a:t>(HEALTH BELIEF MODEL)</a:t>
            </a:r>
            <a:endParaRPr lang="tr-TR" sz="1800" b="1" i="0" u="none" strike="noStrike" baseline="0" dirty="0">
              <a:solidFill>
                <a:srgbClr val="000000"/>
              </a:solidFill>
            </a:endParaRPr>
          </a:p>
        </p:txBody>
      </p:sp>
      <p:sp>
        <p:nvSpPr>
          <p:cNvPr id="4" name="Metin kutusu 3">
            <a:extLst>
              <a:ext uri="{FF2B5EF4-FFF2-40B4-BE49-F238E27FC236}">
                <a16:creationId xmlns:a16="http://schemas.microsoft.com/office/drawing/2014/main" id="{B7694219-E9F5-683C-19B9-09548752F446}"/>
              </a:ext>
            </a:extLst>
          </p:cNvPr>
          <p:cNvSpPr txBox="1"/>
          <p:nvPr/>
        </p:nvSpPr>
        <p:spPr>
          <a:xfrm>
            <a:off x="904279" y="1075670"/>
            <a:ext cx="8682634" cy="369332"/>
          </a:xfrm>
          <a:prstGeom prst="rect">
            <a:avLst/>
          </a:prstGeom>
          <a:noFill/>
        </p:spPr>
        <p:txBody>
          <a:bodyPr wrap="square">
            <a:spAutoFit/>
          </a:bodyPr>
          <a:lstStyle/>
          <a:p>
            <a:pPr algn="l"/>
            <a:r>
              <a:rPr lang="tr-TR" sz="1800" b="0" i="0" u="none" strike="noStrike" baseline="0" dirty="0">
                <a:solidFill>
                  <a:srgbClr val="222122"/>
                </a:solidFill>
              </a:rPr>
              <a:t> Sağlık İnanç Modeli (SİM) ele alınan tüm teorilerin en eskisidir</a:t>
            </a:r>
            <a:endParaRPr lang="tr-TR" dirty="0"/>
          </a:p>
        </p:txBody>
      </p:sp>
      <p:sp>
        <p:nvSpPr>
          <p:cNvPr id="6" name="Metin kutusu 5">
            <a:extLst>
              <a:ext uri="{FF2B5EF4-FFF2-40B4-BE49-F238E27FC236}">
                <a16:creationId xmlns:a16="http://schemas.microsoft.com/office/drawing/2014/main" id="{269EF166-9B62-87FC-D963-6FDF50FC1EF7}"/>
              </a:ext>
            </a:extLst>
          </p:cNvPr>
          <p:cNvSpPr txBox="1"/>
          <p:nvPr/>
        </p:nvSpPr>
        <p:spPr>
          <a:xfrm>
            <a:off x="970954" y="1445002"/>
            <a:ext cx="10430471" cy="4524315"/>
          </a:xfrm>
          <a:prstGeom prst="rect">
            <a:avLst/>
          </a:prstGeom>
          <a:noFill/>
        </p:spPr>
        <p:txBody>
          <a:bodyPr wrap="square">
            <a:spAutoFit/>
          </a:bodyPr>
          <a:lstStyle/>
          <a:p>
            <a:pPr algn="just"/>
            <a:r>
              <a:rPr lang="tr-TR" b="0" i="0" u="none" strike="noStrike" baseline="0" dirty="0">
                <a:solidFill>
                  <a:srgbClr val="222122"/>
                </a:solidFill>
              </a:rPr>
              <a:t>Sağlık İnanç </a:t>
            </a:r>
            <a:r>
              <a:rPr lang="tr-TR" b="0" i="0" u="none" strike="noStrike" baseline="0" dirty="0" err="1">
                <a:solidFill>
                  <a:srgbClr val="222122"/>
                </a:solidFill>
              </a:rPr>
              <a:t>Modeli’ne</a:t>
            </a:r>
            <a:r>
              <a:rPr lang="tr-TR" b="0" i="0" u="none" strike="noStrike" baseline="0" dirty="0">
                <a:solidFill>
                  <a:srgbClr val="222122"/>
                </a:solidFill>
              </a:rPr>
              <a:t> göre bir kişinin hastalığı önlemek üzere harekete geçmesi olasılığı, kişinin;</a:t>
            </a:r>
          </a:p>
          <a:p>
            <a:pPr algn="just"/>
            <a:endParaRPr lang="tr-TR" b="0" i="0" u="none" strike="noStrike" baseline="0" dirty="0">
              <a:solidFill>
                <a:srgbClr val="222122"/>
              </a:solidFill>
            </a:endParaRPr>
          </a:p>
          <a:p>
            <a:pPr algn="just"/>
            <a:r>
              <a:rPr lang="tr-TR" b="0" i="0" u="none" strike="noStrike" baseline="0" dirty="0">
                <a:solidFill>
                  <a:srgbClr val="222122"/>
                </a:solidFill>
              </a:rPr>
              <a:t>•Kendisinin de hastalığa yakalanabileceğini (Algılanan duyarlılık),</a:t>
            </a:r>
          </a:p>
          <a:p>
            <a:pPr algn="just"/>
            <a:endParaRPr lang="tr-TR" b="0" i="0" u="none" strike="noStrike" baseline="0" dirty="0">
              <a:solidFill>
                <a:srgbClr val="222122"/>
              </a:solidFill>
            </a:endParaRPr>
          </a:p>
          <a:p>
            <a:pPr algn="just"/>
            <a:r>
              <a:rPr lang="tr-TR" b="0" i="0" u="none" strike="noStrike" baseline="0" dirty="0">
                <a:solidFill>
                  <a:srgbClr val="222122"/>
                </a:solidFill>
              </a:rPr>
              <a:t>•Hastalığın sonuçlarının ciddi olabileceğini (Algılanan ciddiyet),</a:t>
            </a:r>
          </a:p>
          <a:p>
            <a:pPr algn="just"/>
            <a:endParaRPr lang="tr-TR" b="0" i="0" u="none" strike="noStrike" baseline="0" dirty="0">
              <a:solidFill>
                <a:srgbClr val="222122"/>
              </a:solidFill>
            </a:endParaRPr>
          </a:p>
          <a:p>
            <a:pPr algn="just"/>
            <a:r>
              <a:rPr lang="tr-TR" b="0" i="0" u="none" strike="noStrike" baseline="0" dirty="0">
                <a:solidFill>
                  <a:srgbClr val="222122"/>
                </a:solidFill>
              </a:rPr>
              <a:t>•Tedbirli davranışın hastalığı etkili bir biçimde önleyeceğini (Algılanan yarar) </a:t>
            </a:r>
          </a:p>
          <a:p>
            <a:pPr algn="just"/>
            <a:endParaRPr lang="tr-TR" b="0" i="0" u="none" strike="noStrike" baseline="0" dirty="0">
              <a:solidFill>
                <a:srgbClr val="222122"/>
              </a:solidFill>
            </a:endParaRPr>
          </a:p>
          <a:p>
            <a:pPr algn="just"/>
            <a:r>
              <a:rPr lang="tr-TR" b="0" i="0" u="none" strike="noStrike" baseline="0" dirty="0">
                <a:solidFill>
                  <a:srgbClr val="222122"/>
                </a:solidFill>
              </a:rPr>
              <a:t>•Tehlikeleri/riskleri azaltmanın faydasının, eyleme geçmenin zararlarından çok daha fazla olduğunu idrak etmesine (Algılanan engel) bağlıdır</a:t>
            </a:r>
          </a:p>
          <a:p>
            <a:pPr algn="just"/>
            <a:endParaRPr lang="tr-TR" dirty="0">
              <a:solidFill>
                <a:srgbClr val="222122"/>
              </a:solidFill>
            </a:endParaRPr>
          </a:p>
          <a:p>
            <a:pPr algn="just"/>
            <a:r>
              <a:rPr lang="tr-TR" dirty="0">
                <a:solidFill>
                  <a:srgbClr val="222122"/>
                </a:solidFill>
              </a:rPr>
              <a:t>-Eylem geçiriciler</a:t>
            </a:r>
          </a:p>
          <a:p>
            <a:pPr algn="just"/>
            <a:endParaRPr lang="tr-TR" dirty="0">
              <a:solidFill>
                <a:srgbClr val="222122"/>
              </a:solidFill>
            </a:endParaRPr>
          </a:p>
          <a:p>
            <a:pPr algn="just"/>
            <a:r>
              <a:rPr lang="tr-TR" dirty="0">
                <a:solidFill>
                  <a:srgbClr val="222122"/>
                </a:solidFill>
              </a:rPr>
              <a:t>-Sosyodemografik özellikler</a:t>
            </a:r>
          </a:p>
          <a:p>
            <a:pPr algn="just"/>
            <a:endParaRPr lang="tr-TR" dirty="0">
              <a:solidFill>
                <a:srgbClr val="222122"/>
              </a:solidFill>
            </a:endParaRPr>
          </a:p>
          <a:p>
            <a:pPr algn="just"/>
            <a:r>
              <a:rPr lang="tr-TR" dirty="0">
                <a:solidFill>
                  <a:srgbClr val="222122"/>
                </a:solidFill>
              </a:rPr>
              <a:t>-Öz yeterlilik </a:t>
            </a:r>
            <a:endParaRPr lang="tr-TR" dirty="0"/>
          </a:p>
        </p:txBody>
      </p:sp>
      <p:sp>
        <p:nvSpPr>
          <p:cNvPr id="8" name="Metin kutusu 7">
            <a:extLst>
              <a:ext uri="{FF2B5EF4-FFF2-40B4-BE49-F238E27FC236}">
                <a16:creationId xmlns:a16="http://schemas.microsoft.com/office/drawing/2014/main" id="{D0CC3C45-4AA1-CAD4-B6AD-915CFAC03E36}"/>
              </a:ext>
            </a:extLst>
          </p:cNvPr>
          <p:cNvSpPr txBox="1"/>
          <p:nvPr/>
        </p:nvSpPr>
        <p:spPr>
          <a:xfrm>
            <a:off x="1903809" y="6440090"/>
            <a:ext cx="10712053" cy="276999"/>
          </a:xfrm>
          <a:prstGeom prst="rect">
            <a:avLst/>
          </a:prstGeom>
          <a:noFill/>
        </p:spPr>
        <p:txBody>
          <a:bodyPr wrap="square">
            <a:spAutoFit/>
          </a:bodyPr>
          <a:lstStyle/>
          <a:p>
            <a:r>
              <a:rPr kumimoji="0" lang="tr-TR" sz="12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Bulduk, S., Yurt, S., Dinçer, Y., Ardıç E. (2015). Sağlık Davranışı Modelleri. </a:t>
            </a:r>
            <a:r>
              <a:rPr kumimoji="0" lang="tr-TR" sz="1200" b="0" i="0" u="none" strike="noStrike" kern="1200" cap="none" spc="0" normalizeH="0" baseline="0" noProof="0" dirty="0">
                <a:ln>
                  <a:noFill/>
                </a:ln>
                <a:solidFill>
                  <a:srgbClr val="222122"/>
                </a:solidFill>
                <a:effectLst/>
                <a:uLnTx/>
                <a:uFillTx/>
                <a:ea typeface="+mn-ea"/>
                <a:cs typeface="+mn-cs"/>
              </a:rPr>
              <a:t>Düzce Üniversitesi Sağlık Bilimleri Enstitüsü Dergisi. 5(1), 28-34</a:t>
            </a:r>
            <a:endParaRPr lang="tr-TR" sz="1200" dirty="0"/>
          </a:p>
        </p:txBody>
      </p:sp>
    </p:spTree>
    <p:extLst>
      <p:ext uri="{BB962C8B-B14F-4D97-AF65-F5344CB8AC3E}">
        <p14:creationId xmlns:p14="http://schemas.microsoft.com/office/powerpoint/2010/main" val="4081619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D479A24-53D1-E947-D975-60A7A9A2B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10" y="-49994"/>
            <a:ext cx="10530079" cy="5808104"/>
          </a:xfrm>
          <a:prstGeom prst="rect">
            <a:avLst/>
          </a:prstGeom>
        </p:spPr>
      </p:pic>
      <p:pic>
        <p:nvPicPr>
          <p:cNvPr id="9" name="Resim 8">
            <a:extLst>
              <a:ext uri="{FF2B5EF4-FFF2-40B4-BE49-F238E27FC236}">
                <a16:creationId xmlns:a16="http://schemas.microsoft.com/office/drawing/2014/main" id="{1E6FBB2B-AC45-272E-CB5E-4723C4E35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436" y="5733213"/>
            <a:ext cx="5191374" cy="345791"/>
          </a:xfrm>
          <a:prstGeom prst="rect">
            <a:avLst/>
          </a:prstGeom>
        </p:spPr>
      </p:pic>
      <p:sp>
        <p:nvSpPr>
          <p:cNvPr id="4" name="Metin kutusu 3">
            <a:extLst>
              <a:ext uri="{FF2B5EF4-FFF2-40B4-BE49-F238E27FC236}">
                <a16:creationId xmlns:a16="http://schemas.microsoft.com/office/drawing/2014/main" id="{4DEEC99E-C0B5-1749-CE86-773CC6E8F7DE}"/>
              </a:ext>
            </a:extLst>
          </p:cNvPr>
          <p:cNvSpPr txBox="1"/>
          <p:nvPr/>
        </p:nvSpPr>
        <p:spPr>
          <a:xfrm>
            <a:off x="2126790" y="6162795"/>
            <a:ext cx="7307619" cy="830997"/>
          </a:xfrm>
          <a:prstGeom prst="rect">
            <a:avLst/>
          </a:prstGeom>
          <a:noFill/>
        </p:spPr>
        <p:txBody>
          <a:bodyPr wrap="square">
            <a:spAutoFit/>
          </a:bodyPr>
          <a:lstStyle/>
          <a:p>
            <a:pPr marL="171450" indent="-171450" algn="l">
              <a:buFont typeface="Arial" panose="020B0604020202020204" pitchFamily="34" charset="0"/>
              <a:buChar char="•"/>
            </a:pPr>
            <a:r>
              <a:rPr lang="tr-TR" sz="1200" dirty="0">
                <a:solidFill>
                  <a:prstClr val="black"/>
                </a:solidFill>
                <a:ea typeface="Calibri" panose="020F0502020204030204" pitchFamily="34" charset="0"/>
                <a:cs typeface="Times New Roman" panose="02020603050405020304" pitchFamily="18" charset="0"/>
              </a:rPr>
              <a:t>Seçginli, S.</a:t>
            </a:r>
            <a:r>
              <a:rPr lang="tr-TR" sz="1200" b="0" i="0" u="none" strike="noStrike" baseline="0" dirty="0"/>
              <a:t> (2019). Toplum Sağlığını Geliştirmede Kullanılan Modeller, </a:t>
            </a:r>
            <a:r>
              <a:rPr lang="tr-TR" sz="1200" dirty="0">
                <a:solidFill>
                  <a:prstClr val="black"/>
                </a:solidFill>
                <a:ea typeface="Calibri" panose="020F0502020204030204" pitchFamily="34" charset="0"/>
                <a:cs typeface="Times New Roman" panose="02020603050405020304" pitchFamily="18" charset="0"/>
              </a:rPr>
              <a:t>Türkiye Klinikleri. 5(1),50-58</a:t>
            </a:r>
          </a:p>
          <a:p>
            <a:pPr marL="171450" indent="-171450" algn="l">
              <a:buFont typeface="Arial" panose="020B0604020202020204" pitchFamily="34" charset="0"/>
              <a:buChar cha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T.C Sağlık Bakanlığı. Sağlığın Geliştirilmesi Genel Müdürlüğü Sağlığı Geliştirme Programları, Teoriden Pratiğe. (Erişim tarihi: 22.01.2024)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hlinkClick r:id="rId4"/>
              </a:rPr>
              <a:t>https://sggm.saglik.gov.tr/TR-78279/sagligi-gelistirme-programlari.html</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algn="l"/>
            <a:endParaRPr lang="tr-TR" sz="1200" dirty="0">
              <a:solidFill>
                <a:prstClr val="black"/>
              </a:solidFill>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40" name="Mürekkep 39">
                <a:extLst>
                  <a:ext uri="{FF2B5EF4-FFF2-40B4-BE49-F238E27FC236}">
                    <a16:creationId xmlns:a16="http://schemas.microsoft.com/office/drawing/2014/main" id="{AD7B081C-7181-5B17-BA89-A732CF4C56FD}"/>
                  </a:ext>
                </a:extLst>
              </p14:cNvPr>
              <p14:cNvContentPartPr/>
              <p14:nvPr/>
            </p14:nvContentPartPr>
            <p14:xfrm>
              <a:off x="3607357" y="4309448"/>
              <a:ext cx="1077480" cy="838440"/>
            </p14:xfrm>
          </p:contentPart>
        </mc:Choice>
        <mc:Fallback xmlns="">
          <p:pic>
            <p:nvPicPr>
              <p:cNvPr id="40" name="Mürekkep 39">
                <a:extLst>
                  <a:ext uri="{FF2B5EF4-FFF2-40B4-BE49-F238E27FC236}">
                    <a16:creationId xmlns:a16="http://schemas.microsoft.com/office/drawing/2014/main" id="{AD7B081C-7181-5B17-BA89-A732CF4C56FD}"/>
                  </a:ext>
                </a:extLst>
              </p:cNvPr>
              <p:cNvPicPr/>
              <p:nvPr/>
            </p:nvPicPr>
            <p:blipFill>
              <a:blip r:embed="rId6"/>
              <a:stretch>
                <a:fillRect/>
              </a:stretch>
            </p:blipFill>
            <p:spPr>
              <a:xfrm>
                <a:off x="3598357" y="4300808"/>
                <a:ext cx="109512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Mürekkep 48">
                <a:extLst>
                  <a:ext uri="{FF2B5EF4-FFF2-40B4-BE49-F238E27FC236}">
                    <a16:creationId xmlns:a16="http://schemas.microsoft.com/office/drawing/2014/main" id="{28F05BD6-99D3-1BC4-CF99-DD33F48B5D69}"/>
                  </a:ext>
                </a:extLst>
              </p14:cNvPr>
              <p14:cNvContentPartPr/>
              <p14:nvPr/>
            </p14:nvContentPartPr>
            <p14:xfrm>
              <a:off x="5056537" y="3171996"/>
              <a:ext cx="295200" cy="417960"/>
            </p14:xfrm>
          </p:contentPart>
        </mc:Choice>
        <mc:Fallback xmlns="">
          <p:pic>
            <p:nvPicPr>
              <p:cNvPr id="49" name="Mürekkep 48">
                <a:extLst>
                  <a:ext uri="{FF2B5EF4-FFF2-40B4-BE49-F238E27FC236}">
                    <a16:creationId xmlns:a16="http://schemas.microsoft.com/office/drawing/2014/main" id="{28F05BD6-99D3-1BC4-CF99-DD33F48B5D69}"/>
                  </a:ext>
                </a:extLst>
              </p:cNvPr>
              <p:cNvPicPr/>
              <p:nvPr/>
            </p:nvPicPr>
            <p:blipFill>
              <a:blip r:embed="rId8"/>
              <a:stretch>
                <a:fillRect/>
              </a:stretch>
            </p:blipFill>
            <p:spPr>
              <a:xfrm>
                <a:off x="5047897" y="3163356"/>
                <a:ext cx="312840" cy="435600"/>
              </a:xfrm>
              <a:prstGeom prst="rect">
                <a:avLst/>
              </a:prstGeom>
            </p:spPr>
          </p:pic>
        </mc:Fallback>
      </mc:AlternateContent>
      <p:grpSp>
        <p:nvGrpSpPr>
          <p:cNvPr id="52" name="Grup 51">
            <a:extLst>
              <a:ext uri="{FF2B5EF4-FFF2-40B4-BE49-F238E27FC236}">
                <a16:creationId xmlns:a16="http://schemas.microsoft.com/office/drawing/2014/main" id="{46A5B452-3BB4-48FC-BC27-963BF41FB8A2}"/>
              </a:ext>
            </a:extLst>
          </p:cNvPr>
          <p:cNvGrpSpPr/>
          <p:nvPr/>
        </p:nvGrpSpPr>
        <p:grpSpPr>
          <a:xfrm>
            <a:off x="1982070" y="2911748"/>
            <a:ext cx="3975120" cy="2004120"/>
            <a:chOff x="2283030" y="3168630"/>
            <a:chExt cx="3975120" cy="2004120"/>
          </a:xfrm>
        </p:grpSpPr>
        <mc:AlternateContent xmlns:mc="http://schemas.openxmlformats.org/markup-compatibility/2006" xmlns:p14="http://schemas.microsoft.com/office/powerpoint/2010/main">
          <mc:Choice Requires="p14">
            <p:contentPart p14:bwMode="auto" r:id="rId9">
              <p14:nvContentPartPr>
                <p14:cNvPr id="15" name="Mürekkep 14">
                  <a:extLst>
                    <a:ext uri="{FF2B5EF4-FFF2-40B4-BE49-F238E27FC236}">
                      <a16:creationId xmlns:a16="http://schemas.microsoft.com/office/drawing/2014/main" id="{562C3919-E688-B164-2A27-5854763EB0E8}"/>
                    </a:ext>
                  </a:extLst>
                </p14:cNvPr>
                <p14:cNvContentPartPr/>
                <p14:nvPr/>
              </p14:nvContentPartPr>
              <p14:xfrm>
                <a:off x="2283030" y="4729230"/>
                <a:ext cx="231840" cy="217080"/>
              </p14:xfrm>
            </p:contentPart>
          </mc:Choice>
          <mc:Fallback xmlns="">
            <p:pic>
              <p:nvPicPr>
                <p:cNvPr id="15" name="Mürekkep 14">
                  <a:extLst>
                    <a:ext uri="{FF2B5EF4-FFF2-40B4-BE49-F238E27FC236}">
                      <a16:creationId xmlns:a16="http://schemas.microsoft.com/office/drawing/2014/main" id="{562C3919-E688-B164-2A27-5854763EB0E8}"/>
                    </a:ext>
                  </a:extLst>
                </p:cNvPr>
                <p:cNvPicPr/>
                <p:nvPr/>
              </p:nvPicPr>
              <p:blipFill>
                <a:blip r:embed="rId10"/>
                <a:stretch>
                  <a:fillRect/>
                </a:stretch>
              </p:blipFill>
              <p:spPr>
                <a:xfrm>
                  <a:off x="2274390" y="4720230"/>
                  <a:ext cx="249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Mürekkep 15">
                  <a:extLst>
                    <a:ext uri="{FF2B5EF4-FFF2-40B4-BE49-F238E27FC236}">
                      <a16:creationId xmlns:a16="http://schemas.microsoft.com/office/drawing/2014/main" id="{19AD6905-DCF1-449D-FA7A-44271357E205}"/>
                    </a:ext>
                  </a:extLst>
                </p14:cNvPr>
                <p14:cNvContentPartPr/>
                <p14:nvPr/>
              </p14:nvContentPartPr>
              <p14:xfrm>
                <a:off x="2614230" y="4828950"/>
                <a:ext cx="14760" cy="156600"/>
              </p14:xfrm>
            </p:contentPart>
          </mc:Choice>
          <mc:Fallback xmlns="">
            <p:pic>
              <p:nvPicPr>
                <p:cNvPr id="16" name="Mürekkep 15">
                  <a:extLst>
                    <a:ext uri="{FF2B5EF4-FFF2-40B4-BE49-F238E27FC236}">
                      <a16:creationId xmlns:a16="http://schemas.microsoft.com/office/drawing/2014/main" id="{19AD6905-DCF1-449D-FA7A-44271357E205}"/>
                    </a:ext>
                  </a:extLst>
                </p:cNvPr>
                <p:cNvPicPr/>
                <p:nvPr/>
              </p:nvPicPr>
              <p:blipFill>
                <a:blip r:embed="rId12"/>
                <a:stretch>
                  <a:fillRect/>
                </a:stretch>
              </p:blipFill>
              <p:spPr>
                <a:xfrm>
                  <a:off x="2605590" y="4819950"/>
                  <a:ext cx="32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Mürekkep 17">
                  <a:extLst>
                    <a:ext uri="{FF2B5EF4-FFF2-40B4-BE49-F238E27FC236}">
                      <a16:creationId xmlns:a16="http://schemas.microsoft.com/office/drawing/2014/main" id="{18041075-4B87-9FFC-CF7B-B4F09A357F7B}"/>
                    </a:ext>
                  </a:extLst>
                </p14:cNvPr>
                <p14:cNvContentPartPr/>
                <p14:nvPr/>
              </p14:nvContentPartPr>
              <p14:xfrm>
                <a:off x="2628990" y="4772070"/>
                <a:ext cx="360" cy="360"/>
              </p14:xfrm>
            </p:contentPart>
          </mc:Choice>
          <mc:Fallback xmlns="">
            <p:pic>
              <p:nvPicPr>
                <p:cNvPr id="18" name="Mürekkep 17">
                  <a:extLst>
                    <a:ext uri="{FF2B5EF4-FFF2-40B4-BE49-F238E27FC236}">
                      <a16:creationId xmlns:a16="http://schemas.microsoft.com/office/drawing/2014/main" id="{18041075-4B87-9FFC-CF7B-B4F09A357F7B}"/>
                    </a:ext>
                  </a:extLst>
                </p:cNvPr>
                <p:cNvPicPr/>
                <p:nvPr/>
              </p:nvPicPr>
              <p:blipFill>
                <a:blip r:embed="rId14"/>
                <a:stretch>
                  <a:fillRect/>
                </a:stretch>
              </p:blipFill>
              <p:spPr>
                <a:xfrm>
                  <a:off x="2619990" y="47634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Mürekkep 19">
                  <a:extLst>
                    <a:ext uri="{FF2B5EF4-FFF2-40B4-BE49-F238E27FC236}">
                      <a16:creationId xmlns:a16="http://schemas.microsoft.com/office/drawing/2014/main" id="{826A600D-D57E-54A7-68CD-E41C2098EEC9}"/>
                    </a:ext>
                  </a:extLst>
                </p14:cNvPr>
                <p14:cNvContentPartPr/>
                <p14:nvPr/>
              </p14:nvContentPartPr>
              <p14:xfrm>
                <a:off x="2714310" y="4605390"/>
                <a:ext cx="108720" cy="414000"/>
              </p14:xfrm>
            </p:contentPart>
          </mc:Choice>
          <mc:Fallback xmlns="">
            <p:pic>
              <p:nvPicPr>
                <p:cNvPr id="20" name="Mürekkep 19">
                  <a:extLst>
                    <a:ext uri="{FF2B5EF4-FFF2-40B4-BE49-F238E27FC236}">
                      <a16:creationId xmlns:a16="http://schemas.microsoft.com/office/drawing/2014/main" id="{826A600D-D57E-54A7-68CD-E41C2098EEC9}"/>
                    </a:ext>
                  </a:extLst>
                </p:cNvPr>
                <p:cNvPicPr/>
                <p:nvPr/>
              </p:nvPicPr>
              <p:blipFill>
                <a:blip r:embed="rId16"/>
                <a:stretch>
                  <a:fillRect/>
                </a:stretch>
              </p:blipFill>
              <p:spPr>
                <a:xfrm>
                  <a:off x="2705310" y="4596750"/>
                  <a:ext cx="1263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Mürekkep 20">
                  <a:extLst>
                    <a:ext uri="{FF2B5EF4-FFF2-40B4-BE49-F238E27FC236}">
                      <a16:creationId xmlns:a16="http://schemas.microsoft.com/office/drawing/2014/main" id="{B013B254-BCE1-2D4B-C6CB-F01C1DF66950}"/>
                    </a:ext>
                  </a:extLst>
                </p14:cNvPr>
                <p14:cNvContentPartPr/>
                <p14:nvPr/>
              </p14:nvContentPartPr>
              <p14:xfrm>
                <a:off x="2877390" y="4605390"/>
                <a:ext cx="139680" cy="422280"/>
              </p14:xfrm>
            </p:contentPart>
          </mc:Choice>
          <mc:Fallback xmlns="">
            <p:pic>
              <p:nvPicPr>
                <p:cNvPr id="21" name="Mürekkep 20">
                  <a:extLst>
                    <a:ext uri="{FF2B5EF4-FFF2-40B4-BE49-F238E27FC236}">
                      <a16:creationId xmlns:a16="http://schemas.microsoft.com/office/drawing/2014/main" id="{B013B254-BCE1-2D4B-C6CB-F01C1DF66950}"/>
                    </a:ext>
                  </a:extLst>
                </p:cNvPr>
                <p:cNvPicPr/>
                <p:nvPr/>
              </p:nvPicPr>
              <p:blipFill>
                <a:blip r:embed="rId18"/>
                <a:stretch>
                  <a:fillRect/>
                </a:stretch>
              </p:blipFill>
              <p:spPr>
                <a:xfrm>
                  <a:off x="2868750" y="4596390"/>
                  <a:ext cx="15732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Mürekkep 21">
                  <a:extLst>
                    <a:ext uri="{FF2B5EF4-FFF2-40B4-BE49-F238E27FC236}">
                      <a16:creationId xmlns:a16="http://schemas.microsoft.com/office/drawing/2014/main" id="{0F2709CA-FCB0-ACA3-2321-7CFCE5FAA152}"/>
                    </a:ext>
                  </a:extLst>
                </p14:cNvPr>
                <p14:cNvContentPartPr/>
                <p14:nvPr/>
              </p14:nvContentPartPr>
              <p14:xfrm>
                <a:off x="3114270" y="4900590"/>
                <a:ext cx="20880" cy="91800"/>
              </p14:xfrm>
            </p:contentPart>
          </mc:Choice>
          <mc:Fallback xmlns="">
            <p:pic>
              <p:nvPicPr>
                <p:cNvPr id="22" name="Mürekkep 21">
                  <a:extLst>
                    <a:ext uri="{FF2B5EF4-FFF2-40B4-BE49-F238E27FC236}">
                      <a16:creationId xmlns:a16="http://schemas.microsoft.com/office/drawing/2014/main" id="{0F2709CA-FCB0-ACA3-2321-7CFCE5FAA152}"/>
                    </a:ext>
                  </a:extLst>
                </p:cNvPr>
                <p:cNvPicPr/>
                <p:nvPr/>
              </p:nvPicPr>
              <p:blipFill>
                <a:blip r:embed="rId20"/>
                <a:stretch>
                  <a:fillRect/>
                </a:stretch>
              </p:blipFill>
              <p:spPr>
                <a:xfrm>
                  <a:off x="3105630" y="4891950"/>
                  <a:ext cx="38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Mürekkep 30">
                  <a:extLst>
                    <a:ext uri="{FF2B5EF4-FFF2-40B4-BE49-F238E27FC236}">
                      <a16:creationId xmlns:a16="http://schemas.microsoft.com/office/drawing/2014/main" id="{9AD7C68D-D4A6-90AE-DBCF-58B2974C4ADE}"/>
                    </a:ext>
                  </a:extLst>
                </p14:cNvPr>
                <p14:cNvContentPartPr/>
                <p14:nvPr/>
              </p14:nvContentPartPr>
              <p14:xfrm>
                <a:off x="3129030" y="4800150"/>
                <a:ext cx="360" cy="360"/>
              </p14:xfrm>
            </p:contentPart>
          </mc:Choice>
          <mc:Fallback xmlns="">
            <p:pic>
              <p:nvPicPr>
                <p:cNvPr id="31" name="Mürekkep 30">
                  <a:extLst>
                    <a:ext uri="{FF2B5EF4-FFF2-40B4-BE49-F238E27FC236}">
                      <a16:creationId xmlns:a16="http://schemas.microsoft.com/office/drawing/2014/main" id="{9AD7C68D-D4A6-90AE-DBCF-58B2974C4ADE}"/>
                    </a:ext>
                  </a:extLst>
                </p:cNvPr>
                <p:cNvPicPr/>
                <p:nvPr/>
              </p:nvPicPr>
              <p:blipFill>
                <a:blip r:embed="rId14"/>
                <a:stretch>
                  <a:fillRect/>
                </a:stretch>
              </p:blipFill>
              <p:spPr>
                <a:xfrm>
                  <a:off x="3120030" y="47915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Mürekkep 31">
                  <a:extLst>
                    <a:ext uri="{FF2B5EF4-FFF2-40B4-BE49-F238E27FC236}">
                      <a16:creationId xmlns:a16="http://schemas.microsoft.com/office/drawing/2014/main" id="{F9EBB05A-51A0-394B-C0D7-1CA840E67162}"/>
                    </a:ext>
                  </a:extLst>
                </p14:cNvPr>
                <p14:cNvContentPartPr/>
                <p14:nvPr/>
              </p14:nvContentPartPr>
              <p14:xfrm>
                <a:off x="3257550" y="4929390"/>
                <a:ext cx="360" cy="360"/>
              </p14:xfrm>
            </p:contentPart>
          </mc:Choice>
          <mc:Fallback xmlns="">
            <p:pic>
              <p:nvPicPr>
                <p:cNvPr id="32" name="Mürekkep 31">
                  <a:extLst>
                    <a:ext uri="{FF2B5EF4-FFF2-40B4-BE49-F238E27FC236}">
                      <a16:creationId xmlns:a16="http://schemas.microsoft.com/office/drawing/2014/main" id="{F9EBB05A-51A0-394B-C0D7-1CA840E67162}"/>
                    </a:ext>
                  </a:extLst>
                </p:cNvPr>
                <p:cNvPicPr/>
                <p:nvPr/>
              </p:nvPicPr>
              <p:blipFill>
                <a:blip r:embed="rId14"/>
                <a:stretch>
                  <a:fillRect/>
                </a:stretch>
              </p:blipFill>
              <p:spPr>
                <a:xfrm>
                  <a:off x="3248550" y="49203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Mürekkep 32">
                  <a:extLst>
                    <a:ext uri="{FF2B5EF4-FFF2-40B4-BE49-F238E27FC236}">
                      <a16:creationId xmlns:a16="http://schemas.microsoft.com/office/drawing/2014/main" id="{EA6100E6-295D-EB02-F0CD-A1A7AFE9E15A}"/>
                    </a:ext>
                  </a:extLst>
                </p14:cNvPr>
                <p14:cNvContentPartPr/>
                <p14:nvPr/>
              </p14:nvContentPartPr>
              <p14:xfrm>
                <a:off x="3230910" y="4872510"/>
                <a:ext cx="155880" cy="300240"/>
              </p14:xfrm>
            </p:contentPart>
          </mc:Choice>
          <mc:Fallback xmlns="">
            <p:pic>
              <p:nvPicPr>
                <p:cNvPr id="33" name="Mürekkep 32">
                  <a:extLst>
                    <a:ext uri="{FF2B5EF4-FFF2-40B4-BE49-F238E27FC236}">
                      <a16:creationId xmlns:a16="http://schemas.microsoft.com/office/drawing/2014/main" id="{EA6100E6-295D-EB02-F0CD-A1A7AFE9E15A}"/>
                    </a:ext>
                  </a:extLst>
                </p:cNvPr>
                <p:cNvPicPr/>
                <p:nvPr/>
              </p:nvPicPr>
              <p:blipFill>
                <a:blip r:embed="rId24"/>
                <a:stretch>
                  <a:fillRect/>
                </a:stretch>
              </p:blipFill>
              <p:spPr>
                <a:xfrm>
                  <a:off x="3221910" y="4863510"/>
                  <a:ext cx="1735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Mürekkep 34">
                  <a:extLst>
                    <a:ext uri="{FF2B5EF4-FFF2-40B4-BE49-F238E27FC236}">
                      <a16:creationId xmlns:a16="http://schemas.microsoft.com/office/drawing/2014/main" id="{36CA0207-7B5B-0592-8298-8E63D5EFB7EB}"/>
                    </a:ext>
                  </a:extLst>
                </p14:cNvPr>
                <p14:cNvContentPartPr/>
                <p14:nvPr/>
              </p14:nvContentPartPr>
              <p14:xfrm>
                <a:off x="3412350" y="4836870"/>
                <a:ext cx="143280" cy="166320"/>
              </p14:xfrm>
            </p:contentPart>
          </mc:Choice>
          <mc:Fallback xmlns="">
            <p:pic>
              <p:nvPicPr>
                <p:cNvPr id="35" name="Mürekkep 34">
                  <a:extLst>
                    <a:ext uri="{FF2B5EF4-FFF2-40B4-BE49-F238E27FC236}">
                      <a16:creationId xmlns:a16="http://schemas.microsoft.com/office/drawing/2014/main" id="{36CA0207-7B5B-0592-8298-8E63D5EFB7EB}"/>
                    </a:ext>
                  </a:extLst>
                </p:cNvPr>
                <p:cNvPicPr/>
                <p:nvPr/>
              </p:nvPicPr>
              <p:blipFill>
                <a:blip r:embed="rId26"/>
                <a:stretch>
                  <a:fillRect/>
                </a:stretch>
              </p:blipFill>
              <p:spPr>
                <a:xfrm>
                  <a:off x="3403710" y="4827870"/>
                  <a:ext cx="160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Mürekkep 36">
                  <a:extLst>
                    <a:ext uri="{FF2B5EF4-FFF2-40B4-BE49-F238E27FC236}">
                      <a16:creationId xmlns:a16="http://schemas.microsoft.com/office/drawing/2014/main" id="{051C8362-2623-8169-2895-AE8423046262}"/>
                    </a:ext>
                  </a:extLst>
                </p14:cNvPr>
                <p14:cNvContentPartPr/>
                <p14:nvPr/>
              </p14:nvContentPartPr>
              <p14:xfrm>
                <a:off x="3643110" y="4728870"/>
                <a:ext cx="74160" cy="247680"/>
              </p14:xfrm>
            </p:contentPart>
          </mc:Choice>
          <mc:Fallback xmlns="">
            <p:pic>
              <p:nvPicPr>
                <p:cNvPr id="37" name="Mürekkep 36">
                  <a:extLst>
                    <a:ext uri="{FF2B5EF4-FFF2-40B4-BE49-F238E27FC236}">
                      <a16:creationId xmlns:a16="http://schemas.microsoft.com/office/drawing/2014/main" id="{051C8362-2623-8169-2895-AE8423046262}"/>
                    </a:ext>
                  </a:extLst>
                </p:cNvPr>
                <p:cNvPicPr/>
                <p:nvPr/>
              </p:nvPicPr>
              <p:blipFill>
                <a:blip r:embed="rId28"/>
                <a:stretch>
                  <a:fillRect/>
                </a:stretch>
              </p:blipFill>
              <p:spPr>
                <a:xfrm>
                  <a:off x="3634110" y="4720230"/>
                  <a:ext cx="91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Mürekkep 37">
                  <a:extLst>
                    <a:ext uri="{FF2B5EF4-FFF2-40B4-BE49-F238E27FC236}">
                      <a16:creationId xmlns:a16="http://schemas.microsoft.com/office/drawing/2014/main" id="{67716916-4EAE-269E-B026-A641D83657B4}"/>
                    </a:ext>
                  </a:extLst>
                </p14:cNvPr>
                <p14:cNvContentPartPr/>
                <p14:nvPr/>
              </p14:nvContentPartPr>
              <p14:xfrm>
                <a:off x="3557070" y="4791150"/>
                <a:ext cx="170640" cy="23760"/>
              </p14:xfrm>
            </p:contentPart>
          </mc:Choice>
          <mc:Fallback xmlns="">
            <p:pic>
              <p:nvPicPr>
                <p:cNvPr id="38" name="Mürekkep 37">
                  <a:extLst>
                    <a:ext uri="{FF2B5EF4-FFF2-40B4-BE49-F238E27FC236}">
                      <a16:creationId xmlns:a16="http://schemas.microsoft.com/office/drawing/2014/main" id="{67716916-4EAE-269E-B026-A641D83657B4}"/>
                    </a:ext>
                  </a:extLst>
                </p:cNvPr>
                <p:cNvPicPr/>
                <p:nvPr/>
              </p:nvPicPr>
              <p:blipFill>
                <a:blip r:embed="rId30"/>
                <a:stretch>
                  <a:fillRect/>
                </a:stretch>
              </p:blipFill>
              <p:spPr>
                <a:xfrm>
                  <a:off x="3548430" y="4782510"/>
                  <a:ext cx="188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Mürekkep 40">
                  <a:extLst>
                    <a:ext uri="{FF2B5EF4-FFF2-40B4-BE49-F238E27FC236}">
                      <a16:creationId xmlns:a16="http://schemas.microsoft.com/office/drawing/2014/main" id="{4C8B3937-FF7F-50AB-3400-6AFF78BA7448}"/>
                    </a:ext>
                  </a:extLst>
                </p14:cNvPr>
                <p14:cNvContentPartPr/>
                <p14:nvPr/>
              </p14:nvContentPartPr>
              <p14:xfrm>
                <a:off x="3657510" y="3168630"/>
                <a:ext cx="1915560" cy="403560"/>
              </p14:xfrm>
            </p:contentPart>
          </mc:Choice>
          <mc:Fallback xmlns="">
            <p:pic>
              <p:nvPicPr>
                <p:cNvPr id="41" name="Mürekkep 40">
                  <a:extLst>
                    <a:ext uri="{FF2B5EF4-FFF2-40B4-BE49-F238E27FC236}">
                      <a16:creationId xmlns:a16="http://schemas.microsoft.com/office/drawing/2014/main" id="{4C8B3937-FF7F-50AB-3400-6AFF78BA7448}"/>
                    </a:ext>
                  </a:extLst>
                </p:cNvPr>
                <p:cNvPicPr/>
                <p:nvPr/>
              </p:nvPicPr>
              <p:blipFill>
                <a:blip r:embed="rId32"/>
                <a:stretch>
                  <a:fillRect/>
                </a:stretch>
              </p:blipFill>
              <p:spPr>
                <a:xfrm>
                  <a:off x="3648870" y="3159630"/>
                  <a:ext cx="19332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Mürekkep 41">
                  <a:extLst>
                    <a:ext uri="{FF2B5EF4-FFF2-40B4-BE49-F238E27FC236}">
                      <a16:creationId xmlns:a16="http://schemas.microsoft.com/office/drawing/2014/main" id="{8A979331-DA0F-4390-9677-BE0E20C44165}"/>
                    </a:ext>
                  </a:extLst>
                </p14:cNvPr>
                <p14:cNvContentPartPr/>
                <p14:nvPr/>
              </p14:nvContentPartPr>
              <p14:xfrm>
                <a:off x="5454630" y="3343230"/>
                <a:ext cx="119520" cy="267480"/>
              </p14:xfrm>
            </p:contentPart>
          </mc:Choice>
          <mc:Fallback xmlns="">
            <p:pic>
              <p:nvPicPr>
                <p:cNvPr id="42" name="Mürekkep 41">
                  <a:extLst>
                    <a:ext uri="{FF2B5EF4-FFF2-40B4-BE49-F238E27FC236}">
                      <a16:creationId xmlns:a16="http://schemas.microsoft.com/office/drawing/2014/main" id="{8A979331-DA0F-4390-9677-BE0E20C44165}"/>
                    </a:ext>
                  </a:extLst>
                </p:cNvPr>
                <p:cNvPicPr/>
                <p:nvPr/>
              </p:nvPicPr>
              <p:blipFill>
                <a:blip r:embed="rId34"/>
                <a:stretch>
                  <a:fillRect/>
                </a:stretch>
              </p:blipFill>
              <p:spPr>
                <a:xfrm>
                  <a:off x="5445990" y="3334590"/>
                  <a:ext cx="137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Mürekkep 42">
                  <a:extLst>
                    <a:ext uri="{FF2B5EF4-FFF2-40B4-BE49-F238E27FC236}">
                      <a16:creationId xmlns:a16="http://schemas.microsoft.com/office/drawing/2014/main" id="{8CBE394C-0B1C-9C9D-BED3-8510760C0039}"/>
                    </a:ext>
                  </a:extLst>
                </p14:cNvPr>
                <p14:cNvContentPartPr/>
                <p14:nvPr/>
              </p14:nvContentPartPr>
              <p14:xfrm>
                <a:off x="4872150" y="3544110"/>
                <a:ext cx="758520" cy="1156320"/>
              </p14:xfrm>
            </p:contentPart>
          </mc:Choice>
          <mc:Fallback xmlns="">
            <p:pic>
              <p:nvPicPr>
                <p:cNvPr id="43" name="Mürekkep 42">
                  <a:extLst>
                    <a:ext uri="{FF2B5EF4-FFF2-40B4-BE49-F238E27FC236}">
                      <a16:creationId xmlns:a16="http://schemas.microsoft.com/office/drawing/2014/main" id="{8CBE394C-0B1C-9C9D-BED3-8510760C0039}"/>
                    </a:ext>
                  </a:extLst>
                </p:cNvPr>
                <p:cNvPicPr/>
                <p:nvPr/>
              </p:nvPicPr>
              <p:blipFill>
                <a:blip r:embed="rId36"/>
                <a:stretch>
                  <a:fillRect/>
                </a:stretch>
              </p:blipFill>
              <p:spPr>
                <a:xfrm>
                  <a:off x="4863150" y="3535470"/>
                  <a:ext cx="776160" cy="1173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Mürekkep 50">
                  <a:extLst>
                    <a:ext uri="{FF2B5EF4-FFF2-40B4-BE49-F238E27FC236}">
                      <a16:creationId xmlns:a16="http://schemas.microsoft.com/office/drawing/2014/main" id="{40A69F19-3C91-7FD4-6B03-FBE0AB2BF301}"/>
                    </a:ext>
                  </a:extLst>
                </p14:cNvPr>
                <p14:cNvContentPartPr/>
                <p14:nvPr/>
              </p14:nvContentPartPr>
              <p14:xfrm>
                <a:off x="5725710" y="3413790"/>
                <a:ext cx="532440" cy="190440"/>
              </p14:xfrm>
            </p:contentPart>
          </mc:Choice>
          <mc:Fallback xmlns="">
            <p:pic>
              <p:nvPicPr>
                <p:cNvPr id="51" name="Mürekkep 50">
                  <a:extLst>
                    <a:ext uri="{FF2B5EF4-FFF2-40B4-BE49-F238E27FC236}">
                      <a16:creationId xmlns:a16="http://schemas.microsoft.com/office/drawing/2014/main" id="{40A69F19-3C91-7FD4-6B03-FBE0AB2BF301}"/>
                    </a:ext>
                  </a:extLst>
                </p:cNvPr>
                <p:cNvPicPr/>
                <p:nvPr/>
              </p:nvPicPr>
              <p:blipFill>
                <a:blip r:embed="rId38"/>
                <a:stretch>
                  <a:fillRect/>
                </a:stretch>
              </p:blipFill>
              <p:spPr>
                <a:xfrm>
                  <a:off x="5717070" y="3404790"/>
                  <a:ext cx="550080" cy="2080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53" name="Mürekkep 52">
                <a:extLst>
                  <a:ext uri="{FF2B5EF4-FFF2-40B4-BE49-F238E27FC236}">
                    <a16:creationId xmlns:a16="http://schemas.microsoft.com/office/drawing/2014/main" id="{AF5A4333-7355-F6DA-D4E5-07D36A4B90E5}"/>
                  </a:ext>
                </a:extLst>
              </p14:cNvPr>
              <p14:cNvContentPartPr/>
              <p14:nvPr/>
            </p14:nvContentPartPr>
            <p14:xfrm>
              <a:off x="2201670" y="3371152"/>
              <a:ext cx="1569600" cy="43560"/>
            </p14:xfrm>
          </p:contentPart>
        </mc:Choice>
        <mc:Fallback xmlns="">
          <p:pic>
            <p:nvPicPr>
              <p:cNvPr id="53" name="Mürekkep 52">
                <a:extLst>
                  <a:ext uri="{FF2B5EF4-FFF2-40B4-BE49-F238E27FC236}">
                    <a16:creationId xmlns:a16="http://schemas.microsoft.com/office/drawing/2014/main" id="{AF5A4333-7355-F6DA-D4E5-07D36A4B90E5}"/>
                  </a:ext>
                </a:extLst>
              </p:cNvPr>
              <p:cNvPicPr/>
              <p:nvPr/>
            </p:nvPicPr>
            <p:blipFill>
              <a:blip r:embed="rId40"/>
              <a:stretch>
                <a:fillRect/>
              </a:stretch>
            </p:blipFill>
            <p:spPr>
              <a:xfrm>
                <a:off x="2183670" y="3353152"/>
                <a:ext cx="1605240" cy="79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54" name="Mürekkep 53">
                <a:extLst>
                  <a:ext uri="{FF2B5EF4-FFF2-40B4-BE49-F238E27FC236}">
                    <a16:creationId xmlns:a16="http://schemas.microsoft.com/office/drawing/2014/main" id="{E0C6D56F-D2D8-CB0C-8815-DEB1B7079ADF}"/>
                  </a:ext>
                </a:extLst>
              </p14:cNvPr>
              <p14:cNvContentPartPr/>
              <p14:nvPr/>
            </p14:nvContentPartPr>
            <p14:xfrm>
              <a:off x="2271510" y="5058990"/>
              <a:ext cx="2871720" cy="199800"/>
            </p14:xfrm>
          </p:contentPart>
        </mc:Choice>
        <mc:Fallback xmlns="">
          <p:pic>
            <p:nvPicPr>
              <p:cNvPr id="54" name="Mürekkep 53">
                <a:extLst>
                  <a:ext uri="{FF2B5EF4-FFF2-40B4-BE49-F238E27FC236}">
                    <a16:creationId xmlns:a16="http://schemas.microsoft.com/office/drawing/2014/main" id="{E0C6D56F-D2D8-CB0C-8815-DEB1B7079ADF}"/>
                  </a:ext>
                </a:extLst>
              </p:cNvPr>
              <p:cNvPicPr/>
              <p:nvPr/>
            </p:nvPicPr>
            <p:blipFill>
              <a:blip r:embed="rId42"/>
              <a:stretch>
                <a:fillRect/>
              </a:stretch>
            </p:blipFill>
            <p:spPr>
              <a:xfrm>
                <a:off x="2253510" y="5041350"/>
                <a:ext cx="2907360" cy="235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56" name="Mürekkep 55">
                <a:extLst>
                  <a:ext uri="{FF2B5EF4-FFF2-40B4-BE49-F238E27FC236}">
                    <a16:creationId xmlns:a16="http://schemas.microsoft.com/office/drawing/2014/main" id="{1C0C8074-D941-96B2-BDB1-AA9A2D8A4825}"/>
                  </a:ext>
                </a:extLst>
              </p14:cNvPr>
              <p14:cNvContentPartPr/>
              <p14:nvPr/>
            </p14:nvContentPartPr>
            <p14:xfrm>
              <a:off x="6974550" y="398655"/>
              <a:ext cx="1427400" cy="57600"/>
            </p14:xfrm>
          </p:contentPart>
        </mc:Choice>
        <mc:Fallback xmlns="">
          <p:pic>
            <p:nvPicPr>
              <p:cNvPr id="56" name="Mürekkep 55">
                <a:extLst>
                  <a:ext uri="{FF2B5EF4-FFF2-40B4-BE49-F238E27FC236}">
                    <a16:creationId xmlns:a16="http://schemas.microsoft.com/office/drawing/2014/main" id="{1C0C8074-D941-96B2-BDB1-AA9A2D8A4825}"/>
                  </a:ext>
                </a:extLst>
              </p:cNvPr>
              <p:cNvPicPr/>
              <p:nvPr/>
            </p:nvPicPr>
            <p:blipFill>
              <a:blip r:embed="rId44"/>
              <a:stretch>
                <a:fillRect/>
              </a:stretch>
            </p:blipFill>
            <p:spPr>
              <a:xfrm>
                <a:off x="6956550" y="381015"/>
                <a:ext cx="1463040" cy="93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57" name="Mürekkep 56">
                <a:extLst>
                  <a:ext uri="{FF2B5EF4-FFF2-40B4-BE49-F238E27FC236}">
                    <a16:creationId xmlns:a16="http://schemas.microsoft.com/office/drawing/2014/main" id="{ED7A7F96-45B6-2037-77E2-9919B31DB755}"/>
                  </a:ext>
                </a:extLst>
              </p14:cNvPr>
              <p14:cNvContentPartPr/>
              <p14:nvPr/>
            </p14:nvContentPartPr>
            <p14:xfrm flipV="1">
              <a:off x="6943590" y="1947511"/>
              <a:ext cx="1489320" cy="57599"/>
            </p14:xfrm>
          </p:contentPart>
        </mc:Choice>
        <mc:Fallback xmlns="">
          <p:pic>
            <p:nvPicPr>
              <p:cNvPr id="57" name="Mürekkep 56">
                <a:extLst>
                  <a:ext uri="{FF2B5EF4-FFF2-40B4-BE49-F238E27FC236}">
                    <a16:creationId xmlns:a16="http://schemas.microsoft.com/office/drawing/2014/main" id="{ED7A7F96-45B6-2037-77E2-9919B31DB755}"/>
                  </a:ext>
                </a:extLst>
              </p:cNvPr>
              <p:cNvPicPr/>
              <p:nvPr/>
            </p:nvPicPr>
            <p:blipFill>
              <a:blip r:embed="rId46"/>
              <a:stretch>
                <a:fillRect/>
              </a:stretch>
            </p:blipFill>
            <p:spPr>
              <a:xfrm>
                <a:off x="6925590" y="1929623"/>
                <a:ext cx="1524960" cy="93017"/>
              </a:xfrm>
              <a:prstGeom prst="rect">
                <a:avLst/>
              </a:prstGeom>
            </p:spPr>
          </p:pic>
        </mc:Fallback>
      </mc:AlternateContent>
      <p:grpSp>
        <p:nvGrpSpPr>
          <p:cNvPr id="107" name="Grup 106">
            <a:extLst>
              <a:ext uri="{FF2B5EF4-FFF2-40B4-BE49-F238E27FC236}">
                <a16:creationId xmlns:a16="http://schemas.microsoft.com/office/drawing/2014/main" id="{3AE0CBA8-18BA-E60B-C499-750E717D757A}"/>
              </a:ext>
            </a:extLst>
          </p:cNvPr>
          <p:cNvGrpSpPr/>
          <p:nvPr/>
        </p:nvGrpSpPr>
        <p:grpSpPr>
          <a:xfrm>
            <a:off x="1943190" y="5829030"/>
            <a:ext cx="183600" cy="222120"/>
            <a:chOff x="1943190" y="5829030"/>
            <a:chExt cx="183600" cy="222120"/>
          </a:xfrm>
        </p:grpSpPr>
        <mc:AlternateContent xmlns:mc="http://schemas.openxmlformats.org/markup-compatibility/2006" xmlns:p14="http://schemas.microsoft.com/office/powerpoint/2010/main">
          <mc:Choice Requires="p14">
            <p:contentPart p14:bwMode="auto" r:id="rId47">
              <p14:nvContentPartPr>
                <p14:cNvPr id="103" name="Mürekkep 102">
                  <a:extLst>
                    <a:ext uri="{FF2B5EF4-FFF2-40B4-BE49-F238E27FC236}">
                      <a16:creationId xmlns:a16="http://schemas.microsoft.com/office/drawing/2014/main" id="{16DA6FF1-189C-FACB-5E6C-567077175999}"/>
                    </a:ext>
                  </a:extLst>
                </p14:cNvPr>
                <p14:cNvContentPartPr/>
                <p14:nvPr/>
              </p14:nvContentPartPr>
              <p14:xfrm>
                <a:off x="2014470" y="5913990"/>
                <a:ext cx="112320" cy="15480"/>
              </p14:xfrm>
            </p:contentPart>
          </mc:Choice>
          <mc:Fallback xmlns="">
            <p:pic>
              <p:nvPicPr>
                <p:cNvPr id="103" name="Mürekkep 102">
                  <a:extLst>
                    <a:ext uri="{FF2B5EF4-FFF2-40B4-BE49-F238E27FC236}">
                      <a16:creationId xmlns:a16="http://schemas.microsoft.com/office/drawing/2014/main" id="{16DA6FF1-189C-FACB-5E6C-567077175999}"/>
                    </a:ext>
                  </a:extLst>
                </p:cNvPr>
                <p:cNvPicPr/>
                <p:nvPr/>
              </p:nvPicPr>
              <p:blipFill>
                <a:blip r:embed="rId48"/>
                <a:stretch>
                  <a:fillRect/>
                </a:stretch>
              </p:blipFill>
              <p:spPr>
                <a:xfrm>
                  <a:off x="2005470" y="5905350"/>
                  <a:ext cx="129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4" name="Mürekkep 103">
                  <a:extLst>
                    <a:ext uri="{FF2B5EF4-FFF2-40B4-BE49-F238E27FC236}">
                      <a16:creationId xmlns:a16="http://schemas.microsoft.com/office/drawing/2014/main" id="{08AF6461-8DB2-33AE-DA1B-B71D24463DE5}"/>
                    </a:ext>
                  </a:extLst>
                </p14:cNvPr>
                <p14:cNvContentPartPr/>
                <p14:nvPr/>
              </p14:nvContentPartPr>
              <p14:xfrm>
                <a:off x="2042910" y="5829030"/>
                <a:ext cx="35280" cy="222120"/>
              </p14:xfrm>
            </p:contentPart>
          </mc:Choice>
          <mc:Fallback xmlns="">
            <p:pic>
              <p:nvPicPr>
                <p:cNvPr id="104" name="Mürekkep 103">
                  <a:extLst>
                    <a:ext uri="{FF2B5EF4-FFF2-40B4-BE49-F238E27FC236}">
                      <a16:creationId xmlns:a16="http://schemas.microsoft.com/office/drawing/2014/main" id="{08AF6461-8DB2-33AE-DA1B-B71D24463DE5}"/>
                    </a:ext>
                  </a:extLst>
                </p:cNvPr>
                <p:cNvPicPr/>
                <p:nvPr/>
              </p:nvPicPr>
              <p:blipFill>
                <a:blip r:embed="rId50"/>
                <a:stretch>
                  <a:fillRect/>
                </a:stretch>
              </p:blipFill>
              <p:spPr>
                <a:xfrm>
                  <a:off x="2034270" y="5820030"/>
                  <a:ext cx="52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6" name="Mürekkep 105">
                  <a:extLst>
                    <a:ext uri="{FF2B5EF4-FFF2-40B4-BE49-F238E27FC236}">
                      <a16:creationId xmlns:a16="http://schemas.microsoft.com/office/drawing/2014/main" id="{16174A12-EEC5-FD50-ECC8-BADDC0DEAC29}"/>
                    </a:ext>
                  </a:extLst>
                </p14:cNvPr>
                <p14:cNvContentPartPr/>
                <p14:nvPr/>
              </p14:nvContentPartPr>
              <p14:xfrm>
                <a:off x="1943190" y="5914710"/>
                <a:ext cx="38880" cy="360"/>
              </p14:xfrm>
            </p:contentPart>
          </mc:Choice>
          <mc:Fallback xmlns="">
            <p:pic>
              <p:nvPicPr>
                <p:cNvPr id="106" name="Mürekkep 105">
                  <a:extLst>
                    <a:ext uri="{FF2B5EF4-FFF2-40B4-BE49-F238E27FC236}">
                      <a16:creationId xmlns:a16="http://schemas.microsoft.com/office/drawing/2014/main" id="{16174A12-EEC5-FD50-ECC8-BADDC0DEAC29}"/>
                    </a:ext>
                  </a:extLst>
                </p:cNvPr>
                <p:cNvPicPr/>
                <p:nvPr/>
              </p:nvPicPr>
              <p:blipFill>
                <a:blip r:embed="rId52"/>
                <a:stretch>
                  <a:fillRect/>
                </a:stretch>
              </p:blipFill>
              <p:spPr>
                <a:xfrm>
                  <a:off x="1934190" y="5906070"/>
                  <a:ext cx="56520" cy="18000"/>
                </a:xfrm>
                <a:prstGeom prst="rect">
                  <a:avLst/>
                </a:prstGeom>
              </p:spPr>
            </p:pic>
          </mc:Fallback>
        </mc:AlternateContent>
      </p:grpSp>
      <p:grpSp>
        <p:nvGrpSpPr>
          <p:cNvPr id="142" name="Grup 141">
            <a:extLst>
              <a:ext uri="{FF2B5EF4-FFF2-40B4-BE49-F238E27FC236}">
                <a16:creationId xmlns:a16="http://schemas.microsoft.com/office/drawing/2014/main" id="{9D28DFC1-9422-F9FA-CCDA-4ED480B10004}"/>
              </a:ext>
            </a:extLst>
          </p:cNvPr>
          <p:cNvGrpSpPr/>
          <p:nvPr/>
        </p:nvGrpSpPr>
        <p:grpSpPr>
          <a:xfrm>
            <a:off x="2785950" y="5772150"/>
            <a:ext cx="2248920" cy="574560"/>
            <a:chOff x="2785950" y="5772150"/>
            <a:chExt cx="2248920" cy="574560"/>
          </a:xfrm>
        </p:grpSpPr>
        <mc:AlternateContent xmlns:mc="http://schemas.openxmlformats.org/markup-compatibility/2006" xmlns:p14="http://schemas.microsoft.com/office/powerpoint/2010/main">
          <mc:Choice Requires="p14">
            <p:contentPart p14:bwMode="auto" r:id="rId53">
              <p14:nvContentPartPr>
                <p14:cNvPr id="114" name="Mürekkep 113">
                  <a:extLst>
                    <a:ext uri="{FF2B5EF4-FFF2-40B4-BE49-F238E27FC236}">
                      <a16:creationId xmlns:a16="http://schemas.microsoft.com/office/drawing/2014/main" id="{1396207C-AD5F-5D79-8B2C-30C3239AB9CF}"/>
                    </a:ext>
                  </a:extLst>
                </p14:cNvPr>
                <p14:cNvContentPartPr/>
                <p14:nvPr/>
              </p14:nvContentPartPr>
              <p14:xfrm>
                <a:off x="2785950" y="5899590"/>
                <a:ext cx="146880" cy="135000"/>
              </p14:xfrm>
            </p:contentPart>
          </mc:Choice>
          <mc:Fallback xmlns="">
            <p:pic>
              <p:nvPicPr>
                <p:cNvPr id="114" name="Mürekkep 113">
                  <a:extLst>
                    <a:ext uri="{FF2B5EF4-FFF2-40B4-BE49-F238E27FC236}">
                      <a16:creationId xmlns:a16="http://schemas.microsoft.com/office/drawing/2014/main" id="{1396207C-AD5F-5D79-8B2C-30C3239AB9CF}"/>
                    </a:ext>
                  </a:extLst>
                </p:cNvPr>
                <p:cNvPicPr/>
                <p:nvPr/>
              </p:nvPicPr>
              <p:blipFill>
                <a:blip r:embed="rId54"/>
                <a:stretch>
                  <a:fillRect/>
                </a:stretch>
              </p:blipFill>
              <p:spPr>
                <a:xfrm>
                  <a:off x="2777310" y="5890590"/>
                  <a:ext cx="164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5" name="Mürekkep 114">
                  <a:extLst>
                    <a:ext uri="{FF2B5EF4-FFF2-40B4-BE49-F238E27FC236}">
                      <a16:creationId xmlns:a16="http://schemas.microsoft.com/office/drawing/2014/main" id="{E2CCF0B0-8147-2710-17B3-E51A99AB91F4}"/>
                    </a:ext>
                  </a:extLst>
                </p14:cNvPr>
                <p14:cNvContentPartPr/>
                <p14:nvPr/>
              </p14:nvContentPartPr>
              <p14:xfrm>
                <a:off x="3033630" y="5970870"/>
                <a:ext cx="101880" cy="15840"/>
              </p14:xfrm>
            </p:contentPart>
          </mc:Choice>
          <mc:Fallback xmlns="">
            <p:pic>
              <p:nvPicPr>
                <p:cNvPr id="115" name="Mürekkep 114">
                  <a:extLst>
                    <a:ext uri="{FF2B5EF4-FFF2-40B4-BE49-F238E27FC236}">
                      <a16:creationId xmlns:a16="http://schemas.microsoft.com/office/drawing/2014/main" id="{E2CCF0B0-8147-2710-17B3-E51A99AB91F4}"/>
                    </a:ext>
                  </a:extLst>
                </p:cNvPr>
                <p:cNvPicPr/>
                <p:nvPr/>
              </p:nvPicPr>
              <p:blipFill>
                <a:blip r:embed="rId56"/>
                <a:stretch>
                  <a:fillRect/>
                </a:stretch>
              </p:blipFill>
              <p:spPr>
                <a:xfrm>
                  <a:off x="3024630" y="5962230"/>
                  <a:ext cx="119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7" name="Mürekkep 116">
                  <a:extLst>
                    <a:ext uri="{FF2B5EF4-FFF2-40B4-BE49-F238E27FC236}">
                      <a16:creationId xmlns:a16="http://schemas.microsoft.com/office/drawing/2014/main" id="{557782C9-9050-C091-CC0C-98B66E728136}"/>
                    </a:ext>
                  </a:extLst>
                </p14:cNvPr>
                <p14:cNvContentPartPr/>
                <p14:nvPr/>
              </p14:nvContentPartPr>
              <p14:xfrm>
                <a:off x="3118230" y="5900670"/>
                <a:ext cx="247680" cy="446040"/>
              </p14:xfrm>
            </p:contentPart>
          </mc:Choice>
          <mc:Fallback xmlns="">
            <p:pic>
              <p:nvPicPr>
                <p:cNvPr id="117" name="Mürekkep 116">
                  <a:extLst>
                    <a:ext uri="{FF2B5EF4-FFF2-40B4-BE49-F238E27FC236}">
                      <a16:creationId xmlns:a16="http://schemas.microsoft.com/office/drawing/2014/main" id="{557782C9-9050-C091-CC0C-98B66E728136}"/>
                    </a:ext>
                  </a:extLst>
                </p:cNvPr>
                <p:cNvPicPr/>
                <p:nvPr/>
              </p:nvPicPr>
              <p:blipFill>
                <a:blip r:embed="rId58"/>
                <a:stretch>
                  <a:fillRect/>
                </a:stretch>
              </p:blipFill>
              <p:spPr>
                <a:xfrm>
                  <a:off x="3109590" y="5892030"/>
                  <a:ext cx="26532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9" name="Mürekkep 118">
                  <a:extLst>
                    <a:ext uri="{FF2B5EF4-FFF2-40B4-BE49-F238E27FC236}">
                      <a16:creationId xmlns:a16="http://schemas.microsoft.com/office/drawing/2014/main" id="{394D84CE-2C3D-B2C3-BD5D-918E39E3041A}"/>
                    </a:ext>
                  </a:extLst>
                </p14:cNvPr>
                <p14:cNvContentPartPr/>
                <p14:nvPr/>
              </p14:nvContentPartPr>
              <p14:xfrm>
                <a:off x="3443310" y="5955390"/>
                <a:ext cx="212760" cy="89280"/>
              </p14:xfrm>
            </p:contentPart>
          </mc:Choice>
          <mc:Fallback xmlns="">
            <p:pic>
              <p:nvPicPr>
                <p:cNvPr id="119" name="Mürekkep 118">
                  <a:extLst>
                    <a:ext uri="{FF2B5EF4-FFF2-40B4-BE49-F238E27FC236}">
                      <a16:creationId xmlns:a16="http://schemas.microsoft.com/office/drawing/2014/main" id="{394D84CE-2C3D-B2C3-BD5D-918E39E3041A}"/>
                    </a:ext>
                  </a:extLst>
                </p:cNvPr>
                <p:cNvPicPr/>
                <p:nvPr/>
              </p:nvPicPr>
              <p:blipFill>
                <a:blip r:embed="rId60"/>
                <a:stretch>
                  <a:fillRect/>
                </a:stretch>
              </p:blipFill>
              <p:spPr>
                <a:xfrm>
                  <a:off x="3434310" y="5946750"/>
                  <a:ext cx="230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1" name="Mürekkep 120">
                  <a:extLst>
                    <a:ext uri="{FF2B5EF4-FFF2-40B4-BE49-F238E27FC236}">
                      <a16:creationId xmlns:a16="http://schemas.microsoft.com/office/drawing/2014/main" id="{BD182984-F1D3-23DF-EAD0-4F84C7D028D1}"/>
                    </a:ext>
                  </a:extLst>
                </p14:cNvPr>
                <p14:cNvContentPartPr/>
                <p14:nvPr/>
              </p14:nvContentPartPr>
              <p14:xfrm>
                <a:off x="3827790" y="5800950"/>
                <a:ext cx="16200" cy="313200"/>
              </p14:xfrm>
            </p:contentPart>
          </mc:Choice>
          <mc:Fallback xmlns="">
            <p:pic>
              <p:nvPicPr>
                <p:cNvPr id="121" name="Mürekkep 120">
                  <a:extLst>
                    <a:ext uri="{FF2B5EF4-FFF2-40B4-BE49-F238E27FC236}">
                      <a16:creationId xmlns:a16="http://schemas.microsoft.com/office/drawing/2014/main" id="{BD182984-F1D3-23DF-EAD0-4F84C7D028D1}"/>
                    </a:ext>
                  </a:extLst>
                </p:cNvPr>
                <p:cNvPicPr/>
                <p:nvPr/>
              </p:nvPicPr>
              <p:blipFill>
                <a:blip r:embed="rId62"/>
                <a:stretch>
                  <a:fillRect/>
                </a:stretch>
              </p:blipFill>
              <p:spPr>
                <a:xfrm>
                  <a:off x="3819150" y="5791950"/>
                  <a:ext cx="338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3" name="Mürekkep 122">
                  <a:extLst>
                    <a:ext uri="{FF2B5EF4-FFF2-40B4-BE49-F238E27FC236}">
                      <a16:creationId xmlns:a16="http://schemas.microsoft.com/office/drawing/2014/main" id="{8D8DBDE8-C80B-2E6D-6BE1-C607ACD68E12}"/>
                    </a:ext>
                  </a:extLst>
                </p14:cNvPr>
                <p14:cNvContentPartPr/>
                <p14:nvPr/>
              </p14:nvContentPartPr>
              <p14:xfrm>
                <a:off x="3714390" y="5943510"/>
                <a:ext cx="213480" cy="360"/>
              </p14:xfrm>
            </p:contentPart>
          </mc:Choice>
          <mc:Fallback xmlns="">
            <p:pic>
              <p:nvPicPr>
                <p:cNvPr id="123" name="Mürekkep 122">
                  <a:extLst>
                    <a:ext uri="{FF2B5EF4-FFF2-40B4-BE49-F238E27FC236}">
                      <a16:creationId xmlns:a16="http://schemas.microsoft.com/office/drawing/2014/main" id="{8D8DBDE8-C80B-2E6D-6BE1-C607ACD68E12}"/>
                    </a:ext>
                  </a:extLst>
                </p:cNvPr>
                <p:cNvPicPr/>
                <p:nvPr/>
              </p:nvPicPr>
              <p:blipFill>
                <a:blip r:embed="rId64"/>
                <a:stretch>
                  <a:fillRect/>
                </a:stretch>
              </p:blipFill>
              <p:spPr>
                <a:xfrm>
                  <a:off x="3705390" y="5934510"/>
                  <a:ext cx="231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4" name="Mürekkep 123">
                  <a:extLst>
                    <a:ext uri="{FF2B5EF4-FFF2-40B4-BE49-F238E27FC236}">
                      <a16:creationId xmlns:a16="http://schemas.microsoft.com/office/drawing/2014/main" id="{2CC93F9D-E33C-526B-11A5-9AD6C81FE0FB}"/>
                    </a:ext>
                  </a:extLst>
                </p14:cNvPr>
                <p14:cNvContentPartPr/>
                <p14:nvPr/>
              </p14:nvContentPartPr>
              <p14:xfrm>
                <a:off x="3985110" y="5866110"/>
                <a:ext cx="115920" cy="193320"/>
              </p14:xfrm>
            </p:contentPart>
          </mc:Choice>
          <mc:Fallback xmlns="">
            <p:pic>
              <p:nvPicPr>
                <p:cNvPr id="124" name="Mürekkep 123">
                  <a:extLst>
                    <a:ext uri="{FF2B5EF4-FFF2-40B4-BE49-F238E27FC236}">
                      <a16:creationId xmlns:a16="http://schemas.microsoft.com/office/drawing/2014/main" id="{2CC93F9D-E33C-526B-11A5-9AD6C81FE0FB}"/>
                    </a:ext>
                  </a:extLst>
                </p:cNvPr>
                <p:cNvPicPr/>
                <p:nvPr/>
              </p:nvPicPr>
              <p:blipFill>
                <a:blip r:embed="rId66"/>
                <a:stretch>
                  <a:fillRect/>
                </a:stretch>
              </p:blipFill>
              <p:spPr>
                <a:xfrm>
                  <a:off x="3976110" y="5857110"/>
                  <a:ext cx="133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5" name="Mürekkep 124">
                  <a:extLst>
                    <a:ext uri="{FF2B5EF4-FFF2-40B4-BE49-F238E27FC236}">
                      <a16:creationId xmlns:a16="http://schemas.microsoft.com/office/drawing/2014/main" id="{9F871B44-780E-2CC4-25FE-9300CD560995}"/>
                    </a:ext>
                  </a:extLst>
                </p14:cNvPr>
                <p14:cNvContentPartPr/>
                <p14:nvPr/>
              </p14:nvContentPartPr>
              <p14:xfrm>
                <a:off x="4199670" y="5847390"/>
                <a:ext cx="112680" cy="182160"/>
              </p14:xfrm>
            </p:contentPart>
          </mc:Choice>
          <mc:Fallback xmlns="">
            <p:pic>
              <p:nvPicPr>
                <p:cNvPr id="125" name="Mürekkep 124">
                  <a:extLst>
                    <a:ext uri="{FF2B5EF4-FFF2-40B4-BE49-F238E27FC236}">
                      <a16:creationId xmlns:a16="http://schemas.microsoft.com/office/drawing/2014/main" id="{9F871B44-780E-2CC4-25FE-9300CD560995}"/>
                    </a:ext>
                  </a:extLst>
                </p:cNvPr>
                <p:cNvPicPr/>
                <p:nvPr/>
              </p:nvPicPr>
              <p:blipFill>
                <a:blip r:embed="rId68"/>
                <a:stretch>
                  <a:fillRect/>
                </a:stretch>
              </p:blipFill>
              <p:spPr>
                <a:xfrm>
                  <a:off x="4190670" y="5838750"/>
                  <a:ext cx="130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7" name="Mürekkep 126">
                  <a:extLst>
                    <a:ext uri="{FF2B5EF4-FFF2-40B4-BE49-F238E27FC236}">
                      <a16:creationId xmlns:a16="http://schemas.microsoft.com/office/drawing/2014/main" id="{0A4609BC-4036-3C12-3332-13EAC052CF10}"/>
                    </a:ext>
                  </a:extLst>
                </p14:cNvPr>
                <p14:cNvContentPartPr/>
                <p14:nvPr/>
              </p14:nvContentPartPr>
              <p14:xfrm>
                <a:off x="4328910" y="5800950"/>
                <a:ext cx="58680" cy="370080"/>
              </p14:xfrm>
            </p:contentPart>
          </mc:Choice>
          <mc:Fallback xmlns="">
            <p:pic>
              <p:nvPicPr>
                <p:cNvPr id="127" name="Mürekkep 126">
                  <a:extLst>
                    <a:ext uri="{FF2B5EF4-FFF2-40B4-BE49-F238E27FC236}">
                      <a16:creationId xmlns:a16="http://schemas.microsoft.com/office/drawing/2014/main" id="{0A4609BC-4036-3C12-3332-13EAC052CF10}"/>
                    </a:ext>
                  </a:extLst>
                </p:cNvPr>
                <p:cNvPicPr/>
                <p:nvPr/>
              </p:nvPicPr>
              <p:blipFill>
                <a:blip r:embed="rId70"/>
                <a:stretch>
                  <a:fillRect/>
                </a:stretch>
              </p:blipFill>
              <p:spPr>
                <a:xfrm>
                  <a:off x="4319910" y="5791950"/>
                  <a:ext cx="763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9" name="Mürekkep 128">
                  <a:extLst>
                    <a:ext uri="{FF2B5EF4-FFF2-40B4-BE49-F238E27FC236}">
                      <a16:creationId xmlns:a16="http://schemas.microsoft.com/office/drawing/2014/main" id="{3A1843C0-506B-BA74-D486-7CA29A254EE4}"/>
                    </a:ext>
                  </a:extLst>
                </p14:cNvPr>
                <p14:cNvContentPartPr/>
                <p14:nvPr/>
              </p14:nvContentPartPr>
              <p14:xfrm>
                <a:off x="4471830" y="5986710"/>
                <a:ext cx="360" cy="97200"/>
              </p14:xfrm>
            </p:contentPart>
          </mc:Choice>
          <mc:Fallback xmlns="">
            <p:pic>
              <p:nvPicPr>
                <p:cNvPr id="129" name="Mürekkep 128">
                  <a:extLst>
                    <a:ext uri="{FF2B5EF4-FFF2-40B4-BE49-F238E27FC236}">
                      <a16:creationId xmlns:a16="http://schemas.microsoft.com/office/drawing/2014/main" id="{3A1843C0-506B-BA74-D486-7CA29A254EE4}"/>
                    </a:ext>
                  </a:extLst>
                </p:cNvPr>
                <p:cNvPicPr/>
                <p:nvPr/>
              </p:nvPicPr>
              <p:blipFill>
                <a:blip r:embed="rId72"/>
                <a:stretch>
                  <a:fillRect/>
                </a:stretch>
              </p:blipFill>
              <p:spPr>
                <a:xfrm>
                  <a:off x="4463190" y="5977710"/>
                  <a:ext cx="18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0" name="Mürekkep 129">
                  <a:extLst>
                    <a:ext uri="{FF2B5EF4-FFF2-40B4-BE49-F238E27FC236}">
                      <a16:creationId xmlns:a16="http://schemas.microsoft.com/office/drawing/2014/main" id="{6964FD4B-EDD5-3F95-6632-CCAF0C87302B}"/>
                    </a:ext>
                  </a:extLst>
                </p14:cNvPr>
                <p14:cNvContentPartPr/>
                <p14:nvPr/>
              </p14:nvContentPartPr>
              <p14:xfrm>
                <a:off x="4471830" y="5872230"/>
                <a:ext cx="360" cy="360"/>
              </p14:xfrm>
            </p:contentPart>
          </mc:Choice>
          <mc:Fallback xmlns="">
            <p:pic>
              <p:nvPicPr>
                <p:cNvPr id="130" name="Mürekkep 129">
                  <a:extLst>
                    <a:ext uri="{FF2B5EF4-FFF2-40B4-BE49-F238E27FC236}">
                      <a16:creationId xmlns:a16="http://schemas.microsoft.com/office/drawing/2014/main" id="{6964FD4B-EDD5-3F95-6632-CCAF0C87302B}"/>
                    </a:ext>
                  </a:extLst>
                </p:cNvPr>
                <p:cNvPicPr/>
                <p:nvPr/>
              </p:nvPicPr>
              <p:blipFill>
                <a:blip r:embed="rId74"/>
                <a:stretch>
                  <a:fillRect/>
                </a:stretch>
              </p:blipFill>
              <p:spPr>
                <a:xfrm>
                  <a:off x="4463190" y="5863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2" name="Mürekkep 131">
                  <a:extLst>
                    <a:ext uri="{FF2B5EF4-FFF2-40B4-BE49-F238E27FC236}">
                      <a16:creationId xmlns:a16="http://schemas.microsoft.com/office/drawing/2014/main" id="{932700C2-335D-0E38-D067-46A64ADF3BCF}"/>
                    </a:ext>
                  </a:extLst>
                </p14:cNvPr>
                <p14:cNvContentPartPr/>
                <p14:nvPr/>
              </p14:nvContentPartPr>
              <p14:xfrm>
                <a:off x="4557150" y="5786190"/>
                <a:ext cx="360" cy="257400"/>
              </p14:xfrm>
            </p:contentPart>
          </mc:Choice>
          <mc:Fallback xmlns="">
            <p:pic>
              <p:nvPicPr>
                <p:cNvPr id="132" name="Mürekkep 131">
                  <a:extLst>
                    <a:ext uri="{FF2B5EF4-FFF2-40B4-BE49-F238E27FC236}">
                      <a16:creationId xmlns:a16="http://schemas.microsoft.com/office/drawing/2014/main" id="{932700C2-335D-0E38-D067-46A64ADF3BCF}"/>
                    </a:ext>
                  </a:extLst>
                </p:cNvPr>
                <p:cNvPicPr/>
                <p:nvPr/>
              </p:nvPicPr>
              <p:blipFill>
                <a:blip r:embed="rId76"/>
                <a:stretch>
                  <a:fillRect/>
                </a:stretch>
              </p:blipFill>
              <p:spPr>
                <a:xfrm>
                  <a:off x="4548510" y="5777550"/>
                  <a:ext cx="180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3" name="Mürekkep 132">
                  <a:extLst>
                    <a:ext uri="{FF2B5EF4-FFF2-40B4-BE49-F238E27FC236}">
                      <a16:creationId xmlns:a16="http://schemas.microsoft.com/office/drawing/2014/main" id="{39BC7CDA-A92A-8B09-00AE-796DD2C2BD6D}"/>
                    </a:ext>
                  </a:extLst>
                </p14:cNvPr>
                <p14:cNvContentPartPr/>
                <p14:nvPr/>
              </p14:nvContentPartPr>
              <p14:xfrm>
                <a:off x="4657590" y="5986710"/>
                <a:ext cx="360" cy="360"/>
              </p14:xfrm>
            </p:contentPart>
          </mc:Choice>
          <mc:Fallback xmlns="">
            <p:pic>
              <p:nvPicPr>
                <p:cNvPr id="133" name="Mürekkep 132">
                  <a:extLst>
                    <a:ext uri="{FF2B5EF4-FFF2-40B4-BE49-F238E27FC236}">
                      <a16:creationId xmlns:a16="http://schemas.microsoft.com/office/drawing/2014/main" id="{39BC7CDA-A92A-8B09-00AE-796DD2C2BD6D}"/>
                    </a:ext>
                  </a:extLst>
                </p:cNvPr>
                <p:cNvPicPr/>
                <p:nvPr/>
              </p:nvPicPr>
              <p:blipFill>
                <a:blip r:embed="rId74"/>
                <a:stretch>
                  <a:fillRect/>
                </a:stretch>
              </p:blipFill>
              <p:spPr>
                <a:xfrm>
                  <a:off x="4648950" y="59777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5" name="Mürekkep 134">
                  <a:extLst>
                    <a:ext uri="{FF2B5EF4-FFF2-40B4-BE49-F238E27FC236}">
                      <a16:creationId xmlns:a16="http://schemas.microsoft.com/office/drawing/2014/main" id="{A8D6590C-BC78-7C8F-8C39-D5CFE5B4E433}"/>
                    </a:ext>
                  </a:extLst>
                </p14:cNvPr>
                <p14:cNvContentPartPr/>
                <p14:nvPr/>
              </p14:nvContentPartPr>
              <p14:xfrm>
                <a:off x="4671630" y="5986710"/>
                <a:ext cx="360" cy="170280"/>
              </p14:xfrm>
            </p:contentPart>
          </mc:Choice>
          <mc:Fallback xmlns="">
            <p:pic>
              <p:nvPicPr>
                <p:cNvPr id="135" name="Mürekkep 134">
                  <a:extLst>
                    <a:ext uri="{FF2B5EF4-FFF2-40B4-BE49-F238E27FC236}">
                      <a16:creationId xmlns:a16="http://schemas.microsoft.com/office/drawing/2014/main" id="{A8D6590C-BC78-7C8F-8C39-D5CFE5B4E433}"/>
                    </a:ext>
                  </a:extLst>
                </p:cNvPr>
                <p:cNvPicPr/>
                <p:nvPr/>
              </p:nvPicPr>
              <p:blipFill>
                <a:blip r:embed="rId79"/>
                <a:stretch>
                  <a:fillRect/>
                </a:stretch>
              </p:blipFill>
              <p:spPr>
                <a:xfrm>
                  <a:off x="4662990" y="5977710"/>
                  <a:ext cx="18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6" name="Mürekkep 135">
                  <a:extLst>
                    <a:ext uri="{FF2B5EF4-FFF2-40B4-BE49-F238E27FC236}">
                      <a16:creationId xmlns:a16="http://schemas.microsoft.com/office/drawing/2014/main" id="{CA09E528-385C-CCEC-48D4-DCB10CB76E8B}"/>
                    </a:ext>
                  </a:extLst>
                </p14:cNvPr>
                <p14:cNvContentPartPr/>
                <p14:nvPr/>
              </p14:nvContentPartPr>
              <p14:xfrm>
                <a:off x="4671630" y="5872230"/>
                <a:ext cx="360" cy="360"/>
              </p14:xfrm>
            </p:contentPart>
          </mc:Choice>
          <mc:Fallback xmlns="">
            <p:pic>
              <p:nvPicPr>
                <p:cNvPr id="136" name="Mürekkep 135">
                  <a:extLst>
                    <a:ext uri="{FF2B5EF4-FFF2-40B4-BE49-F238E27FC236}">
                      <a16:creationId xmlns:a16="http://schemas.microsoft.com/office/drawing/2014/main" id="{CA09E528-385C-CCEC-48D4-DCB10CB76E8B}"/>
                    </a:ext>
                  </a:extLst>
                </p:cNvPr>
                <p:cNvPicPr/>
                <p:nvPr/>
              </p:nvPicPr>
              <p:blipFill>
                <a:blip r:embed="rId74"/>
                <a:stretch>
                  <a:fillRect/>
                </a:stretch>
              </p:blipFill>
              <p:spPr>
                <a:xfrm>
                  <a:off x="4662990" y="5863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7" name="Mürekkep 136">
                  <a:extLst>
                    <a:ext uri="{FF2B5EF4-FFF2-40B4-BE49-F238E27FC236}">
                      <a16:creationId xmlns:a16="http://schemas.microsoft.com/office/drawing/2014/main" id="{C3A8F478-D130-9EEB-2F5E-8234ECE83735}"/>
                    </a:ext>
                  </a:extLst>
                </p14:cNvPr>
                <p14:cNvContentPartPr/>
                <p14:nvPr/>
              </p14:nvContentPartPr>
              <p14:xfrm>
                <a:off x="4671630" y="5872230"/>
                <a:ext cx="360" cy="360"/>
              </p14:xfrm>
            </p:contentPart>
          </mc:Choice>
          <mc:Fallback xmlns="">
            <p:pic>
              <p:nvPicPr>
                <p:cNvPr id="137" name="Mürekkep 136">
                  <a:extLst>
                    <a:ext uri="{FF2B5EF4-FFF2-40B4-BE49-F238E27FC236}">
                      <a16:creationId xmlns:a16="http://schemas.microsoft.com/office/drawing/2014/main" id="{C3A8F478-D130-9EEB-2F5E-8234ECE83735}"/>
                    </a:ext>
                  </a:extLst>
                </p:cNvPr>
                <p:cNvPicPr/>
                <p:nvPr/>
              </p:nvPicPr>
              <p:blipFill>
                <a:blip r:embed="rId74"/>
                <a:stretch>
                  <a:fillRect/>
                </a:stretch>
              </p:blipFill>
              <p:spPr>
                <a:xfrm>
                  <a:off x="4662990" y="5863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9" name="Mürekkep 138">
                  <a:extLst>
                    <a:ext uri="{FF2B5EF4-FFF2-40B4-BE49-F238E27FC236}">
                      <a16:creationId xmlns:a16="http://schemas.microsoft.com/office/drawing/2014/main" id="{E290E39A-B055-2673-D8D6-57DC16E00171}"/>
                    </a:ext>
                  </a:extLst>
                </p14:cNvPr>
                <p14:cNvContentPartPr/>
                <p14:nvPr/>
              </p14:nvContentPartPr>
              <p14:xfrm>
                <a:off x="4786110" y="5772150"/>
                <a:ext cx="29880" cy="284760"/>
              </p14:xfrm>
            </p:contentPart>
          </mc:Choice>
          <mc:Fallback xmlns="">
            <p:pic>
              <p:nvPicPr>
                <p:cNvPr id="139" name="Mürekkep 138">
                  <a:extLst>
                    <a:ext uri="{FF2B5EF4-FFF2-40B4-BE49-F238E27FC236}">
                      <a16:creationId xmlns:a16="http://schemas.microsoft.com/office/drawing/2014/main" id="{E290E39A-B055-2673-D8D6-57DC16E00171}"/>
                    </a:ext>
                  </a:extLst>
                </p:cNvPr>
                <p:cNvPicPr/>
                <p:nvPr/>
              </p:nvPicPr>
              <p:blipFill>
                <a:blip r:embed="rId83"/>
                <a:stretch>
                  <a:fillRect/>
                </a:stretch>
              </p:blipFill>
              <p:spPr>
                <a:xfrm>
                  <a:off x="4777470" y="5763510"/>
                  <a:ext cx="475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1" name="Mürekkep 140">
                  <a:extLst>
                    <a:ext uri="{FF2B5EF4-FFF2-40B4-BE49-F238E27FC236}">
                      <a16:creationId xmlns:a16="http://schemas.microsoft.com/office/drawing/2014/main" id="{3E29B934-1661-B1FA-5FDF-54BD2FE6EA05}"/>
                    </a:ext>
                  </a:extLst>
                </p14:cNvPr>
                <p14:cNvContentPartPr/>
                <p14:nvPr/>
              </p14:nvContentPartPr>
              <p14:xfrm>
                <a:off x="4808790" y="5943510"/>
                <a:ext cx="226080" cy="122040"/>
              </p14:xfrm>
            </p:contentPart>
          </mc:Choice>
          <mc:Fallback xmlns="">
            <p:pic>
              <p:nvPicPr>
                <p:cNvPr id="141" name="Mürekkep 140">
                  <a:extLst>
                    <a:ext uri="{FF2B5EF4-FFF2-40B4-BE49-F238E27FC236}">
                      <a16:creationId xmlns:a16="http://schemas.microsoft.com/office/drawing/2014/main" id="{3E29B934-1661-B1FA-5FDF-54BD2FE6EA05}"/>
                    </a:ext>
                  </a:extLst>
                </p:cNvPr>
                <p:cNvPicPr/>
                <p:nvPr/>
              </p:nvPicPr>
              <p:blipFill>
                <a:blip r:embed="rId85"/>
                <a:stretch>
                  <a:fillRect/>
                </a:stretch>
              </p:blipFill>
              <p:spPr>
                <a:xfrm>
                  <a:off x="4799790" y="5934510"/>
                  <a:ext cx="243720" cy="139680"/>
                </a:xfrm>
                <a:prstGeom prst="rect">
                  <a:avLst/>
                </a:prstGeom>
              </p:spPr>
            </p:pic>
          </mc:Fallback>
        </mc:AlternateContent>
      </p:grpSp>
      <p:grpSp>
        <p:nvGrpSpPr>
          <p:cNvPr id="146" name="Grup 145">
            <a:extLst>
              <a:ext uri="{FF2B5EF4-FFF2-40B4-BE49-F238E27FC236}">
                <a16:creationId xmlns:a16="http://schemas.microsoft.com/office/drawing/2014/main" id="{1B660928-75EB-48F5-0FBD-B6BF04F6F51A}"/>
              </a:ext>
            </a:extLst>
          </p:cNvPr>
          <p:cNvGrpSpPr/>
          <p:nvPr/>
        </p:nvGrpSpPr>
        <p:grpSpPr>
          <a:xfrm>
            <a:off x="2315070" y="5643630"/>
            <a:ext cx="374760" cy="401040"/>
            <a:chOff x="2315070" y="5643630"/>
            <a:chExt cx="374760" cy="401040"/>
          </a:xfrm>
        </p:grpSpPr>
        <mc:AlternateContent xmlns:mc="http://schemas.openxmlformats.org/markup-compatibility/2006" xmlns:p14="http://schemas.microsoft.com/office/powerpoint/2010/main">
          <mc:Choice Requires="p14">
            <p:contentPart p14:bwMode="auto" r:id="rId86">
              <p14:nvContentPartPr>
                <p14:cNvPr id="108" name="Mürekkep 107">
                  <a:extLst>
                    <a:ext uri="{FF2B5EF4-FFF2-40B4-BE49-F238E27FC236}">
                      <a16:creationId xmlns:a16="http://schemas.microsoft.com/office/drawing/2014/main" id="{DE63B514-7240-1468-82AE-4C4DF3EC8F50}"/>
                    </a:ext>
                  </a:extLst>
                </p14:cNvPr>
                <p14:cNvContentPartPr/>
                <p14:nvPr/>
              </p14:nvContentPartPr>
              <p14:xfrm>
                <a:off x="2315070" y="5800590"/>
                <a:ext cx="374760" cy="244080"/>
              </p14:xfrm>
            </p:contentPart>
          </mc:Choice>
          <mc:Fallback xmlns="">
            <p:pic>
              <p:nvPicPr>
                <p:cNvPr id="108" name="Mürekkep 107">
                  <a:extLst>
                    <a:ext uri="{FF2B5EF4-FFF2-40B4-BE49-F238E27FC236}">
                      <a16:creationId xmlns:a16="http://schemas.microsoft.com/office/drawing/2014/main" id="{DE63B514-7240-1468-82AE-4C4DF3EC8F50}"/>
                    </a:ext>
                  </a:extLst>
                </p:cNvPr>
                <p:cNvPicPr/>
                <p:nvPr/>
              </p:nvPicPr>
              <p:blipFill>
                <a:blip r:embed="rId87"/>
                <a:stretch>
                  <a:fillRect/>
                </a:stretch>
              </p:blipFill>
              <p:spPr>
                <a:xfrm>
                  <a:off x="2306070" y="5791590"/>
                  <a:ext cx="3924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9" name="Mürekkep 108">
                  <a:extLst>
                    <a:ext uri="{FF2B5EF4-FFF2-40B4-BE49-F238E27FC236}">
                      <a16:creationId xmlns:a16="http://schemas.microsoft.com/office/drawing/2014/main" id="{C5C82309-7E5C-077A-B2EE-B41F42531977}"/>
                    </a:ext>
                  </a:extLst>
                </p14:cNvPr>
                <p14:cNvContentPartPr/>
                <p14:nvPr/>
              </p14:nvContentPartPr>
              <p14:xfrm>
                <a:off x="2385990" y="5643630"/>
                <a:ext cx="360" cy="360"/>
              </p14:xfrm>
            </p:contentPart>
          </mc:Choice>
          <mc:Fallback xmlns="">
            <p:pic>
              <p:nvPicPr>
                <p:cNvPr id="109" name="Mürekkep 108">
                  <a:extLst>
                    <a:ext uri="{FF2B5EF4-FFF2-40B4-BE49-F238E27FC236}">
                      <a16:creationId xmlns:a16="http://schemas.microsoft.com/office/drawing/2014/main" id="{C5C82309-7E5C-077A-B2EE-B41F42531977}"/>
                    </a:ext>
                  </a:extLst>
                </p:cNvPr>
                <p:cNvPicPr/>
                <p:nvPr/>
              </p:nvPicPr>
              <p:blipFill>
                <a:blip r:embed="rId74"/>
                <a:stretch>
                  <a:fillRect/>
                </a:stretch>
              </p:blipFill>
              <p:spPr>
                <a:xfrm>
                  <a:off x="2376990" y="56349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0" name="Mürekkep 109">
                  <a:extLst>
                    <a:ext uri="{FF2B5EF4-FFF2-40B4-BE49-F238E27FC236}">
                      <a16:creationId xmlns:a16="http://schemas.microsoft.com/office/drawing/2014/main" id="{E73A8990-0C96-BE48-9057-5C7E3125C349}"/>
                    </a:ext>
                  </a:extLst>
                </p14:cNvPr>
                <p14:cNvContentPartPr/>
                <p14:nvPr/>
              </p14:nvContentPartPr>
              <p14:xfrm>
                <a:off x="2385990" y="5643630"/>
                <a:ext cx="360" cy="360"/>
              </p14:xfrm>
            </p:contentPart>
          </mc:Choice>
          <mc:Fallback xmlns="">
            <p:pic>
              <p:nvPicPr>
                <p:cNvPr id="110" name="Mürekkep 109">
                  <a:extLst>
                    <a:ext uri="{FF2B5EF4-FFF2-40B4-BE49-F238E27FC236}">
                      <a16:creationId xmlns:a16="http://schemas.microsoft.com/office/drawing/2014/main" id="{E73A8990-0C96-BE48-9057-5C7E3125C349}"/>
                    </a:ext>
                  </a:extLst>
                </p:cNvPr>
                <p:cNvPicPr/>
                <p:nvPr/>
              </p:nvPicPr>
              <p:blipFill>
                <a:blip r:embed="rId74"/>
                <a:stretch>
                  <a:fillRect/>
                </a:stretch>
              </p:blipFill>
              <p:spPr>
                <a:xfrm>
                  <a:off x="2376990" y="56349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1" name="Mürekkep 110">
                  <a:extLst>
                    <a:ext uri="{FF2B5EF4-FFF2-40B4-BE49-F238E27FC236}">
                      <a16:creationId xmlns:a16="http://schemas.microsoft.com/office/drawing/2014/main" id="{A21764D4-4ABB-B702-E804-CA016436E725}"/>
                    </a:ext>
                  </a:extLst>
                </p14:cNvPr>
                <p14:cNvContentPartPr/>
                <p14:nvPr/>
              </p14:nvContentPartPr>
              <p14:xfrm>
                <a:off x="2542950" y="5643630"/>
                <a:ext cx="360" cy="360"/>
              </p14:xfrm>
            </p:contentPart>
          </mc:Choice>
          <mc:Fallback xmlns="">
            <p:pic>
              <p:nvPicPr>
                <p:cNvPr id="111" name="Mürekkep 110">
                  <a:extLst>
                    <a:ext uri="{FF2B5EF4-FFF2-40B4-BE49-F238E27FC236}">
                      <a16:creationId xmlns:a16="http://schemas.microsoft.com/office/drawing/2014/main" id="{A21764D4-4ABB-B702-E804-CA016436E725}"/>
                    </a:ext>
                  </a:extLst>
                </p:cNvPr>
                <p:cNvPicPr/>
                <p:nvPr/>
              </p:nvPicPr>
              <p:blipFill>
                <a:blip r:embed="rId74"/>
                <a:stretch>
                  <a:fillRect/>
                </a:stretch>
              </p:blipFill>
              <p:spPr>
                <a:xfrm>
                  <a:off x="2534310" y="56349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3" name="Mürekkep 142">
                  <a:extLst>
                    <a:ext uri="{FF2B5EF4-FFF2-40B4-BE49-F238E27FC236}">
                      <a16:creationId xmlns:a16="http://schemas.microsoft.com/office/drawing/2014/main" id="{C2FAB5C6-D05B-450A-5A51-52D700588DC6}"/>
                    </a:ext>
                  </a:extLst>
                </p14:cNvPr>
                <p14:cNvContentPartPr/>
                <p14:nvPr/>
              </p14:nvContentPartPr>
              <p14:xfrm>
                <a:off x="2400030" y="5671710"/>
                <a:ext cx="360" cy="26280"/>
              </p14:xfrm>
            </p:contentPart>
          </mc:Choice>
          <mc:Fallback xmlns="">
            <p:pic>
              <p:nvPicPr>
                <p:cNvPr id="143" name="Mürekkep 142">
                  <a:extLst>
                    <a:ext uri="{FF2B5EF4-FFF2-40B4-BE49-F238E27FC236}">
                      <a16:creationId xmlns:a16="http://schemas.microsoft.com/office/drawing/2014/main" id="{C2FAB5C6-D05B-450A-5A51-52D700588DC6}"/>
                    </a:ext>
                  </a:extLst>
                </p:cNvPr>
                <p:cNvPicPr/>
                <p:nvPr/>
              </p:nvPicPr>
              <p:blipFill>
                <a:blip r:embed="rId92"/>
                <a:stretch>
                  <a:fillRect/>
                </a:stretch>
              </p:blipFill>
              <p:spPr>
                <a:xfrm>
                  <a:off x="2391030" y="5663070"/>
                  <a:ext cx="18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5" name="Mürekkep 144">
                  <a:extLst>
                    <a:ext uri="{FF2B5EF4-FFF2-40B4-BE49-F238E27FC236}">
                      <a16:creationId xmlns:a16="http://schemas.microsoft.com/office/drawing/2014/main" id="{471D2284-FDDC-A49C-2238-EAFE7B876EA3}"/>
                    </a:ext>
                  </a:extLst>
                </p14:cNvPr>
                <p14:cNvContentPartPr/>
                <p14:nvPr/>
              </p14:nvContentPartPr>
              <p14:xfrm>
                <a:off x="2556990" y="5686470"/>
                <a:ext cx="29520" cy="53640"/>
              </p14:xfrm>
            </p:contentPart>
          </mc:Choice>
          <mc:Fallback xmlns="">
            <p:pic>
              <p:nvPicPr>
                <p:cNvPr id="145" name="Mürekkep 144">
                  <a:extLst>
                    <a:ext uri="{FF2B5EF4-FFF2-40B4-BE49-F238E27FC236}">
                      <a16:creationId xmlns:a16="http://schemas.microsoft.com/office/drawing/2014/main" id="{471D2284-FDDC-A49C-2238-EAFE7B876EA3}"/>
                    </a:ext>
                  </a:extLst>
                </p:cNvPr>
                <p:cNvPicPr/>
                <p:nvPr/>
              </p:nvPicPr>
              <p:blipFill>
                <a:blip r:embed="rId94"/>
                <a:stretch>
                  <a:fillRect/>
                </a:stretch>
              </p:blipFill>
              <p:spPr>
                <a:xfrm>
                  <a:off x="2548350" y="5677470"/>
                  <a:ext cx="47160" cy="71280"/>
                </a:xfrm>
                <a:prstGeom prst="rect">
                  <a:avLst/>
                </a:prstGeom>
              </p:spPr>
            </p:pic>
          </mc:Fallback>
        </mc:AlternateContent>
      </p:grpSp>
      <p:sp>
        <p:nvSpPr>
          <p:cNvPr id="151" name="Yıldız: 5 Nokta 150">
            <a:extLst>
              <a:ext uri="{FF2B5EF4-FFF2-40B4-BE49-F238E27FC236}">
                <a16:creationId xmlns:a16="http://schemas.microsoft.com/office/drawing/2014/main" id="{5D0B6ADE-D658-1DCF-A400-01A91BD35074}"/>
              </a:ext>
            </a:extLst>
          </p:cNvPr>
          <p:cNvSpPr/>
          <p:nvPr/>
        </p:nvSpPr>
        <p:spPr>
          <a:xfrm>
            <a:off x="10044113" y="499590"/>
            <a:ext cx="328612" cy="20090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274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403E4C82-BE34-1366-5052-AB1405D90A63}"/>
              </a:ext>
            </a:extLst>
          </p:cNvPr>
          <p:cNvSpPr txBox="1"/>
          <p:nvPr/>
        </p:nvSpPr>
        <p:spPr>
          <a:xfrm>
            <a:off x="760810" y="45725"/>
            <a:ext cx="6093618" cy="646331"/>
          </a:xfrm>
          <a:prstGeom prst="rect">
            <a:avLst/>
          </a:prstGeom>
          <a:noFill/>
        </p:spPr>
        <p:txBody>
          <a:bodyPr wrap="square">
            <a:spAutoFit/>
          </a:bodyPr>
          <a:lstStyle/>
          <a:p>
            <a:pPr algn="l"/>
            <a:r>
              <a:rPr lang="tr-TR" sz="1800" b="0" i="0" u="none" strike="noStrike" baseline="0" dirty="0">
                <a:latin typeface="Helvetica-Narrow"/>
              </a:rPr>
              <a:t>PRECEDE/PROCEED MODEL</a:t>
            </a:r>
          </a:p>
          <a:p>
            <a:pPr algn="l"/>
            <a:r>
              <a:rPr lang="tr-TR" sz="1800" b="0" i="0" u="none" strike="noStrike" baseline="0" dirty="0">
                <a:latin typeface="Helvetica-Narrow"/>
              </a:rPr>
              <a:t>(THE PRECEDE-PROCEED MODEL)</a:t>
            </a:r>
            <a:endParaRPr lang="tr-TR" dirty="0"/>
          </a:p>
        </p:txBody>
      </p:sp>
      <p:pic>
        <p:nvPicPr>
          <p:cNvPr id="5" name="Resim 4">
            <a:extLst>
              <a:ext uri="{FF2B5EF4-FFF2-40B4-BE49-F238E27FC236}">
                <a16:creationId xmlns:a16="http://schemas.microsoft.com/office/drawing/2014/main" id="{128E325B-E4E6-BAB7-5CDF-727E8D314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032" y="794645"/>
            <a:ext cx="8391935" cy="5606156"/>
          </a:xfrm>
          <a:prstGeom prst="rect">
            <a:avLst/>
          </a:prstGeom>
        </p:spPr>
      </p:pic>
      <p:sp>
        <p:nvSpPr>
          <p:cNvPr id="9" name="Metin kutusu 8">
            <a:extLst>
              <a:ext uri="{FF2B5EF4-FFF2-40B4-BE49-F238E27FC236}">
                <a16:creationId xmlns:a16="http://schemas.microsoft.com/office/drawing/2014/main" id="{E2CD0B88-9F5A-0D19-71BC-4A5202DF0546}"/>
              </a:ext>
            </a:extLst>
          </p:cNvPr>
          <p:cNvSpPr txBox="1"/>
          <p:nvPr/>
        </p:nvSpPr>
        <p:spPr>
          <a:xfrm>
            <a:off x="2075259" y="6317381"/>
            <a:ext cx="7711678" cy="478849"/>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T.C Sağlık Bakanlığı. Sağlığın Geliştirilmesi Genel Müdürlüğü Sağlığı Geliştirme Programları, Teoriden Pratiğe. (Erişim tarihi: 22.01.2024)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hlinkClick r:id="rId3"/>
              </a:rPr>
              <a:t>https://sggm.saglik.gov.tr/TR-78279/sagligi-gelistirme-programlari.html</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2368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2366817-2542-B564-702D-D79D76DC04C9}"/>
              </a:ext>
            </a:extLst>
          </p:cNvPr>
          <p:cNvSpPr txBox="1"/>
          <p:nvPr/>
        </p:nvSpPr>
        <p:spPr>
          <a:xfrm>
            <a:off x="985837" y="1085850"/>
            <a:ext cx="9658351" cy="2246769"/>
          </a:xfrm>
          <a:prstGeom prst="rect">
            <a:avLst/>
          </a:prstGeom>
          <a:noFill/>
        </p:spPr>
        <p:txBody>
          <a:bodyPr wrap="square" rtlCol="0">
            <a:spAutoFit/>
          </a:bodyPr>
          <a:lstStyle/>
          <a:p>
            <a:pPr algn="just"/>
            <a:r>
              <a:rPr lang="tr-TR" sz="2000" dirty="0"/>
              <a:t>Ülkemizde </a:t>
            </a:r>
            <a:r>
              <a:rPr lang="tr-TR" sz="2000" dirty="0">
                <a:solidFill>
                  <a:srgbClr val="FF0000"/>
                </a:solidFill>
              </a:rPr>
              <a:t>1961 </a:t>
            </a:r>
            <a:r>
              <a:rPr lang="tr-TR" sz="2000" dirty="0"/>
              <a:t>yılında kabul edilen </a:t>
            </a:r>
          </a:p>
          <a:p>
            <a:pPr algn="just"/>
            <a:r>
              <a:rPr lang="tr-TR" sz="2000" dirty="0"/>
              <a:t>224 sayılı Sağlık Hizmetlerinin Sosyalleştirilmesi’’ yasasında sağlık eğitimi, birinci basamak sağlık kuruluşlarında sunulması gereken hizmetler arasında belirtilmiştir.</a:t>
            </a:r>
          </a:p>
          <a:p>
            <a:pPr algn="just"/>
            <a:endParaRPr lang="tr-TR" sz="2000" dirty="0"/>
          </a:p>
          <a:p>
            <a:pPr algn="just"/>
            <a:r>
              <a:rPr lang="tr-TR" sz="2000" dirty="0"/>
              <a:t>Ülkemizde bu yasaya ilişkin mevzuata göre; birinci basamak sağlık kuruluşlarında görev yapan hekim, ebe-hemşire ve sağlık memuru, ‘’halkı sağlıkla ilgili konularda eğitmekle görevlendirilmiştir. </a:t>
            </a:r>
          </a:p>
        </p:txBody>
      </p:sp>
      <p:sp>
        <p:nvSpPr>
          <p:cNvPr id="5" name="Metin kutusu 4">
            <a:extLst>
              <a:ext uri="{FF2B5EF4-FFF2-40B4-BE49-F238E27FC236}">
                <a16:creationId xmlns:a16="http://schemas.microsoft.com/office/drawing/2014/main" id="{43DFD16B-3A33-B9E1-2025-8B5D99ED19EA}"/>
              </a:ext>
            </a:extLst>
          </p:cNvPr>
          <p:cNvSpPr txBox="1"/>
          <p:nvPr/>
        </p:nvSpPr>
        <p:spPr>
          <a:xfrm>
            <a:off x="2352078" y="6450588"/>
            <a:ext cx="7054453" cy="281231"/>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Güler, Ç., Akın, L. (2012). Halk Sağlığı Temel Bilgiler. Ankara: Hacettepe Üniversitesi Yayınları.</a:t>
            </a:r>
          </a:p>
        </p:txBody>
      </p:sp>
    </p:spTree>
    <p:extLst>
      <p:ext uri="{BB962C8B-B14F-4D97-AF65-F5344CB8AC3E}">
        <p14:creationId xmlns:p14="http://schemas.microsoft.com/office/powerpoint/2010/main" val="2494117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02BCDD3-177D-26E2-9654-96FAA5ADC01F}"/>
              </a:ext>
            </a:extLst>
          </p:cNvPr>
          <p:cNvSpPr txBox="1"/>
          <p:nvPr/>
        </p:nvSpPr>
        <p:spPr>
          <a:xfrm>
            <a:off x="1032867" y="679014"/>
            <a:ext cx="10126265" cy="5232202"/>
          </a:xfrm>
          <a:prstGeom prst="rect">
            <a:avLst/>
          </a:prstGeom>
          <a:noFill/>
        </p:spPr>
        <p:txBody>
          <a:bodyPr wrap="square">
            <a:spAutoFit/>
          </a:bodyPr>
          <a:lstStyle/>
          <a:p>
            <a:pPr algn="l"/>
            <a:r>
              <a:rPr lang="tr-TR" sz="2000" b="1" i="0" u="none" strike="noStrike" baseline="0" dirty="0">
                <a:solidFill>
                  <a:srgbClr val="27E200"/>
                </a:solidFill>
              </a:rPr>
              <a:t>Aşama 1: Sosyal Değerlendirm</a:t>
            </a:r>
            <a:r>
              <a:rPr lang="tr-TR" sz="2000" b="1" dirty="0">
                <a:solidFill>
                  <a:srgbClr val="27E200"/>
                </a:solidFill>
              </a:rPr>
              <a:t>e</a:t>
            </a:r>
            <a:endParaRPr lang="tr-TR" sz="2000" b="1" i="0" u="none" strike="noStrike" baseline="0" dirty="0">
              <a:solidFill>
                <a:srgbClr val="27E200"/>
              </a:solidFill>
            </a:endParaRPr>
          </a:p>
          <a:p>
            <a:pPr algn="just"/>
            <a:r>
              <a:rPr lang="tr-TR" dirty="0">
                <a:solidFill>
                  <a:srgbClr val="000000"/>
                </a:solidFill>
              </a:rPr>
              <a:t>Y</a:t>
            </a:r>
            <a:r>
              <a:rPr lang="tr-TR" sz="1800" b="0" i="0" u="none" strike="noStrike" baseline="0" dirty="0">
                <a:solidFill>
                  <a:srgbClr val="000000"/>
                </a:solidFill>
              </a:rPr>
              <a:t>aşam kalitesini etkileyen başlıca sosyal göstergelere (örneğin, yoksulluk düzeyi, suç oranları, devamsızlık veya düşük eğitim seviyeleri) odaklanmaktadır. </a:t>
            </a:r>
            <a:endParaRPr lang="tr-TR" dirty="0"/>
          </a:p>
          <a:p>
            <a:pPr algn="l"/>
            <a:endParaRPr lang="tr-TR" dirty="0">
              <a:latin typeface="TimesNewRomanPSMT"/>
            </a:endParaRPr>
          </a:p>
          <a:p>
            <a:pPr algn="l"/>
            <a:r>
              <a:rPr lang="tr-TR" sz="2000" b="1" i="0" u="none" strike="noStrike" baseline="0" dirty="0">
                <a:solidFill>
                  <a:srgbClr val="27E200"/>
                </a:solidFill>
              </a:rPr>
              <a:t>Aşama 2: Epidemiyolojik Değerlendirme</a:t>
            </a:r>
          </a:p>
          <a:p>
            <a:pPr algn="just"/>
            <a:r>
              <a:rPr lang="tr-TR" sz="2000" dirty="0"/>
              <a:t>H</a:t>
            </a:r>
            <a:r>
              <a:rPr lang="tr-TR" sz="2000" b="0" i="0" u="none" strike="noStrike" baseline="0" dirty="0"/>
              <a:t>angi sağlık sorunları veya diğer faktörlerin yaşam kalitesinin bozulmasında rol oynadığını belirlemektedir,</a:t>
            </a:r>
          </a:p>
          <a:p>
            <a:pPr algn="just"/>
            <a:endParaRPr lang="tr-TR" sz="2000" b="0" i="0" u="none" strike="noStrike" baseline="0" dirty="0"/>
          </a:p>
          <a:p>
            <a:pPr algn="just"/>
            <a:r>
              <a:rPr lang="tr-TR" sz="2000" dirty="0"/>
              <a:t>S</a:t>
            </a:r>
            <a:r>
              <a:rPr lang="tr-TR" sz="2000" b="0" i="0" u="none" strike="noStrike" baseline="0" dirty="0"/>
              <a:t>ağlık sorununun sosyal değerlendirmede belirlenen sosyal gösterge ile ne kadar ilgili olduğuna göre önemi ve sağlık sorunlarının değişime ne kadar yatkın olduğu,</a:t>
            </a:r>
          </a:p>
          <a:p>
            <a:pPr algn="just"/>
            <a:endParaRPr lang="tr-TR" sz="2000" b="0" i="0" u="none" strike="noStrike" baseline="0" dirty="0"/>
          </a:p>
          <a:p>
            <a:pPr algn="just"/>
            <a:r>
              <a:rPr lang="tr-TR" sz="2000" b="0" i="0" u="none" strike="noStrike" baseline="0" dirty="0"/>
              <a:t>Öncelikli sağlık sorununun belirlenmesinin ardından bu soruna neden olabilecek belirleyicilerin tespiti yapılmaktadır. Özellikle hangi çevresel faktörler, davranışsal faktörler ve genetik göstergeler belirlenen sağlık sorununa yol açmaktadır?</a:t>
            </a:r>
          </a:p>
          <a:p>
            <a:pPr algn="just"/>
            <a:endParaRPr lang="tr-TR" sz="2000" b="0" i="0" u="none" strike="noStrike" baseline="0" dirty="0"/>
          </a:p>
          <a:p>
            <a:pPr algn="just"/>
            <a:r>
              <a:rPr lang="tr-TR" sz="2000" b="0" i="0" u="none" strike="noStrike" baseline="0" dirty="0"/>
              <a:t>Bu aşamanın tamamlanması için bir sağlık durumu hedefi, davranışsal hedef (veya hedefler) ve çevresel hedef (veya hedefler) konulacaktır.</a:t>
            </a:r>
            <a:endParaRPr lang="tr-TR" sz="2000" dirty="0"/>
          </a:p>
        </p:txBody>
      </p:sp>
      <p:sp>
        <p:nvSpPr>
          <p:cNvPr id="5" name="Metin kutusu 4">
            <a:extLst>
              <a:ext uri="{FF2B5EF4-FFF2-40B4-BE49-F238E27FC236}">
                <a16:creationId xmlns:a16="http://schemas.microsoft.com/office/drawing/2014/main" id="{151CB890-6D38-50A0-2F34-DB9D48FA6050}"/>
              </a:ext>
            </a:extLst>
          </p:cNvPr>
          <p:cNvSpPr txBox="1"/>
          <p:nvPr/>
        </p:nvSpPr>
        <p:spPr>
          <a:xfrm>
            <a:off x="1997272" y="6379151"/>
            <a:ext cx="7675365" cy="478849"/>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T.C Sağlık Bakanlığı. Sağlığın Geliştirilmesi Genel Müdürlüğü Sağlığı Geliştirme Programları, Teoriden Pratiğe. (Erişim tarihi: 22.01.2024)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hlinkClick r:id="rId2"/>
              </a:rPr>
              <a:t>https://sggm.saglik.gov.tr/TR-78279/sagligi-gelistirme-programlari.html</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4831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D18F6AE-4642-D445-1322-5E2B0B6C5ACF}"/>
              </a:ext>
            </a:extLst>
          </p:cNvPr>
          <p:cNvSpPr txBox="1"/>
          <p:nvPr/>
        </p:nvSpPr>
        <p:spPr>
          <a:xfrm>
            <a:off x="1160860" y="629721"/>
            <a:ext cx="6093618" cy="400110"/>
          </a:xfrm>
          <a:prstGeom prst="rect">
            <a:avLst/>
          </a:prstGeom>
          <a:noFill/>
        </p:spPr>
        <p:txBody>
          <a:bodyPr wrap="square">
            <a:spAutoFit/>
          </a:bodyPr>
          <a:lstStyle/>
          <a:p>
            <a:r>
              <a:rPr lang="tr-TR" sz="2000" b="1" i="0" u="none" strike="noStrike" baseline="0" dirty="0">
                <a:solidFill>
                  <a:srgbClr val="27E200"/>
                </a:solidFill>
              </a:rPr>
              <a:t>Aşama 3: Eğitsel ve Ekolojik Değerlendirme</a:t>
            </a:r>
            <a:endParaRPr lang="tr-TR" sz="2000" dirty="0"/>
          </a:p>
        </p:txBody>
      </p:sp>
      <p:sp>
        <p:nvSpPr>
          <p:cNvPr id="5" name="Metin kutusu 4">
            <a:extLst>
              <a:ext uri="{FF2B5EF4-FFF2-40B4-BE49-F238E27FC236}">
                <a16:creationId xmlns:a16="http://schemas.microsoft.com/office/drawing/2014/main" id="{00866E48-7032-3F04-D459-C51A73A21F06}"/>
              </a:ext>
            </a:extLst>
          </p:cNvPr>
          <p:cNvSpPr txBox="1"/>
          <p:nvPr/>
        </p:nvSpPr>
        <p:spPr>
          <a:xfrm>
            <a:off x="1260873" y="1120676"/>
            <a:ext cx="9697640" cy="3139321"/>
          </a:xfrm>
          <a:prstGeom prst="rect">
            <a:avLst/>
          </a:prstGeom>
          <a:noFill/>
        </p:spPr>
        <p:txBody>
          <a:bodyPr wrap="square">
            <a:spAutoFit/>
          </a:bodyPr>
          <a:lstStyle/>
          <a:p>
            <a:pPr algn="just"/>
            <a:r>
              <a:rPr lang="tr-TR" dirty="0"/>
              <a:t>O</a:t>
            </a:r>
            <a:r>
              <a:rPr lang="tr-TR" sz="1800" b="0" i="0" u="none" strike="noStrike" baseline="0" dirty="0"/>
              <a:t>dak noktası, olumlu bir çevre veya olumlu davranışları destekleyen veya engelleyen aracı faktörlere doğru kaymaktadır. Bu faktörler, üç kategoride gruplandırılmaktadır: yatkınlaştırıcı faktörler, kolaylaştırıcı faktörler ve</a:t>
            </a:r>
            <a:r>
              <a:rPr lang="tr-TR" dirty="0"/>
              <a:t> </a:t>
            </a:r>
            <a:r>
              <a:rPr lang="tr-TR" sz="1800" b="0" i="0" u="none" strike="noStrike" baseline="0" dirty="0"/>
              <a:t>pekiştirici faktörler </a:t>
            </a:r>
          </a:p>
          <a:p>
            <a:pPr algn="just"/>
            <a:r>
              <a:rPr lang="tr-TR" sz="1800" b="0" i="0" u="none" strike="noStrike" baseline="0" dirty="0"/>
              <a:t>Yatkınlaştırıcı faktörler, tutum veya bilgi gibi değişme </a:t>
            </a:r>
            <a:r>
              <a:rPr lang="tr-TR" sz="1800" b="0" i="1" u="none" strike="noStrike" baseline="0" dirty="0"/>
              <a:t>motivasyonunu </a:t>
            </a:r>
            <a:r>
              <a:rPr lang="tr-TR" sz="1800" b="0" i="0" u="none" strike="noStrike" baseline="0" dirty="0"/>
              <a:t>arttıran veya azaltan faktörlerdir. </a:t>
            </a:r>
          </a:p>
          <a:p>
            <a:pPr algn="just"/>
            <a:r>
              <a:rPr lang="tr-TR" sz="1800" b="0" i="0" u="none" strike="noStrike" baseline="0" dirty="0"/>
              <a:t>Kolaylaştırıcı faktörler, kaynaklar veya beceriler gibi değişimi teşvik eden veya azaltan faktörlerdir.</a:t>
            </a:r>
          </a:p>
          <a:p>
            <a:pPr algn="just"/>
            <a:r>
              <a:rPr lang="tr-TR" sz="1800" b="0" i="0" u="none" strike="noStrike" baseline="0" dirty="0"/>
              <a:t>Pekiştirici faktörler, geribildirimler veya ödüllerin sağlanması yoluyla motivasyonun ve değişimin sürdürülmesine yardımcı olan faktörlerdir.</a:t>
            </a:r>
          </a:p>
          <a:p>
            <a:pPr algn="just"/>
            <a:r>
              <a:rPr lang="tr-TR" sz="1800" b="0" i="0" u="none" strike="noStrike" baseline="0" dirty="0"/>
              <a:t>Bu faktörler, önem, değişebilirlik ve uygulanabilirliğine (yani bir programa kaç faktörün dâhil edilebileceği) göre analiz edilmektedir.</a:t>
            </a:r>
          </a:p>
          <a:p>
            <a:pPr algn="just"/>
            <a:endParaRPr lang="tr-TR" dirty="0"/>
          </a:p>
          <a:p>
            <a:pPr algn="l"/>
            <a:endParaRPr lang="tr-TR" dirty="0"/>
          </a:p>
        </p:txBody>
      </p:sp>
      <p:sp>
        <p:nvSpPr>
          <p:cNvPr id="7" name="Metin kutusu 6">
            <a:extLst>
              <a:ext uri="{FF2B5EF4-FFF2-40B4-BE49-F238E27FC236}">
                <a16:creationId xmlns:a16="http://schemas.microsoft.com/office/drawing/2014/main" id="{DC3DE81F-AD59-D3D6-3A76-85A9ECE0A95D}"/>
              </a:ext>
            </a:extLst>
          </p:cNvPr>
          <p:cNvSpPr txBox="1"/>
          <p:nvPr/>
        </p:nvSpPr>
        <p:spPr>
          <a:xfrm>
            <a:off x="1160860" y="3936831"/>
            <a:ext cx="9040415" cy="707886"/>
          </a:xfrm>
          <a:prstGeom prst="rect">
            <a:avLst/>
          </a:prstGeom>
          <a:noFill/>
        </p:spPr>
        <p:txBody>
          <a:bodyPr wrap="square">
            <a:spAutoFit/>
          </a:bodyPr>
          <a:lstStyle/>
          <a:p>
            <a:pPr algn="l"/>
            <a:r>
              <a:rPr lang="tr-TR" sz="2000" b="1" i="0" u="none" strike="noStrike" baseline="0" dirty="0">
                <a:solidFill>
                  <a:srgbClr val="27E200"/>
                </a:solidFill>
              </a:rPr>
              <a:t>Aşama 4: İdari Değerlendirme ve Politika Değerlendirmesi ile Müdahalelerin</a:t>
            </a:r>
          </a:p>
          <a:p>
            <a:pPr algn="l"/>
            <a:r>
              <a:rPr lang="tr-TR" sz="2000" b="1" i="0" u="none" strike="noStrike" baseline="0" dirty="0">
                <a:solidFill>
                  <a:srgbClr val="27E200"/>
                </a:solidFill>
              </a:rPr>
              <a:t>Uyumlaştırılması</a:t>
            </a:r>
            <a:endParaRPr lang="tr-TR" sz="2000" dirty="0"/>
          </a:p>
        </p:txBody>
      </p:sp>
      <p:sp>
        <p:nvSpPr>
          <p:cNvPr id="9" name="Metin kutusu 8">
            <a:extLst>
              <a:ext uri="{FF2B5EF4-FFF2-40B4-BE49-F238E27FC236}">
                <a16:creationId xmlns:a16="http://schemas.microsoft.com/office/drawing/2014/main" id="{5C131FDA-B844-A712-0CA4-C318FDF077AF}"/>
              </a:ext>
            </a:extLst>
          </p:cNvPr>
          <p:cNvSpPr txBox="1"/>
          <p:nvPr/>
        </p:nvSpPr>
        <p:spPr>
          <a:xfrm>
            <a:off x="1160859" y="4674334"/>
            <a:ext cx="9797653" cy="923330"/>
          </a:xfrm>
          <a:prstGeom prst="rect">
            <a:avLst/>
          </a:prstGeom>
          <a:noFill/>
        </p:spPr>
        <p:txBody>
          <a:bodyPr wrap="square">
            <a:spAutoFit/>
          </a:bodyPr>
          <a:lstStyle/>
          <a:p>
            <a:pPr algn="just"/>
            <a:r>
              <a:rPr lang="tr-TR" b="0" i="0" u="none" strike="noStrike" baseline="0" dirty="0"/>
              <a:t>Odak noktası gerçeğe uygunluk kontrolüdür; yani ortamda (okul, işyeri, sağlık kuruluşu veya toplumda) programın geliştirilmesi ve uygulanması için gerekli tüm destek, finansman, personel, imkânlar, politikalar ve diğer kaynakların mevcut bulunduğundan emin olunmasıdır</a:t>
            </a:r>
            <a:endParaRPr lang="tr-TR" dirty="0"/>
          </a:p>
        </p:txBody>
      </p:sp>
      <p:sp>
        <p:nvSpPr>
          <p:cNvPr id="11" name="Metin kutusu 10">
            <a:extLst>
              <a:ext uri="{FF2B5EF4-FFF2-40B4-BE49-F238E27FC236}">
                <a16:creationId xmlns:a16="http://schemas.microsoft.com/office/drawing/2014/main" id="{73327AC6-30E5-3DD3-3FBA-6CABD09EC4FB}"/>
              </a:ext>
            </a:extLst>
          </p:cNvPr>
          <p:cNvSpPr txBox="1"/>
          <p:nvPr/>
        </p:nvSpPr>
        <p:spPr>
          <a:xfrm>
            <a:off x="2303860" y="6270070"/>
            <a:ext cx="7611665" cy="478849"/>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T.C Sağlık Bakanlığı. Sağlığın Geliştirilmesi Genel Müdürlüğü Sağlığı Geliştirme Programları, Teoriden Pratiğe. (Erişim tarihi: 22.01.2024)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hlinkClick r:id="rId2"/>
              </a:rPr>
              <a:t>https://sggm.saglik.gov.tr/TR-78279/sagligi-gelistirme-programlari.html</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61743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1E63323-241A-D2AB-23FF-9079D2BC9E6B}"/>
              </a:ext>
            </a:extLst>
          </p:cNvPr>
          <p:cNvSpPr txBox="1"/>
          <p:nvPr/>
        </p:nvSpPr>
        <p:spPr>
          <a:xfrm>
            <a:off x="1189432" y="765900"/>
            <a:ext cx="9397603" cy="954107"/>
          </a:xfrm>
          <a:prstGeom prst="rect">
            <a:avLst/>
          </a:prstGeom>
          <a:noFill/>
        </p:spPr>
        <p:txBody>
          <a:bodyPr wrap="square">
            <a:spAutoFit/>
          </a:bodyPr>
          <a:lstStyle/>
          <a:p>
            <a:pPr algn="l"/>
            <a:r>
              <a:rPr lang="tr-TR" sz="2000" b="1" i="0" u="none" strike="noStrike" baseline="0" dirty="0">
                <a:solidFill>
                  <a:srgbClr val="27E200"/>
                </a:solidFill>
              </a:rPr>
              <a:t>Aşama 5: Uygulama</a:t>
            </a:r>
          </a:p>
          <a:p>
            <a:pPr algn="just"/>
            <a:r>
              <a:rPr lang="tr-TR" sz="1800" b="0" i="0" u="none" strike="noStrike" baseline="0" dirty="0">
                <a:solidFill>
                  <a:srgbClr val="000000"/>
                </a:solidFill>
              </a:rPr>
              <a:t>Programın uygulanmasına 5. aşamada başlanmaktadır. Ayrıca, ilk değerlendirme aşaması olan süreç değerlendirme aşaması (Aşama 6) programın uygulanması ile eşzamanlı olarak gerçekleşmektedir.</a:t>
            </a:r>
            <a:endParaRPr lang="tr-TR" dirty="0"/>
          </a:p>
        </p:txBody>
      </p:sp>
      <p:sp>
        <p:nvSpPr>
          <p:cNvPr id="5" name="Metin kutusu 4">
            <a:extLst>
              <a:ext uri="{FF2B5EF4-FFF2-40B4-BE49-F238E27FC236}">
                <a16:creationId xmlns:a16="http://schemas.microsoft.com/office/drawing/2014/main" id="{288AFB1E-2B12-8748-9010-BBB1CF963BE5}"/>
              </a:ext>
            </a:extLst>
          </p:cNvPr>
          <p:cNvSpPr txBox="1"/>
          <p:nvPr/>
        </p:nvSpPr>
        <p:spPr>
          <a:xfrm>
            <a:off x="1189433" y="1989982"/>
            <a:ext cx="9754791" cy="2616101"/>
          </a:xfrm>
          <a:prstGeom prst="rect">
            <a:avLst/>
          </a:prstGeom>
          <a:noFill/>
        </p:spPr>
        <p:txBody>
          <a:bodyPr wrap="square">
            <a:spAutoFit/>
          </a:bodyPr>
          <a:lstStyle/>
          <a:p>
            <a:pPr algn="l"/>
            <a:r>
              <a:rPr lang="tr-TR" sz="2000" b="1" i="0" u="none" strike="noStrike" baseline="0" dirty="0">
                <a:solidFill>
                  <a:srgbClr val="27E200"/>
                </a:solidFill>
              </a:rPr>
              <a:t>Aşama 6: Süreç Değerlendirme</a:t>
            </a:r>
          </a:p>
          <a:p>
            <a:pPr algn="just"/>
            <a:r>
              <a:rPr lang="tr-TR" sz="1800" b="0" i="0" u="none" strike="noStrike" baseline="0" dirty="0">
                <a:solidFill>
                  <a:srgbClr val="000000"/>
                </a:solidFill>
              </a:rPr>
              <a:t>Süreç değerlendirme, formatif bir değerlendirmedir ve programın uygulanması esnasında yapılmaktadır. Bu tür değerlendirmenin amaçları; programın uygulanabilirliğinin değerlendirilmesi amacıyla hem nitel hem de nicel verilerin toplanması ve programın kaliteli bir şekilde uygulanmasının sağlanmasıdır. Örneğin, katılımcıların programa katılımı ve programa yönelik tutumu, ders verilirken yazılı ders planlarına (hangi içeriğin sunulacağı, nasıl sunulacağı ve ne kadar süreceği) ne derece uyulduğu (yani derste hangi içeriğin sunulmuş olduğu, nasıl sunulmuş olduğu ve ne kadar zaman harcanmış olduğu) değerlendirilmektedir. Ayrıca bu aşamada eğitim hedeflerine ulaşılıp ulaşılmadığı da ölçülmektedir</a:t>
            </a:r>
            <a:r>
              <a:rPr lang="tr-TR" sz="1800" b="0" i="0" u="none" strike="noStrike" baseline="0" dirty="0">
                <a:solidFill>
                  <a:srgbClr val="000000"/>
                </a:solidFill>
                <a:latin typeface="TimesNewRomanPSMT"/>
              </a:rPr>
              <a:t>.</a:t>
            </a:r>
            <a:endParaRPr lang="tr-TR" dirty="0"/>
          </a:p>
        </p:txBody>
      </p:sp>
      <p:sp>
        <p:nvSpPr>
          <p:cNvPr id="7" name="Metin kutusu 6">
            <a:extLst>
              <a:ext uri="{FF2B5EF4-FFF2-40B4-BE49-F238E27FC236}">
                <a16:creationId xmlns:a16="http://schemas.microsoft.com/office/drawing/2014/main" id="{9E84B711-9BF3-26F0-9BCC-BE3306C96E18}"/>
              </a:ext>
            </a:extLst>
          </p:cNvPr>
          <p:cNvSpPr txBox="1"/>
          <p:nvPr/>
        </p:nvSpPr>
        <p:spPr>
          <a:xfrm>
            <a:off x="2039539" y="6224150"/>
            <a:ext cx="7697391" cy="478849"/>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T.C Sağlık Bakanlığı. Sağlığın Geliştirilmesi Genel Müdürlüğü Sağlığı Geliştirme Programları, Teoriden Pratiğe. (Erişim tarihi: 22.01.2024)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hlinkClick r:id="rId2"/>
              </a:rPr>
              <a:t>https://sggm.saglik.gov.tr/TR-78279/sagligi-gelistirme-programlari.html</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48606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64B05F2-4E66-8D73-0824-37F1268B641D}"/>
              </a:ext>
            </a:extLst>
          </p:cNvPr>
          <p:cNvSpPr txBox="1"/>
          <p:nvPr/>
        </p:nvSpPr>
        <p:spPr>
          <a:xfrm>
            <a:off x="946546" y="546051"/>
            <a:ext cx="8897541" cy="1231106"/>
          </a:xfrm>
          <a:prstGeom prst="rect">
            <a:avLst/>
          </a:prstGeom>
          <a:noFill/>
        </p:spPr>
        <p:txBody>
          <a:bodyPr wrap="square">
            <a:spAutoFit/>
          </a:bodyPr>
          <a:lstStyle/>
          <a:p>
            <a:pPr algn="l"/>
            <a:r>
              <a:rPr lang="tr-TR" sz="2000" b="1" i="0" u="none" strike="noStrike" baseline="0" dirty="0">
                <a:solidFill>
                  <a:srgbClr val="27E200"/>
                </a:solidFill>
              </a:rPr>
              <a:t>Aşama 7: Etki Değerlendirmesi</a:t>
            </a:r>
          </a:p>
          <a:p>
            <a:pPr algn="just"/>
            <a:r>
              <a:rPr lang="tr-TR" sz="1800" b="0" i="0" u="none" strike="noStrike" baseline="0" dirty="0">
                <a:solidFill>
                  <a:srgbClr val="000000"/>
                </a:solidFill>
              </a:rPr>
              <a:t>Odak</a:t>
            </a:r>
            <a:r>
              <a:rPr lang="tr-TR" dirty="0">
                <a:solidFill>
                  <a:srgbClr val="000000"/>
                </a:solidFill>
              </a:rPr>
              <a:t> </a:t>
            </a:r>
            <a:r>
              <a:rPr lang="tr-TR" sz="1800" b="0" i="0" u="none" strike="noStrike" baseline="0" dirty="0">
                <a:solidFill>
                  <a:srgbClr val="000000"/>
                </a:solidFill>
              </a:rPr>
              <a:t>noktası, müdahalenin davranışlar ve çevre üzerindeki etkisinin belirlenmesidir.</a:t>
            </a:r>
          </a:p>
          <a:p>
            <a:pPr algn="just"/>
            <a:r>
              <a:rPr lang="tr-TR" sz="1800" b="0" i="0" u="none" strike="noStrike" baseline="0" dirty="0">
                <a:solidFill>
                  <a:srgbClr val="000000"/>
                </a:solidFill>
              </a:rPr>
              <a:t>Zamanlama, tüm müdahale faaliyetlerinin tamamlandığı tarihten hemen sonra veya</a:t>
            </a:r>
          </a:p>
          <a:p>
            <a:pPr algn="just"/>
            <a:r>
              <a:rPr lang="tr-TR" sz="1800" b="0" i="0" u="none" strike="noStrike" baseline="0" dirty="0">
                <a:solidFill>
                  <a:srgbClr val="000000"/>
                </a:solidFill>
              </a:rPr>
              <a:t>birkaç yıl sonrasına kadar değişebilmektedir.</a:t>
            </a:r>
            <a:endParaRPr lang="tr-TR" dirty="0"/>
          </a:p>
        </p:txBody>
      </p:sp>
      <p:sp>
        <p:nvSpPr>
          <p:cNvPr id="5" name="Metin kutusu 4">
            <a:extLst>
              <a:ext uri="{FF2B5EF4-FFF2-40B4-BE49-F238E27FC236}">
                <a16:creationId xmlns:a16="http://schemas.microsoft.com/office/drawing/2014/main" id="{21AFF77C-2B56-A012-508F-5F81D937F205}"/>
              </a:ext>
            </a:extLst>
          </p:cNvPr>
          <p:cNvSpPr txBox="1"/>
          <p:nvPr/>
        </p:nvSpPr>
        <p:spPr>
          <a:xfrm>
            <a:off x="946546" y="2461736"/>
            <a:ext cx="9111854" cy="954107"/>
          </a:xfrm>
          <a:prstGeom prst="rect">
            <a:avLst/>
          </a:prstGeom>
          <a:noFill/>
        </p:spPr>
        <p:txBody>
          <a:bodyPr wrap="square">
            <a:spAutoFit/>
          </a:bodyPr>
          <a:lstStyle/>
          <a:p>
            <a:pPr algn="l"/>
            <a:r>
              <a:rPr lang="tr-TR" sz="2000" b="1" i="0" u="none" strike="noStrike" baseline="0" dirty="0">
                <a:solidFill>
                  <a:srgbClr val="27E200"/>
                </a:solidFill>
              </a:rPr>
              <a:t>Aşama 8: Sonuç Değerlendirme</a:t>
            </a:r>
          </a:p>
          <a:p>
            <a:pPr algn="just"/>
            <a:r>
              <a:rPr lang="tr-TR" sz="1800" b="0" i="0" u="none" strike="noStrike" baseline="0" dirty="0">
                <a:solidFill>
                  <a:srgbClr val="000000"/>
                </a:solidFill>
              </a:rPr>
              <a:t>Son değerlendirme aşamasının odak noktası, sürecin en başındaki odak </a:t>
            </a:r>
            <a:r>
              <a:rPr lang="tr-TR" sz="1800" b="0" i="0" u="none" strike="noStrike" baseline="0" dirty="0" err="1">
                <a:solidFill>
                  <a:srgbClr val="000000"/>
                </a:solidFill>
              </a:rPr>
              <a:t>noktas</a:t>
            </a:r>
            <a:r>
              <a:rPr lang="tr-TR" dirty="0">
                <a:solidFill>
                  <a:srgbClr val="000000"/>
                </a:solidFill>
              </a:rPr>
              <a:t> i</a:t>
            </a:r>
            <a:r>
              <a:rPr lang="tr-TR" sz="1800" b="0" i="0" u="none" strike="noStrike" baseline="0" dirty="0">
                <a:solidFill>
                  <a:srgbClr val="000000"/>
                </a:solidFill>
              </a:rPr>
              <a:t>le aynıdır—yaşam kalitesi ve sağlık durumu göstergelerinin değerlendirilmesi.</a:t>
            </a:r>
            <a:endParaRPr lang="tr-TR" dirty="0"/>
          </a:p>
        </p:txBody>
      </p:sp>
      <p:sp>
        <p:nvSpPr>
          <p:cNvPr id="7" name="Metin kutusu 6">
            <a:extLst>
              <a:ext uri="{FF2B5EF4-FFF2-40B4-BE49-F238E27FC236}">
                <a16:creationId xmlns:a16="http://schemas.microsoft.com/office/drawing/2014/main" id="{BD18F049-260F-596B-46EA-BB6F8B29E8B1}"/>
              </a:ext>
            </a:extLst>
          </p:cNvPr>
          <p:cNvSpPr txBox="1"/>
          <p:nvPr/>
        </p:nvSpPr>
        <p:spPr>
          <a:xfrm>
            <a:off x="2175272" y="6311949"/>
            <a:ext cx="7668815" cy="478849"/>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T.C Sağlık Bakanlığı. Sağlığın Geliştirilmesi Genel Müdürlüğü Sağlığı Geliştirme Programları, Teoriden Pratiğe. (Erişim tarihi: 22.01.2024)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hlinkClick r:id="rId2"/>
              </a:rPr>
              <a:t>https://sggm.saglik.gov.tr/TR-78279/sagligi-gelistirme-programlari.html</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42487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00E53CB-D326-55BF-75F2-144FE76B7EE0}"/>
              </a:ext>
            </a:extLst>
          </p:cNvPr>
          <p:cNvSpPr txBox="1"/>
          <p:nvPr/>
        </p:nvSpPr>
        <p:spPr>
          <a:xfrm>
            <a:off x="1190625" y="241060"/>
            <a:ext cx="6096000" cy="646331"/>
          </a:xfrm>
          <a:prstGeom prst="rect">
            <a:avLst/>
          </a:prstGeom>
          <a:noFill/>
        </p:spPr>
        <p:txBody>
          <a:bodyPr wrap="square">
            <a:spAutoFit/>
          </a:bodyPr>
          <a:lstStyle/>
          <a:p>
            <a:r>
              <a:rPr lang="tr-TR" b="1" i="1" dirty="0"/>
              <a:t>Kaynakça:</a:t>
            </a:r>
          </a:p>
          <a:p>
            <a:endParaRPr lang="tr-TR" b="1" i="1" dirty="0"/>
          </a:p>
        </p:txBody>
      </p:sp>
      <p:sp>
        <p:nvSpPr>
          <p:cNvPr id="9" name="Metin kutusu 8">
            <a:extLst>
              <a:ext uri="{FF2B5EF4-FFF2-40B4-BE49-F238E27FC236}">
                <a16:creationId xmlns:a16="http://schemas.microsoft.com/office/drawing/2014/main" id="{C789459C-CE09-D6C4-B7CC-7936165BDEF7}"/>
              </a:ext>
            </a:extLst>
          </p:cNvPr>
          <p:cNvSpPr txBox="1"/>
          <p:nvPr/>
        </p:nvSpPr>
        <p:spPr>
          <a:xfrm>
            <a:off x="641074" y="754074"/>
            <a:ext cx="10688914" cy="6802119"/>
          </a:xfrm>
          <a:prstGeom prst="rect">
            <a:avLst/>
          </a:prstGeom>
          <a:noFill/>
        </p:spPr>
        <p:txBody>
          <a:bodyPr wrap="square">
            <a:spAutoFit/>
          </a:bodyPr>
          <a:lstStyle/>
          <a:p>
            <a:pPr marL="628650" indent="-171450" algn="just">
              <a:lnSpc>
                <a:spcPct val="107000"/>
              </a:lnSpc>
              <a:spcAft>
                <a:spcPts val="800"/>
              </a:spcAft>
              <a:buFont typeface="Arial" panose="020B0604020202020204" pitchFamily="34" charset="0"/>
              <a:buChar char="•"/>
              <a:defRPr/>
            </a:pPr>
            <a:r>
              <a:rPr lang="tr-TR" sz="1200" dirty="0"/>
              <a:t>Özvarış Ş. B. (2016). Sağlığı Geliştirme ve Sağlık Eğitimi. Ankara: Hacettepe Üniversitesi Yayınları. </a:t>
            </a:r>
            <a:endParaRPr lang="tr-TR" sz="1200" dirty="0">
              <a:solidFill>
                <a:prstClr val="black"/>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6286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a:p>
            <a:pPr marL="6286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Güler, Ç., Akın, L. (2012). Halk Sağlığı Temel Bilgiler. Ankara: Hacettepe Üniversitesi Yayınları.</a:t>
            </a:r>
          </a:p>
          <a:p>
            <a:pPr marL="628650" indent="-171450" algn="just">
              <a:lnSpc>
                <a:spcPct val="107000"/>
              </a:lnSpc>
              <a:spcAft>
                <a:spcPts val="800"/>
              </a:spcAft>
              <a:buFont typeface="Arial" panose="020B0604020202020204" pitchFamily="34" charset="0"/>
              <a:buChar char="•"/>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Esin N. M., Aktaş E. (2012). </a:t>
            </a:r>
            <a:r>
              <a:rPr lang="tr-TR" sz="1200" dirty="0">
                <a:solidFill>
                  <a:prstClr val="black"/>
                </a:solidFill>
                <a:latin typeface="Calibri" panose="020F0502020204030204"/>
                <a:ea typeface="Calibri" panose="020F0502020204030204" pitchFamily="34" charset="0"/>
                <a:cs typeface="Times New Roman" panose="02020603050405020304" pitchFamily="18" charset="0"/>
              </a:rPr>
              <a:t>Çalışanların Sağlık Davranışları ve Etkileyen Faktörler: Sistematik İnceleme,</a:t>
            </a:r>
            <a:r>
              <a:rPr lang="tr-TR" sz="1800" b="0" i="1" u="none" strike="noStrike" baseline="0" dirty="0">
                <a:latin typeface="TimesNewRomanPS-ItalicMT"/>
              </a:rPr>
              <a:t> </a:t>
            </a:r>
            <a:r>
              <a:rPr lang="tr-TR" sz="1200" dirty="0">
                <a:solidFill>
                  <a:prstClr val="black"/>
                </a:solidFill>
                <a:latin typeface="Calibri" panose="020F0502020204030204"/>
                <a:ea typeface="Calibri" panose="020F0502020204030204" pitchFamily="34" charset="0"/>
                <a:cs typeface="Times New Roman" panose="02020603050405020304" pitchFamily="18" charset="0"/>
              </a:rPr>
              <a:t>İ.Ü.F.N. Hemşirelik. Dergisi, 20(2), 166-176</a:t>
            </a:r>
          </a:p>
          <a:p>
            <a:pPr marL="628650" indent="-171450" algn="just">
              <a:lnSpc>
                <a:spcPct val="107000"/>
              </a:lnSpc>
              <a:spcAft>
                <a:spcPts val="800"/>
              </a:spcAft>
              <a:buFont typeface="Arial" panose="020B0604020202020204" pitchFamily="34" charset="0"/>
              <a:buChar char="•"/>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Şimşek, Z. (2013). Sağlığı Geliştirmenin Tarihsel Gelişimi ve Örneklerle Sağlığı Geliştirme Stratejileri, TAF </a:t>
            </a:r>
            <a:r>
              <a:rPr kumimoji="0" lang="tr-TR"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Preventive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Medicine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Bulletin</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12(3),343-357 </a:t>
            </a:r>
          </a:p>
          <a:p>
            <a:pPr marL="628650" indent="-171450" algn="just">
              <a:lnSpc>
                <a:spcPct val="107000"/>
              </a:lnSpc>
              <a:spcAft>
                <a:spcPts val="800"/>
              </a:spcAft>
              <a:buFont typeface="Arial" panose="020B0604020202020204" pitchFamily="34" charset="0"/>
              <a:buChar char="•"/>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Aydın, N. (2019). Sağlığın Teşviki Ve Geliştirilmesi,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Black Sea Journal of Health Science</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2(1), 21-29</a:t>
            </a:r>
            <a:endParaRPr lang="tr-TR" sz="1200" dirty="0"/>
          </a:p>
          <a:p>
            <a:pPr marL="628650" indent="-171450" algn="just">
              <a:lnSpc>
                <a:spcPct val="107000"/>
              </a:lnSpc>
              <a:spcAft>
                <a:spcPts val="800"/>
              </a:spcAft>
              <a:buFont typeface="Arial" panose="020B0604020202020204" pitchFamily="34" charset="0"/>
              <a:buChar char="•"/>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World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Health</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Organization</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200" dirty="0">
                <a:solidFill>
                  <a:prstClr val="black"/>
                </a:solidFill>
                <a:latin typeface="Calibri" panose="020F0502020204030204"/>
              </a:rPr>
              <a:t>10th Global Conference on Health Promotion charters a path for creating ‘well-being societies</a:t>
            </a:r>
            <a:r>
              <a:rPr lang="tr-TR" sz="1200" dirty="0">
                <a:solidFill>
                  <a:prstClr val="black"/>
                </a:solidFill>
                <a:latin typeface="Calibri" panose="020F0502020204030204"/>
              </a:rPr>
              <a:t>. </a:t>
            </a:r>
            <a:r>
              <a:rPr kumimoji="0" lang="tr-TR" sz="1200" b="0" i="0" u="none" strike="noStrike" kern="1200" cap="none" spc="0" normalizeH="0" baseline="0" noProof="0" dirty="0">
                <a:ln>
                  <a:noFill/>
                </a:ln>
                <a:solidFill>
                  <a:srgbClr val="3C4245"/>
                </a:solidFill>
                <a:effectLst/>
                <a:uLnTx/>
                <a:uFillTx/>
                <a:latin typeface="Calibri" panose="020F0502020204030204"/>
                <a:ea typeface="+mn-ea"/>
                <a:cs typeface="+mn-cs"/>
              </a:rPr>
              <a:t>(Erişim tarihi: </a:t>
            </a:r>
            <a:r>
              <a:rPr lang="tr-TR" sz="1200" dirty="0">
                <a:solidFill>
                  <a:srgbClr val="3C4245"/>
                </a:solidFill>
                <a:latin typeface="Calibri" panose="020F0502020204030204"/>
              </a:rPr>
              <a:t>23</a:t>
            </a:r>
            <a:r>
              <a:rPr kumimoji="0" lang="tr-TR" sz="1200" b="0" i="0" u="none" strike="noStrike" kern="1200" cap="none" spc="0" normalizeH="0" baseline="0" noProof="0" dirty="0">
                <a:ln>
                  <a:noFill/>
                </a:ln>
                <a:solidFill>
                  <a:srgbClr val="3C4245"/>
                </a:solidFill>
                <a:effectLst/>
                <a:uLnTx/>
                <a:uFillTx/>
                <a:latin typeface="Calibri" panose="020F0502020204030204"/>
                <a:ea typeface="+mn-ea"/>
                <a:cs typeface="+mn-cs"/>
              </a:rPr>
              <a:t>.01.2024) Erişim adresi: </a:t>
            </a:r>
            <a:r>
              <a:rPr kumimoji="0" lang="tr-TR" sz="1200" b="0" i="0" u="none" strike="noStrike" kern="1200" cap="none" spc="0" normalizeH="0" baseline="0" noProof="0" dirty="0">
                <a:ln>
                  <a:noFill/>
                </a:ln>
                <a:solidFill>
                  <a:srgbClr val="3C4245"/>
                </a:solidFill>
                <a:effectLst/>
                <a:uLnTx/>
                <a:uFillTx/>
                <a:latin typeface="Calibri" panose="020F0502020204030204"/>
                <a:ea typeface="+mn-ea"/>
                <a:cs typeface="+mn-cs"/>
                <a:hlinkClick r:id="rId3"/>
              </a:rPr>
              <a:t>https://www.who.int/news/item/15-12-2021-10th-global-conference-on-health-promotion-charters-a-path-for-creating-well-being-societies</a:t>
            </a:r>
            <a:r>
              <a:rPr kumimoji="0" lang="tr-TR" sz="1200" b="0" i="0" u="none" strike="noStrike" kern="1200" cap="none" spc="0" normalizeH="0" baseline="0" noProof="0" dirty="0">
                <a:ln>
                  <a:noFill/>
                </a:ln>
                <a:solidFill>
                  <a:srgbClr val="3C4245"/>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srgbClr val="3C4245"/>
              </a:solidFill>
              <a:effectLst/>
              <a:uLnTx/>
              <a:uFillTx/>
              <a:latin typeface="Calibri" panose="020F0502020204030204"/>
              <a:ea typeface="+mn-ea"/>
              <a:cs typeface="+mn-cs"/>
            </a:endParaRPr>
          </a:p>
          <a:p>
            <a:pPr marL="628650" indent="-171450" algn="just">
              <a:lnSpc>
                <a:spcPct val="107000"/>
              </a:lnSpc>
              <a:spcAft>
                <a:spcPts val="800"/>
              </a:spcAft>
              <a:buFont typeface="Arial" panose="020B0604020202020204" pitchFamily="34" charset="0"/>
              <a:buChar char="•"/>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Seçginli, 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(2019). Toplum Sağlığını Geliştirmede Kullanılan Modeller, </a:t>
            </a: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Türkiye Klinikleri. 5(1),50-58</a:t>
            </a:r>
          </a:p>
          <a:p>
            <a:pPr marL="628650" indent="-171450" algn="just">
              <a:lnSpc>
                <a:spcPct val="107000"/>
              </a:lnSpc>
              <a:spcAft>
                <a:spcPts val="800"/>
              </a:spcAft>
              <a:buFont typeface="Arial" panose="020B0604020202020204" pitchFamily="34" charset="0"/>
              <a:buChar char="•"/>
              <a:defRPr/>
            </a:pPr>
            <a:r>
              <a:rPr kumimoji="0" lang="tr-TR" sz="12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Bulduk, S., Yurt, S., Dinçer, Y., Ardıç E. (2015). Sağlık Davranışı Modelleri. </a:t>
            </a:r>
            <a:r>
              <a:rPr kumimoji="0" lang="tr-TR" sz="1200" b="0" i="0" u="none" strike="noStrike" kern="1200" cap="none" spc="0" normalizeH="0" baseline="0" noProof="0" dirty="0">
                <a:ln>
                  <a:noFill/>
                </a:ln>
                <a:solidFill>
                  <a:srgbClr val="222122"/>
                </a:solidFill>
                <a:effectLst/>
                <a:uLnTx/>
                <a:uFillTx/>
                <a:ea typeface="+mn-ea"/>
                <a:cs typeface="+mn-cs"/>
              </a:rPr>
              <a:t>Düzce Üniversitesi Sağlık Bilimleri Enstitüsü Dergisi. 5(1), 28-34</a:t>
            </a:r>
          </a:p>
          <a:p>
            <a:pPr marL="628650" indent="-171450" algn="just">
              <a:lnSpc>
                <a:spcPct val="107000"/>
              </a:lnSpc>
              <a:spcAft>
                <a:spcPts val="800"/>
              </a:spcAft>
              <a:buFont typeface="Arial" panose="020B0604020202020204" pitchFamily="34" charset="0"/>
              <a:buChar char="•"/>
              <a:defRPr/>
            </a:pPr>
            <a:r>
              <a:rPr lang="tr-TR" sz="1200" dirty="0"/>
              <a:t>T.C. Cumhurbaşkanlığı Mevzuat Bilgi Sistemi. Halkın Sağlık Eğitimi Yönetmeliği,</a:t>
            </a:r>
            <a:r>
              <a:rPr kumimoji="0" lang="tr-TR" sz="1200" b="0" i="0" u="none" strike="noStrike" kern="1200" cap="none" spc="0" normalizeH="0" baseline="0" noProof="0" dirty="0">
                <a:ln>
                  <a:noFill/>
                </a:ln>
                <a:solidFill>
                  <a:srgbClr val="3C4245"/>
                </a:solidFill>
                <a:effectLst/>
                <a:uLnTx/>
                <a:uFillTx/>
                <a:ea typeface="+mn-ea"/>
                <a:cs typeface="+mn-cs"/>
              </a:rPr>
              <a:t> (Erişim tarihi: 23.01.2024) Erişim adresi </a:t>
            </a:r>
            <a:r>
              <a:rPr kumimoji="0" lang="tr-TR" sz="1200" b="0" i="0" u="none" strike="noStrike" kern="1200" cap="none" spc="0" normalizeH="0" baseline="0" noProof="0" dirty="0">
                <a:ln>
                  <a:noFill/>
                </a:ln>
                <a:solidFill>
                  <a:srgbClr val="3C4245"/>
                </a:solidFill>
                <a:effectLst/>
                <a:uLnTx/>
                <a:uFillTx/>
                <a:ea typeface="+mn-ea"/>
                <a:cs typeface="+mn-cs"/>
                <a:hlinkClick r:id="rId4"/>
              </a:rPr>
              <a:t>https://www.mevzuat.gov.tr/mevzuat?MevzuatNo=9352&amp;MevzuatTur=7&amp;MevzuatTertip=5</a:t>
            </a:r>
            <a:r>
              <a:rPr kumimoji="0" lang="tr-TR" sz="1200" b="0" i="0" u="none" strike="noStrike" kern="1200" cap="none" spc="0" normalizeH="0" baseline="0" noProof="0" dirty="0">
                <a:ln>
                  <a:noFill/>
                </a:ln>
                <a:solidFill>
                  <a:srgbClr val="3C4245"/>
                </a:solidFill>
                <a:effectLst/>
                <a:uLnTx/>
                <a:uFillTx/>
                <a:ea typeface="+mn-ea"/>
                <a:cs typeface="+mn-cs"/>
              </a:rPr>
              <a:t>  </a:t>
            </a:r>
          </a:p>
          <a:p>
            <a:pPr marL="628650" indent="-171450" algn="just">
              <a:lnSpc>
                <a:spcPct val="107000"/>
              </a:lnSpc>
              <a:spcAft>
                <a:spcPts val="800"/>
              </a:spcAft>
              <a:buFont typeface="Arial" panose="020B0604020202020204" pitchFamily="34" charset="0"/>
              <a:buChar char="•"/>
              <a:defRPr/>
            </a:pPr>
            <a:r>
              <a:rPr kumimoji="0" lang="tr-TR" sz="12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Göçmen</a:t>
            </a:r>
            <a:r>
              <a:rPr lang="tr-TR" sz="1200" dirty="0">
                <a:solidFill>
                  <a:prstClr val="black"/>
                </a:solidFill>
                <a:ea typeface="Calibri" panose="020F0502020204030204" pitchFamily="34" charset="0"/>
                <a:cs typeface="Times New Roman" panose="02020603050405020304" pitchFamily="18" charset="0"/>
              </a:rPr>
              <a:t>, L., Acımış N. M. (2017). Dünden Günümüze Türkiye' de Sağlığın Geliştirilmesi Serüveni, Sağlık ve Toplum. 27(3),14-19</a:t>
            </a:r>
            <a:endParaRPr kumimoji="0" lang="tr-TR" sz="1200" b="0" i="0" u="none" strike="noStrike" kern="1200" cap="none" spc="0" normalizeH="0" baseline="0" noProof="0" dirty="0">
              <a:ln>
                <a:noFill/>
              </a:ln>
              <a:solidFill>
                <a:srgbClr val="3C4245"/>
              </a:solidFill>
              <a:effectLst/>
              <a:uLnTx/>
              <a:uFillTx/>
              <a:ea typeface="+mn-ea"/>
              <a:cs typeface="+mn-cs"/>
            </a:endParaRPr>
          </a:p>
          <a:p>
            <a:pPr marL="628650" indent="-171450" algn="just">
              <a:lnSpc>
                <a:spcPct val="107000"/>
              </a:lnSpc>
              <a:spcAft>
                <a:spcPts val="800"/>
              </a:spcAft>
              <a:buFont typeface="Arial" panose="020B0604020202020204" pitchFamily="34" charset="0"/>
              <a:buChar char="•"/>
              <a:defRPr/>
            </a:pPr>
            <a:endParaRPr lang="tr-TR" sz="1200" dirty="0"/>
          </a:p>
          <a:p>
            <a:pPr marL="628650" indent="-171450" algn="just">
              <a:lnSpc>
                <a:spcPct val="107000"/>
              </a:lnSpc>
              <a:spcAft>
                <a:spcPts val="800"/>
              </a:spcAft>
              <a:buFont typeface="Arial" panose="020B0604020202020204" pitchFamily="34" charset="0"/>
              <a:buChar char="•"/>
              <a:defRPr/>
            </a:pPr>
            <a:endParaRPr lang="tr-TR" sz="1200" dirty="0"/>
          </a:p>
          <a:p>
            <a:pPr marL="628650" indent="-171450" algn="just">
              <a:lnSpc>
                <a:spcPct val="107000"/>
              </a:lnSpc>
              <a:spcAft>
                <a:spcPts val="800"/>
              </a:spcAft>
              <a:buFont typeface="Arial" panose="020B0604020202020204" pitchFamily="34" charset="0"/>
              <a:buChar char="•"/>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07000"/>
              </a:lnSpc>
              <a:spcBef>
                <a:spcPts val="0"/>
              </a:spcBef>
              <a:spcAft>
                <a:spcPts val="80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algn="just">
              <a:defRPr/>
            </a:pPr>
            <a:endParaRPr lang="tr-TR" sz="1200" b="1" i="0" dirty="0">
              <a:solidFill>
                <a:srgbClr val="000000"/>
              </a:solidFill>
              <a:effectLst/>
            </a:endParaRPr>
          </a:p>
          <a:p>
            <a:pPr>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u="sng" dirty="0">
              <a:solidFill>
                <a:srgbClr val="FF6C00"/>
              </a:solidFill>
              <a:effectLst/>
            </a:endParaRPr>
          </a:p>
          <a:p>
            <a:pPr algn="just"/>
            <a:endParaRPr lang="tr-TR" sz="1200" u="sng" dirty="0">
              <a:solidFill>
                <a:srgbClr val="FF6C00"/>
              </a:solidFill>
            </a:endParaRPr>
          </a:p>
          <a:p>
            <a:pPr algn="just"/>
            <a:r>
              <a:rPr lang="tr-TR" sz="1200" u="sng" dirty="0">
                <a:solidFill>
                  <a:srgbClr val="FF6C00"/>
                </a:solidFill>
              </a:rPr>
              <a:t>            </a:t>
            </a:r>
            <a:endParaRPr lang="tr-TR" sz="1200" dirty="0"/>
          </a:p>
          <a:p>
            <a:pPr marL="457200" marR="0" lvl="0" indent="0" algn="just" defTabSz="914400" rtl="0" eaLnBrk="1" fontAlgn="auto" latinLnBrk="0" hangingPunct="1">
              <a:lnSpc>
                <a:spcPct val="107000"/>
              </a:lnSpc>
              <a:spcBef>
                <a:spcPts val="0"/>
              </a:spcBef>
              <a:spcAft>
                <a:spcPts val="80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07000"/>
              </a:lnSpc>
              <a:spcBef>
                <a:spcPts val="0"/>
              </a:spcBef>
              <a:spcAft>
                <a:spcPts val="80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07000"/>
              </a:lnSpc>
              <a:spcBef>
                <a:spcPts val="0"/>
              </a:spcBef>
              <a:spcAft>
                <a:spcPts val="80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96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9F0552D-CEEF-EC1D-1F0F-8E2373B0C1B1}"/>
              </a:ext>
            </a:extLst>
          </p:cNvPr>
          <p:cNvSpPr txBox="1"/>
          <p:nvPr/>
        </p:nvSpPr>
        <p:spPr>
          <a:xfrm>
            <a:off x="1057273" y="751522"/>
            <a:ext cx="10529889" cy="4524315"/>
          </a:xfrm>
          <a:prstGeom prst="rect">
            <a:avLst/>
          </a:prstGeom>
          <a:noFill/>
        </p:spPr>
        <p:txBody>
          <a:bodyPr wrap="square" rtlCol="0">
            <a:spAutoFit/>
          </a:bodyPr>
          <a:lstStyle/>
          <a:p>
            <a:r>
              <a:rPr lang="tr-TR" dirty="0"/>
              <a:t>EĞİTİM                                       DAVRANIŞ DEĞİŞİKLİĞİ </a:t>
            </a:r>
          </a:p>
          <a:p>
            <a:endParaRPr lang="tr-TR" dirty="0"/>
          </a:p>
          <a:p>
            <a:endParaRPr lang="tr-TR" dirty="0"/>
          </a:p>
          <a:p>
            <a:endParaRPr lang="tr-TR" dirty="0"/>
          </a:p>
          <a:p>
            <a:endParaRPr lang="tr-TR" dirty="0"/>
          </a:p>
          <a:p>
            <a:pPr algn="just"/>
            <a:r>
              <a:rPr lang="tr-TR" dirty="0"/>
              <a:t>-Örgün Eğitim- Okullarda temel ve mesleki eğitimi </a:t>
            </a:r>
          </a:p>
          <a:p>
            <a:pPr algn="just"/>
            <a:endParaRPr lang="tr-TR" dirty="0"/>
          </a:p>
          <a:p>
            <a:pPr algn="just"/>
            <a:r>
              <a:rPr lang="tr-TR" dirty="0"/>
              <a:t>-Yaygın Eğitim-Eğitimin tamamlayamamış olanlara kurumlar- sistemli ve programlı olarak yapılan okul dışı eğitim</a:t>
            </a:r>
          </a:p>
          <a:p>
            <a:pPr algn="just"/>
            <a:endParaRPr lang="tr-TR" dirty="0"/>
          </a:p>
          <a:p>
            <a:pPr marL="0" marR="0" lvl="0" indent="0" algn="just" defTabSz="914400" rtl="0" eaLnBrk="1" fontAlgn="auto" latinLnBrk="0" hangingPunct="1">
              <a:lnSpc>
                <a:spcPct val="100000"/>
              </a:lnSpc>
              <a:spcBef>
                <a:spcPts val="0"/>
              </a:spcBef>
              <a:spcAft>
                <a:spcPts val="0"/>
              </a:spcAft>
              <a:buClrTx/>
              <a:buSzTx/>
              <a:buFontTx/>
              <a:buNone/>
              <a:tabLst/>
              <a:defRPr/>
            </a:pPr>
            <a:r>
              <a:rPr lang="tr-TR" dirty="0"/>
              <a:t> -</a:t>
            </a:r>
            <a:r>
              <a:rPr kumimoji="0" lang="tr-TR" sz="1800" b="0" i="0" u="none" strike="noStrike" kern="1200" cap="none" spc="0" normalizeH="0" baseline="0" noProof="0" dirty="0">
                <a:ln>
                  <a:noFill/>
                </a:ln>
                <a:solidFill>
                  <a:prstClr val="black"/>
                </a:solidFill>
                <a:effectLst/>
                <a:uLnTx/>
                <a:uFillTx/>
                <a:ea typeface="+mn-ea"/>
                <a:cs typeface="+mn-cs"/>
              </a:rPr>
              <a:t>Algın Eğitim (Kültürlenme)  Kitle iletişim araçları, aile, arkadaş </a:t>
            </a:r>
            <a:r>
              <a:rPr kumimoji="0" lang="tr-TR" sz="1800" b="0" i="0" u="none" strike="noStrike" kern="1200" cap="none" spc="0" normalizeH="0" baseline="0" noProof="0" dirty="0" err="1">
                <a:ln>
                  <a:noFill/>
                </a:ln>
                <a:solidFill>
                  <a:prstClr val="black"/>
                </a:solidFill>
                <a:effectLst/>
                <a:uLnTx/>
                <a:uFillTx/>
                <a:ea typeface="+mn-ea"/>
                <a:cs typeface="+mn-cs"/>
              </a:rPr>
              <a:t>v.b</a:t>
            </a:r>
            <a:r>
              <a:rPr kumimoji="0" lang="tr-TR" sz="1800" b="0" i="0" u="none" strike="noStrike" kern="1200" cap="none" spc="0" normalizeH="0" baseline="0" noProof="0" dirty="0">
                <a:ln>
                  <a:noFill/>
                </a:ln>
                <a:solidFill>
                  <a:prstClr val="black"/>
                </a:solidFill>
                <a:effectLst/>
                <a:uLnTx/>
                <a:uFillTx/>
                <a:ea typeface="+mn-ea"/>
                <a:cs typeface="+mn-cs"/>
              </a:rPr>
              <a:t> geleneksel eğitim kurumları dışında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tr-TR"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ea typeface="+mn-ea"/>
                <a:cs typeface="+mn-cs"/>
              </a:rPr>
              <a:t>Birbirlerinin alternatifi değillerdir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tr-TR"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ea typeface="+mn-ea"/>
                <a:cs typeface="+mn-cs"/>
              </a:rPr>
              <a:t>Bir sistem içerisinde birbirlerini tamamlarlar</a:t>
            </a:r>
          </a:p>
          <a:p>
            <a:pPr algn="just"/>
            <a:endParaRPr lang="tr-TR" dirty="0"/>
          </a:p>
          <a:p>
            <a:pPr algn="just"/>
            <a:r>
              <a:rPr lang="tr-TR" dirty="0"/>
              <a:t>Sağlık eğitimi örgün eğitimle başlaması, yaygın eğitimle sürmesi ve algın eğitimle de desteklenmesi </a:t>
            </a:r>
          </a:p>
        </p:txBody>
      </p:sp>
      <p:cxnSp>
        <p:nvCxnSpPr>
          <p:cNvPr id="5" name="Düz Ok Bağlayıcısı 4">
            <a:extLst>
              <a:ext uri="{FF2B5EF4-FFF2-40B4-BE49-F238E27FC236}">
                <a16:creationId xmlns:a16="http://schemas.microsoft.com/office/drawing/2014/main" id="{EA4DEE8C-D398-6EEA-9F21-3648CA978D4A}"/>
              </a:ext>
            </a:extLst>
          </p:cNvPr>
          <p:cNvCxnSpPr>
            <a:cxnSpLocks/>
          </p:cNvCxnSpPr>
          <p:nvPr/>
        </p:nvCxnSpPr>
        <p:spPr>
          <a:xfrm>
            <a:off x="1928813" y="937258"/>
            <a:ext cx="184308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Metin kutusu 3">
            <a:extLst>
              <a:ext uri="{FF2B5EF4-FFF2-40B4-BE49-F238E27FC236}">
                <a16:creationId xmlns:a16="http://schemas.microsoft.com/office/drawing/2014/main" id="{27B6797C-FFFA-4A98-C935-2B23DBF45955}"/>
              </a:ext>
            </a:extLst>
          </p:cNvPr>
          <p:cNvSpPr txBox="1"/>
          <p:nvPr/>
        </p:nvSpPr>
        <p:spPr>
          <a:xfrm>
            <a:off x="2228850" y="6418551"/>
            <a:ext cx="7340202" cy="281231"/>
          </a:xfrm>
          <a:prstGeom prst="rect">
            <a:avLst/>
          </a:prstGeom>
          <a:noFill/>
        </p:spPr>
        <p:txBody>
          <a:bodyPr wrap="square">
            <a:spAutoFit/>
          </a:bodyPr>
          <a:lstStyle/>
          <a:p>
            <a:pPr marL="457200" marR="0" lvl="0" indent="0" algn="just" defTabSz="914400" rtl="0" eaLnBrk="1" fontAlgn="auto" latinLnBrk="0" hangingPunct="1">
              <a:lnSpc>
                <a:spcPct val="107000"/>
              </a:lnSpc>
              <a:spcBef>
                <a:spcPts val="0"/>
              </a:spcBef>
              <a:spcAft>
                <a:spcPts val="80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Güler, Ç., Akın, L. (2012). Halk Sağlığı Temel Bilgiler. Ankara: Hacettepe Üniversitesi Yayınları.</a:t>
            </a:r>
          </a:p>
        </p:txBody>
      </p:sp>
    </p:spTree>
    <p:extLst>
      <p:ext uri="{BB962C8B-B14F-4D97-AF65-F5344CB8AC3E}">
        <p14:creationId xmlns:p14="http://schemas.microsoft.com/office/powerpoint/2010/main" val="102171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5CE26DC-0AE8-A787-FCA1-B439923E173F}"/>
              </a:ext>
            </a:extLst>
          </p:cNvPr>
          <p:cNvSpPr txBox="1"/>
          <p:nvPr/>
        </p:nvSpPr>
        <p:spPr>
          <a:xfrm>
            <a:off x="1514473" y="1171102"/>
            <a:ext cx="5243513" cy="400110"/>
          </a:xfrm>
          <a:prstGeom prst="rect">
            <a:avLst/>
          </a:prstGeom>
          <a:noFill/>
        </p:spPr>
        <p:txBody>
          <a:bodyPr wrap="square" rtlCol="0">
            <a:spAutoFit/>
          </a:bodyPr>
          <a:lstStyle/>
          <a:p>
            <a:r>
              <a:rPr lang="tr-TR" sz="2000" dirty="0"/>
              <a:t>Örgün ve Yaygın Eğitim Aşamaları</a:t>
            </a:r>
          </a:p>
        </p:txBody>
      </p:sp>
      <p:sp>
        <p:nvSpPr>
          <p:cNvPr id="3" name="Metin kutusu 2">
            <a:extLst>
              <a:ext uri="{FF2B5EF4-FFF2-40B4-BE49-F238E27FC236}">
                <a16:creationId xmlns:a16="http://schemas.microsoft.com/office/drawing/2014/main" id="{B5708BA6-BFD5-13C3-C68D-C06C6DBD81FA}"/>
              </a:ext>
            </a:extLst>
          </p:cNvPr>
          <p:cNvSpPr txBox="1"/>
          <p:nvPr/>
        </p:nvSpPr>
        <p:spPr>
          <a:xfrm>
            <a:off x="1514473" y="2043113"/>
            <a:ext cx="5243513" cy="2246769"/>
          </a:xfrm>
          <a:prstGeom prst="rect">
            <a:avLst/>
          </a:prstGeom>
          <a:noFill/>
        </p:spPr>
        <p:txBody>
          <a:bodyPr wrap="square" rtlCol="0">
            <a:spAutoFit/>
          </a:bodyPr>
          <a:lstStyle/>
          <a:p>
            <a:pPr marL="342900" indent="-342900" algn="just">
              <a:buAutoNum type="arabicPeriod"/>
            </a:pPr>
            <a:r>
              <a:rPr lang="tr-TR" sz="2000" dirty="0"/>
              <a:t>Gereksinimin saptanması </a:t>
            </a:r>
          </a:p>
          <a:p>
            <a:pPr marL="342900" indent="-342900" algn="just">
              <a:buAutoNum type="arabicPeriod"/>
            </a:pPr>
            <a:r>
              <a:rPr lang="tr-TR" sz="2000" dirty="0"/>
              <a:t>Amaçların belirlenmesi</a:t>
            </a:r>
          </a:p>
          <a:p>
            <a:pPr marL="342900" indent="-342900" algn="just">
              <a:buAutoNum type="arabicPeriod"/>
            </a:pPr>
            <a:r>
              <a:rPr lang="tr-TR" sz="2000" dirty="0"/>
              <a:t>İçeriğin belirlenmesi</a:t>
            </a:r>
          </a:p>
          <a:p>
            <a:pPr marL="342900" indent="-342900" algn="just">
              <a:buAutoNum type="arabicPeriod"/>
            </a:pPr>
            <a:r>
              <a:rPr lang="tr-TR" sz="2000" dirty="0"/>
              <a:t>Eğitim yönteminin belirlenmesi</a:t>
            </a:r>
          </a:p>
          <a:p>
            <a:pPr marL="342900" indent="-342900" algn="just">
              <a:buAutoNum type="arabicPeriod"/>
            </a:pPr>
            <a:r>
              <a:rPr lang="tr-TR" sz="2000" dirty="0"/>
              <a:t>Eğitimin uygulanması</a:t>
            </a:r>
          </a:p>
          <a:p>
            <a:pPr marL="342900" indent="-342900" algn="just">
              <a:buAutoNum type="arabicPeriod"/>
            </a:pPr>
            <a:r>
              <a:rPr lang="tr-TR" sz="2000" dirty="0"/>
              <a:t>Uygulamanın değerlendirilmesi</a:t>
            </a:r>
          </a:p>
          <a:p>
            <a:pPr marL="342900" indent="-342900" algn="just">
              <a:buAutoNum type="arabicPeriod"/>
            </a:pPr>
            <a:r>
              <a:rPr lang="tr-TR" sz="2000" dirty="0"/>
              <a:t>Davranış değişikliğinin değerlendirilmesi    </a:t>
            </a:r>
          </a:p>
        </p:txBody>
      </p:sp>
      <p:sp>
        <p:nvSpPr>
          <p:cNvPr id="5" name="Metin kutusu 4">
            <a:extLst>
              <a:ext uri="{FF2B5EF4-FFF2-40B4-BE49-F238E27FC236}">
                <a16:creationId xmlns:a16="http://schemas.microsoft.com/office/drawing/2014/main" id="{0901A76C-AF2C-30E7-1F83-0B3382E631DA}"/>
              </a:ext>
            </a:extLst>
          </p:cNvPr>
          <p:cNvSpPr txBox="1"/>
          <p:nvPr/>
        </p:nvSpPr>
        <p:spPr>
          <a:xfrm>
            <a:off x="2160985" y="6576769"/>
            <a:ext cx="7368778" cy="281231"/>
          </a:xfrm>
          <a:prstGeom prst="rect">
            <a:avLst/>
          </a:prstGeom>
          <a:noFill/>
        </p:spPr>
        <p:txBody>
          <a:bodyPr wrap="square">
            <a:spAutoFit/>
          </a:bodyPr>
          <a:lstStyle/>
          <a:p>
            <a:pPr marL="457200" marR="0" lvl="0" algn="just" defTabSz="914400" rtl="0" eaLnBrk="1" fontAlgn="auto" latinLnBrk="0" hangingPunct="1">
              <a:lnSpc>
                <a:spcPct val="107000"/>
              </a:lnSpc>
              <a:spcBef>
                <a:spcPts val="0"/>
              </a:spcBef>
              <a:spcAft>
                <a:spcPts val="800"/>
              </a:spcAft>
              <a:buClrTx/>
              <a:buSzTx/>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Öztek, Z. (2020). Halk Sağlığı Kuramlar ve Uygulamalar.  Ankara: Sağlık ve Sosyal Yardım Vakfı.</a:t>
            </a:r>
          </a:p>
        </p:txBody>
      </p:sp>
    </p:spTree>
    <p:extLst>
      <p:ext uri="{BB962C8B-B14F-4D97-AF65-F5344CB8AC3E}">
        <p14:creationId xmlns:p14="http://schemas.microsoft.com/office/powerpoint/2010/main" val="49586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7D681ED-FE0A-BC90-5D49-561F157F5C7E}"/>
              </a:ext>
            </a:extLst>
          </p:cNvPr>
          <p:cNvSpPr txBox="1"/>
          <p:nvPr/>
        </p:nvSpPr>
        <p:spPr>
          <a:xfrm>
            <a:off x="1117998" y="515421"/>
            <a:ext cx="6093618" cy="400110"/>
          </a:xfrm>
          <a:prstGeom prst="rect">
            <a:avLst/>
          </a:prstGeom>
          <a:noFill/>
        </p:spPr>
        <p:txBody>
          <a:bodyPr wrap="square">
            <a:spAutoFit/>
          </a:bodyPr>
          <a:lstStyle/>
          <a:p>
            <a:r>
              <a:rPr lang="tr-TR" sz="2000" dirty="0"/>
              <a:t>YETİŞKİNLERİN ÖĞRENME ÖZELLİKLERİ</a:t>
            </a:r>
          </a:p>
        </p:txBody>
      </p:sp>
      <p:sp>
        <p:nvSpPr>
          <p:cNvPr id="5" name="Metin kutusu 4">
            <a:extLst>
              <a:ext uri="{FF2B5EF4-FFF2-40B4-BE49-F238E27FC236}">
                <a16:creationId xmlns:a16="http://schemas.microsoft.com/office/drawing/2014/main" id="{A6BE0BD2-9ED8-CDD0-57B5-A6F5CA36A96F}"/>
              </a:ext>
            </a:extLst>
          </p:cNvPr>
          <p:cNvSpPr txBox="1"/>
          <p:nvPr/>
        </p:nvSpPr>
        <p:spPr>
          <a:xfrm>
            <a:off x="1117998" y="1147634"/>
            <a:ext cx="7825978" cy="3747180"/>
          </a:xfrm>
          <a:prstGeom prst="rect">
            <a:avLst/>
          </a:prstGeom>
          <a:noFill/>
        </p:spPr>
        <p:txBody>
          <a:bodyPr wrap="square">
            <a:spAutoFit/>
          </a:bodyPr>
          <a:lstStyle/>
          <a:p>
            <a:pPr marL="457200" lvl="0" indent="-457200" algn="l" rtl="0">
              <a:spcBef>
                <a:spcPts val="480"/>
              </a:spcBef>
              <a:spcAft>
                <a:spcPts val="0"/>
              </a:spcAft>
              <a:buSzPts val="2400"/>
              <a:buAutoNum type="arabicParenR"/>
            </a:pPr>
            <a:r>
              <a:rPr lang="tr-TR" sz="2000" dirty="0"/>
              <a:t>Eğitimin </a:t>
            </a:r>
            <a:r>
              <a:rPr lang="tr-TR" sz="2000" b="1" i="1" dirty="0"/>
              <a:t>kendi konularıyla bağlantılı </a:t>
            </a:r>
            <a:r>
              <a:rPr lang="tr-TR" sz="2000" dirty="0"/>
              <a:t>olmasını isterler</a:t>
            </a:r>
          </a:p>
          <a:p>
            <a:pPr marL="457200" lvl="0" indent="-457200" algn="l" rtl="0">
              <a:spcBef>
                <a:spcPts val="480"/>
              </a:spcBef>
              <a:spcAft>
                <a:spcPts val="0"/>
              </a:spcAft>
              <a:buSzPts val="2400"/>
              <a:buAutoNum type="arabicParenR"/>
            </a:pPr>
            <a:r>
              <a:rPr lang="tr-TR" sz="2000" dirty="0"/>
              <a:t>Eğitim kendi konularıyla ilgiliyse güdülenirler</a:t>
            </a:r>
          </a:p>
          <a:p>
            <a:pPr marL="457200" lvl="0" indent="-457200" algn="l" rtl="0">
              <a:spcBef>
                <a:spcPts val="480"/>
              </a:spcBef>
              <a:spcAft>
                <a:spcPts val="0"/>
              </a:spcAft>
              <a:buSzPts val="2400"/>
              <a:buAutoNum type="arabicParenR"/>
            </a:pPr>
            <a:r>
              <a:rPr lang="tr-TR" sz="2000" dirty="0"/>
              <a:t>Eğitime </a:t>
            </a:r>
            <a:r>
              <a:rPr lang="tr-TR" sz="2000" b="1" i="1" dirty="0"/>
              <a:t>etkin olarak katılmak </a:t>
            </a:r>
            <a:r>
              <a:rPr lang="tr-TR" sz="2000" dirty="0"/>
              <a:t>isterler</a:t>
            </a:r>
          </a:p>
          <a:p>
            <a:pPr marL="457200" lvl="0" indent="-457200" algn="l" rtl="0">
              <a:spcBef>
                <a:spcPts val="480"/>
              </a:spcBef>
              <a:spcAft>
                <a:spcPts val="0"/>
              </a:spcAft>
              <a:buSzPts val="2400"/>
              <a:buAutoNum type="arabicParenR"/>
            </a:pPr>
            <a:r>
              <a:rPr lang="tr-TR" sz="2000" dirty="0"/>
              <a:t>Eğitimde </a:t>
            </a:r>
            <a:r>
              <a:rPr lang="tr-TR" sz="2000" b="1" i="1" dirty="0"/>
              <a:t>değişiklik</a:t>
            </a:r>
            <a:r>
              <a:rPr lang="tr-TR" sz="2000" dirty="0"/>
              <a:t> isterler</a:t>
            </a:r>
          </a:p>
          <a:p>
            <a:pPr marL="457200" lvl="0" indent="-457200" algn="l" rtl="0">
              <a:spcBef>
                <a:spcPts val="480"/>
              </a:spcBef>
              <a:spcAft>
                <a:spcPts val="0"/>
              </a:spcAft>
              <a:buSzPts val="2400"/>
              <a:buAutoNum type="arabicParenR"/>
            </a:pPr>
            <a:r>
              <a:rPr lang="tr-TR" sz="2000" b="1" i="1" dirty="0"/>
              <a:t>Olumlu geribildirim </a:t>
            </a:r>
            <a:r>
              <a:rPr lang="tr-TR" sz="2000" dirty="0"/>
              <a:t>verilmesini isterler</a:t>
            </a:r>
          </a:p>
          <a:p>
            <a:pPr marL="457200" lvl="0" indent="-457200" algn="l" rtl="0">
              <a:spcBef>
                <a:spcPts val="480"/>
              </a:spcBef>
              <a:spcAft>
                <a:spcPts val="0"/>
              </a:spcAft>
              <a:buSzPts val="2400"/>
              <a:buAutoNum type="arabicParenR"/>
            </a:pPr>
            <a:r>
              <a:rPr lang="tr-TR" sz="2000" dirty="0"/>
              <a:t>Kişisel </a:t>
            </a:r>
            <a:r>
              <a:rPr lang="tr-TR" sz="2000" b="1" dirty="0"/>
              <a:t>kaygıları</a:t>
            </a:r>
            <a:r>
              <a:rPr lang="tr-TR" sz="2000" dirty="0"/>
              <a:t> vardır ve güvenli bir ortama gereksinim duyarlar.</a:t>
            </a:r>
          </a:p>
          <a:p>
            <a:pPr marL="457200" lvl="0" indent="-457200" algn="l" rtl="0">
              <a:spcBef>
                <a:spcPts val="480"/>
              </a:spcBef>
              <a:spcAft>
                <a:spcPts val="0"/>
              </a:spcAft>
              <a:buSzPts val="2400"/>
              <a:buAutoNum type="arabicParenR"/>
            </a:pPr>
            <a:r>
              <a:rPr lang="tr-TR" sz="2000" b="1" dirty="0"/>
              <a:t>Özgün</a:t>
            </a:r>
            <a:r>
              <a:rPr lang="tr-TR" sz="2000" dirty="0"/>
              <a:t> birer birey olarak görülmek isterler.</a:t>
            </a:r>
          </a:p>
          <a:p>
            <a:pPr marL="457200" lvl="0" indent="-457200" algn="l" rtl="0">
              <a:spcBef>
                <a:spcPts val="480"/>
              </a:spcBef>
              <a:spcAft>
                <a:spcPts val="0"/>
              </a:spcAft>
              <a:buSzPts val="2400"/>
              <a:buAutoNum type="arabicParenR"/>
            </a:pPr>
            <a:r>
              <a:rPr lang="tr-TR" sz="2000" dirty="0"/>
              <a:t>Özgüvenlerini korumak, </a:t>
            </a:r>
            <a:r>
              <a:rPr lang="tr-TR" sz="2000" b="1" dirty="0"/>
              <a:t>saygı görmek </a:t>
            </a:r>
            <a:r>
              <a:rPr lang="tr-TR" sz="2000" dirty="0"/>
              <a:t>isterler.</a:t>
            </a:r>
          </a:p>
          <a:p>
            <a:pPr marL="457200" lvl="0" indent="-457200" algn="l" rtl="0">
              <a:spcBef>
                <a:spcPts val="480"/>
              </a:spcBef>
              <a:spcAft>
                <a:spcPts val="0"/>
              </a:spcAft>
              <a:buSzPts val="2400"/>
              <a:buAutoNum type="arabicParenR"/>
            </a:pPr>
            <a:r>
              <a:rPr lang="tr-TR" sz="2000" b="1" dirty="0"/>
              <a:t>Beklenti</a:t>
            </a:r>
            <a:r>
              <a:rPr lang="tr-TR" sz="2000" dirty="0"/>
              <a:t> düzeyleri yüksektir.</a:t>
            </a:r>
          </a:p>
          <a:p>
            <a:pPr marL="457200" lvl="0" indent="-457200" algn="l" rtl="0">
              <a:spcBef>
                <a:spcPts val="480"/>
              </a:spcBef>
              <a:spcAft>
                <a:spcPts val="0"/>
              </a:spcAft>
              <a:buSzPts val="2400"/>
              <a:buAutoNum type="arabicParenR"/>
            </a:pPr>
            <a:r>
              <a:rPr lang="tr-TR" sz="2000" dirty="0"/>
              <a:t>Bireysel </a:t>
            </a:r>
            <a:r>
              <a:rPr lang="tr-TR" sz="2000" b="1" dirty="0"/>
              <a:t>gereksinimleri</a:t>
            </a:r>
            <a:r>
              <a:rPr lang="tr-TR" sz="2000" dirty="0"/>
              <a:t> göz önüne alınsın isterler</a:t>
            </a:r>
          </a:p>
        </p:txBody>
      </p:sp>
      <p:sp>
        <p:nvSpPr>
          <p:cNvPr id="7" name="Metin kutusu 6">
            <a:extLst>
              <a:ext uri="{FF2B5EF4-FFF2-40B4-BE49-F238E27FC236}">
                <a16:creationId xmlns:a16="http://schemas.microsoft.com/office/drawing/2014/main" id="{94842618-41A3-95EA-8550-7B8BBAF7C17C}"/>
              </a:ext>
            </a:extLst>
          </p:cNvPr>
          <p:cNvSpPr txBox="1"/>
          <p:nvPr/>
        </p:nvSpPr>
        <p:spPr>
          <a:xfrm>
            <a:off x="2850358" y="6581001"/>
            <a:ext cx="60936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Özvarış</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Ş. B. (2016). Sağlığı Geliştirme ve Sağlık Eğitimi. Ankara: Hacettepe Üniversitesi Yayınları. </a:t>
            </a:r>
          </a:p>
        </p:txBody>
      </p:sp>
    </p:spTree>
    <p:extLst>
      <p:ext uri="{BB962C8B-B14F-4D97-AF65-F5344CB8AC3E}">
        <p14:creationId xmlns:p14="http://schemas.microsoft.com/office/powerpoint/2010/main" val="341075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DB0A595-62C1-3B3A-9432-58D486EB94C8}"/>
              </a:ext>
            </a:extLst>
          </p:cNvPr>
          <p:cNvSpPr txBox="1"/>
          <p:nvPr/>
        </p:nvSpPr>
        <p:spPr>
          <a:xfrm>
            <a:off x="1432323" y="929759"/>
            <a:ext cx="6093618" cy="400110"/>
          </a:xfrm>
          <a:prstGeom prst="rect">
            <a:avLst/>
          </a:prstGeom>
          <a:noFill/>
        </p:spPr>
        <p:txBody>
          <a:bodyPr wrap="square">
            <a:spAutoFit/>
          </a:bodyPr>
          <a:lstStyle/>
          <a:p>
            <a:r>
              <a:rPr lang="tr-TR" sz="2000" dirty="0"/>
              <a:t>YETİŞKİNLERDE ÖĞRENME ENGELLERİ</a:t>
            </a:r>
          </a:p>
        </p:txBody>
      </p:sp>
      <p:sp>
        <p:nvSpPr>
          <p:cNvPr id="7" name="Metin kutusu 6">
            <a:extLst>
              <a:ext uri="{FF2B5EF4-FFF2-40B4-BE49-F238E27FC236}">
                <a16:creationId xmlns:a16="http://schemas.microsoft.com/office/drawing/2014/main" id="{77E9EEFA-7925-87B8-29AE-90D20761BB82}"/>
              </a:ext>
            </a:extLst>
          </p:cNvPr>
          <p:cNvSpPr txBox="1"/>
          <p:nvPr/>
        </p:nvSpPr>
        <p:spPr>
          <a:xfrm>
            <a:off x="1432323" y="1494577"/>
            <a:ext cx="6093618" cy="1631216"/>
          </a:xfrm>
          <a:prstGeom prst="rect">
            <a:avLst/>
          </a:prstGeom>
          <a:noFill/>
        </p:spPr>
        <p:txBody>
          <a:bodyPr wrap="square">
            <a:spAutoFit/>
          </a:bodyPr>
          <a:lstStyle/>
          <a:p>
            <a:r>
              <a:rPr lang="tr-TR" sz="2000" dirty="0"/>
              <a:t>Fiziksel yetersizlikleri</a:t>
            </a:r>
          </a:p>
          <a:p>
            <a:r>
              <a:rPr lang="tr-TR" sz="2000" dirty="0"/>
              <a:t>Sosyal durumlar </a:t>
            </a:r>
          </a:p>
          <a:p>
            <a:r>
              <a:rPr lang="tr-TR" sz="2000" dirty="0"/>
              <a:t>Psikolojik durumlar </a:t>
            </a:r>
          </a:p>
          <a:p>
            <a:endParaRPr lang="tr-TR" sz="2000" dirty="0"/>
          </a:p>
          <a:p>
            <a:r>
              <a:rPr lang="tr-TR" sz="2000" dirty="0"/>
              <a:t> </a:t>
            </a:r>
            <a:endParaRPr lang="tr-TR" dirty="0"/>
          </a:p>
        </p:txBody>
      </p:sp>
      <p:sp>
        <p:nvSpPr>
          <p:cNvPr id="9" name="Metin kutusu 8">
            <a:extLst>
              <a:ext uri="{FF2B5EF4-FFF2-40B4-BE49-F238E27FC236}">
                <a16:creationId xmlns:a16="http://schemas.microsoft.com/office/drawing/2014/main" id="{E895C5AA-7D70-6500-25EE-8EFDEAA7450B}"/>
              </a:ext>
            </a:extLst>
          </p:cNvPr>
          <p:cNvSpPr txBox="1"/>
          <p:nvPr/>
        </p:nvSpPr>
        <p:spPr>
          <a:xfrm>
            <a:off x="3049191" y="6581001"/>
            <a:ext cx="60936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Özvarış</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Ş. B. (2016). Sağlığı Geliştirme ve Sağlık Eğitimi. Ankara: Hacettepe Üniversitesi Yayınları. </a:t>
            </a:r>
          </a:p>
        </p:txBody>
      </p:sp>
    </p:spTree>
    <p:extLst>
      <p:ext uri="{BB962C8B-B14F-4D97-AF65-F5344CB8AC3E}">
        <p14:creationId xmlns:p14="http://schemas.microsoft.com/office/powerpoint/2010/main" val="7108985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TotalTime>
  <Words>5901</Words>
  <Application>Microsoft Office PowerPoint</Application>
  <PresentationFormat>Geniş ekran</PresentationFormat>
  <Paragraphs>605</Paragraphs>
  <Slides>54</Slides>
  <Notes>3</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54</vt:i4>
      </vt:variant>
    </vt:vector>
  </HeadingPairs>
  <TitlesOfParts>
    <vt:vector size="67" baseType="lpstr">
      <vt:lpstr>-apple-system</vt:lpstr>
      <vt:lpstr>Arial</vt:lpstr>
      <vt:lpstr>Calibri</vt:lpstr>
      <vt:lpstr>Calibri Light</vt:lpstr>
      <vt:lpstr>Cambria</vt:lpstr>
      <vt:lpstr>Candara</vt:lpstr>
      <vt:lpstr>Helvetica-Narrow</vt:lpstr>
      <vt:lpstr>inherit</vt:lpstr>
      <vt:lpstr>Times New Roman</vt:lpstr>
      <vt:lpstr>TimesNewRomanPS-BoldMT</vt:lpstr>
      <vt:lpstr>TimesNewRomanPS-ItalicMT</vt:lpstr>
      <vt:lpstr>TimesNewRomanPSMT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Sağlık Eğitiminde  Program Geliştirme Öğeleri </vt:lpstr>
      <vt:lpstr>EĞİTİM PROGRAMI GELİŞTİRMEDE TABA MODELİ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AKAR</dc:creator>
  <cp:lastModifiedBy>Gökhan AKAR</cp:lastModifiedBy>
  <cp:revision>26</cp:revision>
  <dcterms:created xsi:type="dcterms:W3CDTF">2023-12-29T18:48:19Z</dcterms:created>
  <dcterms:modified xsi:type="dcterms:W3CDTF">2024-02-02T20:58:11Z</dcterms:modified>
</cp:coreProperties>
</file>