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9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84" r:id="rId5"/>
    <p:sldId id="259" r:id="rId6"/>
    <p:sldId id="293" r:id="rId7"/>
    <p:sldId id="282" r:id="rId8"/>
    <p:sldId id="291" r:id="rId9"/>
    <p:sldId id="261" r:id="rId10"/>
    <p:sldId id="304" r:id="rId11"/>
    <p:sldId id="302" r:id="rId12"/>
    <p:sldId id="288" r:id="rId13"/>
    <p:sldId id="312" r:id="rId14"/>
    <p:sldId id="313" r:id="rId15"/>
    <p:sldId id="314" r:id="rId16"/>
    <p:sldId id="263" r:id="rId17"/>
    <p:sldId id="306" r:id="rId18"/>
    <p:sldId id="307" r:id="rId19"/>
    <p:sldId id="308" r:id="rId20"/>
    <p:sldId id="262" r:id="rId21"/>
    <p:sldId id="336" r:id="rId22"/>
    <p:sldId id="333" r:id="rId23"/>
    <p:sldId id="337" r:id="rId24"/>
    <p:sldId id="297" r:id="rId25"/>
    <p:sldId id="342" r:id="rId26"/>
    <p:sldId id="298" r:id="rId27"/>
    <p:sldId id="328" r:id="rId28"/>
    <p:sldId id="331" r:id="rId29"/>
    <p:sldId id="332" r:id="rId30"/>
    <p:sldId id="319" r:id="rId31"/>
    <p:sldId id="340" r:id="rId32"/>
    <p:sldId id="320" r:id="rId33"/>
    <p:sldId id="348" r:id="rId34"/>
    <p:sldId id="325" r:id="rId35"/>
    <p:sldId id="341" r:id="rId36"/>
    <p:sldId id="323" r:id="rId37"/>
    <p:sldId id="303" r:id="rId38"/>
    <p:sldId id="266" r:id="rId39"/>
    <p:sldId id="265" r:id="rId40"/>
    <p:sldId id="260" r:id="rId41"/>
    <p:sldId id="343" r:id="rId42"/>
    <p:sldId id="344" r:id="rId43"/>
    <p:sldId id="345" r:id="rId44"/>
    <p:sldId id="338" r:id="rId45"/>
    <p:sldId id="339" r:id="rId46"/>
    <p:sldId id="280" r:id="rId47"/>
    <p:sldId id="329" r:id="rId48"/>
    <p:sldId id="294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A4"/>
    <a:srgbClr val="FDF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84305" autoAdjust="0"/>
  </p:normalViewPr>
  <p:slideViewPr>
    <p:cSldViewPr>
      <p:cViewPr varScale="1">
        <p:scale>
          <a:sx n="51" d="100"/>
          <a:sy n="51" d="100"/>
        </p:scale>
        <p:origin x="17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.EK&#304;NC&#304;.BANU-EKINCI\Desktop\HT%20prevalans&#305;%202003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.EK&#304;NC&#304;.BANU-EKINCI\Desktop\HT%20prevalans&#305;%202003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>
                <a:solidFill>
                  <a:schemeClr val="accent5">
                    <a:lumMod val="50000"/>
                  </a:schemeClr>
                </a:solidFill>
              </a:rPr>
              <a:t>18 Yaş Üstü Bireylerde Hipertansiyon Sıklığı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94606229776834"/>
          <c:y val="0.19321138211382113"/>
          <c:w val="0.83291637156466558"/>
          <c:h val="0.62604986876640423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3969536"/>
        <c:axId val="123971456"/>
      </c:barChart>
      <c:catAx>
        <c:axId val="1239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3971456"/>
        <c:crossesAt val="0"/>
        <c:auto val="1"/>
        <c:lblAlgn val="ctr"/>
        <c:lblOffset val="100"/>
        <c:noMultiLvlLbl val="0"/>
      </c:catAx>
      <c:valAx>
        <c:axId val="12397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Sıklık, 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396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dirty="0">
                <a:solidFill>
                  <a:srgbClr val="7030A0"/>
                </a:solidFill>
              </a:rPr>
              <a:t>18 Yaş Üstü Bireylerde Hipertansiyon Sıklığı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94606229776834"/>
          <c:y val="0.19321138211382113"/>
          <c:w val="0.83291637156466558"/>
          <c:h val="0.6260498687664042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Sayfa1!$E$3:$H$3</c:f>
              <c:strCache>
                <c:ptCount val="4"/>
                <c:pt idx="0">
                  <c:v>PatenT, 2003 </c:v>
                </c:pt>
                <c:pt idx="1">
                  <c:v>Kronik Hastalıklar ve Risk Faktörleri Sıklığı Çalışması, 2011 </c:v>
                </c:pt>
                <c:pt idx="2">
                  <c:v>PatenT2, 2012</c:v>
                </c:pt>
                <c:pt idx="3">
                  <c:v>Türkiye Hane Halkı Sağlık Araştırması, 2017</c:v>
                </c:pt>
              </c:strCache>
            </c:strRef>
          </c:cat>
          <c:val>
            <c:numRef>
              <c:f>Sayfa1!$E$4:$H$4</c:f>
              <c:numCache>
                <c:formatCode>General</c:formatCode>
                <c:ptCount val="4"/>
                <c:pt idx="0" formatCode="0.00">
                  <c:v>31.8</c:v>
                </c:pt>
                <c:pt idx="1">
                  <c:v>25</c:v>
                </c:pt>
                <c:pt idx="2">
                  <c:v>30.3</c:v>
                </c:pt>
                <c:pt idx="3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1-46E0-9E16-1FBE6E14E0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581696"/>
        <c:axId val="33592832"/>
      </c:barChart>
      <c:catAx>
        <c:axId val="335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3592832"/>
        <c:crossesAt val="0"/>
        <c:auto val="1"/>
        <c:lblAlgn val="ctr"/>
        <c:lblOffset val="100"/>
        <c:noMultiLvlLbl val="0"/>
      </c:catAx>
      <c:valAx>
        <c:axId val="335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Sıklık, 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35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89FF4-DEEE-48DB-88E4-317943D3C6CC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C7841-56AF-4AF9-A218-FFE5274D9D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33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570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47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2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64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98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https://www.saglik.gov.tr/TR,95109/saglik-istatistikleri-yilligi-2021-yayinlanmistir.html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88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2013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924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92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48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44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04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hastalıkların </a:t>
            </a:r>
            <a:r>
              <a:rPr lang="tr-TR" dirty="0" err="1"/>
              <a:t>başlıcaları</a:t>
            </a:r>
            <a:r>
              <a:rPr lang="tr-TR" dirty="0"/>
              <a:t> </a:t>
            </a:r>
            <a:r>
              <a:rPr lang="tr-TR" dirty="0" err="1"/>
              <a:t>kardiyovasküler</a:t>
            </a:r>
            <a:r>
              <a:rPr lang="tr-TR" dirty="0"/>
              <a:t> hastalıklar, kanserler, kronik solunum yolu hastalıkları ve diyabettir.</a:t>
            </a:r>
          </a:p>
          <a:p>
            <a:endParaRPr lang="tr-TR" dirty="0"/>
          </a:p>
          <a:p>
            <a:r>
              <a:rPr lang="tr-TR" dirty="0"/>
              <a:t>Küresel çapta ölümlerin %31i </a:t>
            </a:r>
            <a:r>
              <a:rPr lang="tr-TR" dirty="0" err="1"/>
              <a:t>kvs</a:t>
            </a:r>
            <a:r>
              <a:rPr lang="tr-TR" dirty="0"/>
              <a:t>, 16sı kanser, 7 </a:t>
            </a:r>
            <a:r>
              <a:rPr lang="tr-TR" dirty="0" err="1"/>
              <a:t>ac</a:t>
            </a:r>
            <a:r>
              <a:rPr lang="tr-TR" dirty="0"/>
              <a:t>, 3 </a:t>
            </a:r>
            <a:r>
              <a:rPr lang="tr-TR" dirty="0" err="1"/>
              <a:t>diabet</a:t>
            </a:r>
            <a:r>
              <a:rPr lang="tr-TR" dirty="0"/>
              <a:t>, </a:t>
            </a:r>
          </a:p>
          <a:p>
            <a:r>
              <a:rPr lang="tr-TR" dirty="0" err="1"/>
              <a:t>Mental</a:t>
            </a:r>
            <a:r>
              <a:rPr lang="tr-TR" baseline="0" dirty="0"/>
              <a:t> hastalıklar, </a:t>
            </a:r>
            <a:r>
              <a:rPr lang="tr-TR" dirty="0"/>
              <a:t>ruh sağlığı, kronik hastalıklar,</a:t>
            </a:r>
            <a:r>
              <a:rPr lang="tr-TR" baseline="0" dirty="0"/>
              <a:t> </a:t>
            </a:r>
            <a:r>
              <a:rPr lang="tr-TR" baseline="0" dirty="0" err="1"/>
              <a:t>artrit</a:t>
            </a:r>
            <a:r>
              <a:rPr lang="tr-TR" baseline="0" dirty="0"/>
              <a:t>, </a:t>
            </a:r>
            <a:r>
              <a:rPr lang="tr-TR" baseline="0" dirty="0" err="1"/>
              <a:t>svo</a:t>
            </a:r>
            <a:r>
              <a:rPr lang="tr-TR" baseline="0" dirty="0"/>
              <a:t>, genetik geçişli hastalıklar, osteoporoz…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03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74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087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Kan basıncı normal olanlara göre, hipertansiyonu olanlar yaklaşık 3 kat ile 7 kat artmış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Koroner kalp hastalığı (KKH)</a:t>
            </a:r>
            <a:r>
              <a:rPr lang="tr-TR" dirty="0"/>
              <a:t> riskine sahip</a:t>
            </a:r>
            <a:endParaRPr lang="tr-T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956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28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740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812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02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https://applications.emro.who.int/docs/EMROPUB_2018_EN_17036.pdf?ua=1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318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044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0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263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728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341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98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70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17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En sık görülen,</a:t>
            </a:r>
            <a:r>
              <a:rPr lang="tr-TR" baseline="0" dirty="0"/>
              <a:t> en sık öldüren veya en sık sakat bırakan hastalık ya da durumlar toplum için sorun kabul edilir.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rgbClr val="C00000"/>
                </a:solidFill>
              </a:rPr>
              <a:t>Her yıl 15 milyon </a:t>
            </a:r>
            <a:r>
              <a:rPr lang="tr-TR" sz="1200" dirty="0">
                <a:solidFill>
                  <a:schemeClr val="accent5">
                    <a:lumMod val="50000"/>
                  </a:schemeClr>
                </a:solidFill>
              </a:rPr>
              <a:t>insanın hayatı bulaşıcı olmayan hastalıklardan dolayı kısalmakta ve her </a:t>
            </a:r>
            <a:r>
              <a:rPr lang="tr-TR" sz="1200" b="1" dirty="0">
                <a:solidFill>
                  <a:srgbClr val="C00000"/>
                </a:solidFill>
              </a:rPr>
              <a:t>iki saniyede 1 kişi </a:t>
            </a:r>
            <a:r>
              <a:rPr lang="tr-TR" sz="1200" dirty="0">
                <a:solidFill>
                  <a:schemeClr val="accent5">
                    <a:lumMod val="50000"/>
                  </a:schemeClr>
                </a:solidFill>
              </a:rPr>
              <a:t>bu hastalıklardan ölmektedir.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4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56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60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C7841-56AF-4AF9-A218-FFE5274D9DF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26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Bulaşıcı Olmayan Hastalıkların Kontrolü - 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tr-TR" sz="1600" dirty="0"/>
          </a:p>
          <a:p>
            <a:pPr algn="r"/>
            <a:r>
              <a:rPr lang="tr-TR" sz="1600" dirty="0" err="1"/>
              <a:t>Asis</a:t>
            </a:r>
            <a:r>
              <a:rPr lang="tr-TR" sz="1600" dirty="0"/>
              <a:t>. Dr. Ece Külünk</a:t>
            </a:r>
          </a:p>
          <a:p>
            <a:pPr algn="r"/>
            <a:r>
              <a:rPr lang="tr-TR" sz="1400" dirty="0"/>
              <a:t>İzmir Katip Çelebi Üniversitesi Tıp Fakültesi</a:t>
            </a:r>
          </a:p>
          <a:p>
            <a:pPr algn="r"/>
            <a:r>
              <a:rPr lang="tr-TR" sz="1400" dirty="0"/>
              <a:t> Halk Sağlığı Anabilim Dalı</a:t>
            </a:r>
          </a:p>
          <a:p>
            <a:pPr algn="r"/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07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</a:rPr>
              <a:t>Salgın (Epidemi)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556792"/>
            <a:ext cx="7211144" cy="4525963"/>
          </a:xfrm>
        </p:spPr>
        <p:txBody>
          <a:bodyPr>
            <a:normAutofit fontScale="92500"/>
          </a:bodyPr>
          <a:lstStyle/>
          <a:p>
            <a:pPr algn="ctr"/>
            <a:r>
              <a:rPr lang="tr-TR" sz="2400" dirty="0"/>
              <a:t>Bir toplumda ya da bölgede belirli bir hastalığın,</a:t>
            </a:r>
          </a:p>
          <a:p>
            <a:pPr marL="0" indent="0" algn="ctr">
              <a:buNone/>
            </a:pPr>
            <a:r>
              <a:rPr lang="tr-TR" sz="2400" dirty="0"/>
              <a:t>içinde bulunulan mevsim ya da ayda</a:t>
            </a:r>
          </a:p>
          <a:p>
            <a:pPr marL="0" indent="0" algn="ctr">
              <a:buNone/>
            </a:pPr>
            <a:r>
              <a:rPr lang="tr-TR" sz="2400" dirty="0"/>
              <a:t>normalde beklenen sayıdan daha fazla sayıdaki</a:t>
            </a:r>
          </a:p>
          <a:p>
            <a:pPr marL="0" indent="0" algn="ctr">
              <a:buNone/>
            </a:pPr>
            <a:r>
              <a:rPr lang="tr-TR" sz="2400" dirty="0"/>
              <a:t>kişide görülmesi</a:t>
            </a:r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Salgın terimi genellikle bulaşıcı hastalıklar için kullanılsa da, </a:t>
            </a:r>
          </a:p>
          <a:p>
            <a:pPr marL="0" indent="0" algn="ctr">
              <a:buNone/>
            </a:pPr>
            <a:r>
              <a:rPr lang="tr-TR" sz="2400" dirty="0"/>
              <a:t>bulaşıcı olmayan hastalıkların salgınlarından da söz edilebilir. </a:t>
            </a:r>
          </a:p>
          <a:p>
            <a:pPr marL="0" indent="0" algn="ctr">
              <a:buNone/>
            </a:pPr>
            <a:endParaRPr lang="tr-TR" sz="2400" dirty="0"/>
          </a:p>
          <a:p>
            <a:pPr marL="0" indent="0" algn="r">
              <a:buNone/>
            </a:pP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İntihar salgını, tütün kullanımı salgını…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91680" y="6453336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02604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683568" y="3561251"/>
            <a:ext cx="7704856" cy="15239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</a:rPr>
              <a:t>Küresel </a:t>
            </a:r>
            <a:r>
              <a:rPr lang="tr-TR" sz="3200" dirty="0" err="1">
                <a:solidFill>
                  <a:srgbClr val="C00000"/>
                </a:solidFill>
              </a:rPr>
              <a:t>Mortalite</a:t>
            </a:r>
            <a:r>
              <a:rPr lang="tr-TR" sz="3200" dirty="0">
                <a:solidFill>
                  <a:srgbClr val="C00000"/>
                </a:solidFill>
              </a:rPr>
              <a:t> Yükü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600200"/>
            <a:ext cx="7128792" cy="45259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tr-TR" sz="2000" dirty="0"/>
              <a:t>Ölüm nedenleri üç kategoriye ayrılabilir: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r>
              <a:rPr lang="tr-TR" sz="2000" dirty="0"/>
              <a:t>bulaşıcı, bulaşıcı olmayan (kronik) ve yaralanmalar</a:t>
            </a:r>
            <a:endParaRPr lang="tr-TR" sz="1800" dirty="0"/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tr-TR" sz="1800" dirty="0"/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endParaRPr lang="tr-TR" sz="1800" dirty="0"/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tr-TR" sz="1800" dirty="0"/>
              <a:t>En önemli küresel ölüm nedenleri üç konu ile ilişkili;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r>
              <a:rPr lang="tr-TR" sz="2000" b="1" dirty="0" err="1">
                <a:solidFill>
                  <a:srgbClr val="C00000"/>
                </a:solidFill>
              </a:rPr>
              <a:t>kardiyovasküler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1200" b="1" dirty="0">
                <a:solidFill>
                  <a:srgbClr val="C00000"/>
                </a:solidFill>
              </a:rPr>
              <a:t>(</a:t>
            </a:r>
            <a:r>
              <a:rPr lang="tr-TR" sz="1200" b="1" dirty="0" err="1">
                <a:solidFill>
                  <a:srgbClr val="C00000"/>
                </a:solidFill>
              </a:rPr>
              <a:t>iskemik</a:t>
            </a:r>
            <a:r>
              <a:rPr lang="tr-TR" sz="1200" b="1" dirty="0">
                <a:solidFill>
                  <a:srgbClr val="C00000"/>
                </a:solidFill>
              </a:rPr>
              <a:t> kalp hastalığı, inme)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r>
              <a:rPr lang="tr-TR" sz="2000" b="1" dirty="0">
                <a:solidFill>
                  <a:srgbClr val="C00000"/>
                </a:solidFill>
              </a:rPr>
              <a:t>solunum </a:t>
            </a:r>
            <a:r>
              <a:rPr lang="tr-TR" sz="1200" b="1" dirty="0">
                <a:solidFill>
                  <a:srgbClr val="C00000"/>
                </a:solidFill>
              </a:rPr>
              <a:t>(kronik </a:t>
            </a:r>
            <a:r>
              <a:rPr lang="tr-TR" sz="1200" b="1" dirty="0" err="1">
                <a:solidFill>
                  <a:srgbClr val="C00000"/>
                </a:solidFill>
              </a:rPr>
              <a:t>obstrüktif</a:t>
            </a:r>
            <a:r>
              <a:rPr lang="tr-TR" sz="1200" b="1" dirty="0">
                <a:solidFill>
                  <a:srgbClr val="C00000"/>
                </a:solidFill>
              </a:rPr>
              <a:t> akciğer hastalığı, alt solunum yolu enfeksiyonları) </a:t>
            </a:r>
            <a:r>
              <a:rPr lang="tr-TR" sz="2000" b="1" dirty="0">
                <a:solidFill>
                  <a:srgbClr val="C00000"/>
                </a:solidFill>
              </a:rPr>
              <a:t>ve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r>
              <a:rPr lang="tr-TR" sz="1200" b="1" dirty="0">
                <a:solidFill>
                  <a:srgbClr val="C00000"/>
                </a:solidFill>
              </a:rPr>
              <a:t>doğum dahil olmak üzere </a:t>
            </a:r>
            <a:r>
              <a:rPr lang="tr-TR" sz="2000" b="1" dirty="0" err="1">
                <a:solidFill>
                  <a:srgbClr val="C00000"/>
                </a:solidFill>
              </a:rPr>
              <a:t>neonatal</a:t>
            </a:r>
            <a:r>
              <a:rPr lang="tr-TR" sz="2000" b="1" dirty="0">
                <a:solidFill>
                  <a:srgbClr val="C00000"/>
                </a:solidFill>
              </a:rPr>
              <a:t> durumlar </a:t>
            </a:r>
            <a:r>
              <a:rPr lang="tr-TR" sz="1200" b="1" dirty="0" err="1">
                <a:solidFill>
                  <a:srgbClr val="C00000"/>
                </a:solidFill>
              </a:rPr>
              <a:t>asfiksi</a:t>
            </a:r>
            <a:r>
              <a:rPr lang="tr-TR" sz="1200" b="1" dirty="0">
                <a:solidFill>
                  <a:srgbClr val="C00000"/>
                </a:solidFill>
              </a:rPr>
              <a:t> ve doğum travması, </a:t>
            </a:r>
            <a:r>
              <a:rPr lang="tr-TR" sz="1200" b="1" dirty="0" err="1">
                <a:solidFill>
                  <a:srgbClr val="C00000"/>
                </a:solidFill>
              </a:rPr>
              <a:t>neonatal</a:t>
            </a:r>
            <a:r>
              <a:rPr lang="tr-TR" sz="1200" b="1" dirty="0">
                <a:solidFill>
                  <a:srgbClr val="C00000"/>
                </a:solidFill>
              </a:rPr>
              <a:t> </a:t>
            </a:r>
            <a:r>
              <a:rPr lang="tr-TR" sz="1200" b="1" dirty="0" err="1">
                <a:solidFill>
                  <a:srgbClr val="C00000"/>
                </a:solidFill>
              </a:rPr>
              <a:t>sepsis</a:t>
            </a:r>
            <a:r>
              <a:rPr lang="tr-TR" sz="1200" b="1" dirty="0">
                <a:solidFill>
                  <a:srgbClr val="C00000"/>
                </a:solidFill>
              </a:rPr>
              <a:t> ve enfeksiyonlar ve erken doğum komplikasyonları</a:t>
            </a:r>
          </a:p>
          <a:p>
            <a:pPr marL="228600" lvl="0" indent="-64135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endParaRPr lang="tr-TR" sz="2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979712" y="6237312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75000"/>
                  </a:schemeClr>
                </a:solidFill>
              </a:rPr>
              <a:t>https://www.who.int/news-room/fact-sheets/detail/the-top-10-causes-of-death</a:t>
            </a:r>
          </a:p>
        </p:txBody>
      </p:sp>
    </p:spTree>
    <p:extLst>
      <p:ext uri="{BB962C8B-B14F-4D97-AF65-F5344CB8AC3E}">
        <p14:creationId xmlns:p14="http://schemas.microsoft.com/office/powerpoint/2010/main" val="333513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440635" cy="63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 rot="16200000">
            <a:off x="5811234" y="3197879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75000"/>
                  </a:schemeClr>
                </a:solidFill>
              </a:rPr>
              <a:t>https://www.who.int/news-room/fact-sheets/detail/the-top-10-causes-of-death</a:t>
            </a:r>
          </a:p>
        </p:txBody>
      </p:sp>
    </p:spTree>
    <p:extLst>
      <p:ext uri="{BB962C8B-B14F-4D97-AF65-F5344CB8AC3E}">
        <p14:creationId xmlns:p14="http://schemas.microsoft.com/office/powerpoint/2010/main" val="210449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6;p9">
            <a:extLst>
              <a:ext uri="{FF2B5EF4-FFF2-40B4-BE49-F238E27FC236}">
                <a16:creationId xmlns:a16="http://schemas.microsoft.com/office/drawing/2014/main" id="{DC890094-0195-A002-1951-087C1CE6CCC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616" y="404664"/>
            <a:ext cx="5040560" cy="624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59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7;p9">
            <a:extLst>
              <a:ext uri="{FF2B5EF4-FFF2-40B4-BE49-F238E27FC236}">
                <a16:creationId xmlns:a16="http://schemas.microsoft.com/office/drawing/2014/main" id="{4EC90910-309B-4A81-B2C8-23562835D8E1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72" y="660405"/>
            <a:ext cx="4463828" cy="54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6;p10">
            <a:extLst>
              <a:ext uri="{FF2B5EF4-FFF2-40B4-BE49-F238E27FC236}">
                <a16:creationId xmlns:a16="http://schemas.microsoft.com/office/drawing/2014/main" id="{2E61C5FD-F3EC-6AEC-943F-3EDB9A71C81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32020" y="660405"/>
            <a:ext cx="3895344" cy="546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08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77;p10">
            <a:extLst>
              <a:ext uri="{FF2B5EF4-FFF2-40B4-BE49-F238E27FC236}">
                <a16:creationId xmlns:a16="http://schemas.microsoft.com/office/drawing/2014/main" id="{BAA0E0BB-D6FE-413A-BE70-5997C55DE4F4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476672"/>
            <a:ext cx="5061204" cy="544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45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204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59632" y="623731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https://data.tuik.gov.tr/Bulten/Index?p=Olum-ve-Olum-Nedeni-Istatistikleri-2022-49679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8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3200" dirty="0" err="1">
                <a:solidFill>
                  <a:srgbClr val="C00000"/>
                </a:solidFill>
              </a:rPr>
              <a:t>Mortalite</a:t>
            </a:r>
            <a:r>
              <a:rPr lang="tr-TR" sz="3200" dirty="0">
                <a:solidFill>
                  <a:srgbClr val="C00000"/>
                </a:solidFill>
              </a:rPr>
              <a:t> ve Hastalık Yükü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000" dirty="0" err="1"/>
              <a:t>Mortaliteyi</a:t>
            </a:r>
            <a:r>
              <a:rPr lang="tr-TR" sz="2000" dirty="0"/>
              <a:t> değerlendirmeye yönelik ölçütler (ölüm istatistikleri), toplumların sağlık düzeylerinin ve önceliklerinin değerlendirilmesinde önemli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Ancak ölüm istatistikleri; depresyon, görme bozukluğu gibi kronik özellikteki sağlık sorunlarının uzun yıllara yayılan etkilerini değerlendirme olanağı vermez.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Aynı kısıtlılık </a:t>
            </a:r>
            <a:r>
              <a:rPr lang="tr-TR" sz="2000" dirty="0" err="1"/>
              <a:t>morbiditeyi</a:t>
            </a:r>
            <a:r>
              <a:rPr lang="tr-TR" sz="2000" dirty="0"/>
              <a:t> (hastalık yükünü) değerlendiren ölçütler için de geçerlidir.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475656" y="6060536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tr-T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Güler, Ç &amp; Akın L. (Ed.). (2012). Halk Sağlığı Temel Bilgiler 3. Cilt. Hacettepe Üniversitesi Yayınları. Ankara</a:t>
            </a:r>
          </a:p>
          <a:p>
            <a:pPr algn="ctr"/>
            <a:endParaRPr lang="tr-T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9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000" dirty="0"/>
              <a:t>Hastalıkların sıklığının artış ve azalış eğilimlerini gösteren bu ölçütler hastalıkların yol açtığı yeti kaybı ya da erken ölümleri göstermemektedir.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Yeni ölçeklere gereksinim duyulmuş ve standardize edilmiş hastalık yükü kavramı geliştirilmiştir.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Hastalık yükünün gösterimi yeti yitimine göre düzeltilmiş yaşam yılı ölçütü ile yapılmaktadır. </a:t>
            </a:r>
          </a:p>
          <a:p>
            <a:pPr marL="0" indent="0" algn="ctr">
              <a:buNone/>
            </a:pPr>
            <a:r>
              <a:rPr lang="tr-T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Yeti Yitimine Ayarlanmış Yaşam Yılı</a:t>
            </a:r>
          </a:p>
          <a:p>
            <a:pPr marL="0" indent="0" algn="ctr">
              <a:buNone/>
            </a:pPr>
            <a:r>
              <a:rPr lang="tr-T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tr-T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Disability</a:t>
            </a:r>
            <a:r>
              <a:rPr lang="tr-T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Adjusted</a:t>
            </a:r>
            <a:r>
              <a:rPr lang="tr-T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Life </a:t>
            </a:r>
            <a:r>
              <a:rPr lang="tr-T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tr-T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DALY) </a:t>
            </a:r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75656" y="6060536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tr-T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Güler, Ç &amp; Akın L. (Ed.). (2012). Halk Sağlığı Temel Bilgiler 3. Cilt. Hacettepe Üniversitesi Yayınları. Ankara</a:t>
            </a:r>
          </a:p>
          <a:p>
            <a:pPr algn="ctr"/>
            <a:endParaRPr lang="tr-T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2371" y="1005982"/>
            <a:ext cx="6419056" cy="4056484"/>
          </a:xfrm>
        </p:spPr>
        <p:txBody>
          <a:bodyPr>
            <a:normAutofit/>
          </a:bodyPr>
          <a:lstStyle/>
          <a:p>
            <a:pPr algn="ctr"/>
            <a:r>
              <a:rPr lang="tr-TR" sz="2000" dirty="0"/>
              <a:t>Yeti yitimine göre düzeltilmiş yaşam yılı, </a:t>
            </a:r>
            <a:r>
              <a:rPr lang="tr-TR" sz="2000" dirty="0" err="1"/>
              <a:t>mortalite</a:t>
            </a:r>
            <a:r>
              <a:rPr lang="tr-TR" sz="2000" dirty="0"/>
              <a:t> ve </a:t>
            </a:r>
            <a:r>
              <a:rPr lang="tr-TR" sz="2000" dirty="0" err="1"/>
              <a:t>morbidite</a:t>
            </a:r>
            <a:r>
              <a:rPr lang="tr-TR" sz="2000" dirty="0"/>
              <a:t> verilerinin bir arada değerlendirilmesi sonucunda elde edilen bileşik bir indeks</a:t>
            </a:r>
          </a:p>
          <a:p>
            <a:pPr algn="ctr"/>
            <a:endParaRPr lang="tr-TR" sz="2000" dirty="0"/>
          </a:p>
          <a:p>
            <a:pPr algn="ctr"/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 DALY, sağlıklı yaşamdan yeti yitimi ya da erken ölüm ile kaybedilen bir yaşam yılına eşit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dirty="0"/>
              <a:t>Kısaca 1 DALY yaşamdan kaybedilmiş sağlıklı bir yıla karşılık gelmektedir.</a:t>
            </a:r>
          </a:p>
          <a:p>
            <a:pPr algn="ctr"/>
            <a:endParaRPr lang="tr-TR" sz="2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876671" y="5062466"/>
            <a:ext cx="748883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DALY=  </a:t>
            </a:r>
            <a:r>
              <a:rPr lang="tr-T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Life </a:t>
            </a:r>
            <a:r>
              <a:rPr lang="tr-T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Lost</a:t>
            </a: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(YLL) + </a:t>
            </a:r>
            <a:r>
              <a:rPr lang="tr-T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Lived</a:t>
            </a: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Disability</a:t>
            </a:r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(YLD)</a:t>
            </a:r>
          </a:p>
          <a:p>
            <a:pPr algn="ctr"/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DALY=  Kaybedilen Yaşam Yılları(YLL) + Engellilikle Geçirilen Yaşam Yılları (YLD)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75656" y="6060536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tr-T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Güler, Ç &amp; Akın L. (Ed.). (2012). Halk Sağlığı Temel Bilgiler 3. Cilt. Hacettepe Üniversitesi Yayınları. Ankara</a:t>
            </a:r>
          </a:p>
          <a:p>
            <a:pPr algn="ctr"/>
            <a:endParaRPr lang="tr-T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3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SUNUM PLANI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tr-TR" dirty="0"/>
              <a:t>Bulaşıcı Olmayan Hastalıklara Giriş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tr-TR" dirty="0"/>
              <a:t>Risk Etmenleri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tr-TR" dirty="0"/>
              <a:t>Küresel </a:t>
            </a:r>
            <a:r>
              <a:rPr lang="tr-TR" dirty="0" err="1"/>
              <a:t>Mortalite</a:t>
            </a:r>
            <a:r>
              <a:rPr lang="tr-TR" dirty="0"/>
              <a:t> ve Hastalık Yükü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tr-TR" dirty="0"/>
              <a:t>Sosyal ve Ekonomik Etki</a:t>
            </a:r>
            <a:endParaRPr lang="tr-T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1530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1600" i="1" dirty="0">
                <a:solidFill>
                  <a:schemeClr val="bg1">
                    <a:lumMod val="50000"/>
                  </a:schemeClr>
                </a:solidFill>
              </a:rPr>
              <a:t>Bir DALY, sağlıklı olarak geçirilen bir yılın kaybıdır…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r-TR" sz="2000" dirty="0"/>
          </a:p>
          <a:p>
            <a:pPr algn="ctr"/>
            <a:r>
              <a:rPr lang="tr-TR" sz="2000" dirty="0"/>
              <a:t>Tüm dünyada, 2019 yılında</a:t>
            </a:r>
          </a:p>
          <a:p>
            <a:pPr marL="0" indent="0" algn="ctr">
              <a:buNone/>
            </a:pPr>
            <a:r>
              <a:rPr lang="tr-TR" sz="2000" dirty="0"/>
              <a:t>DALY üzerinde en fazla etkiye sahip bulaşıcı olmayan hastalıklar arasında; </a:t>
            </a:r>
          </a:p>
          <a:p>
            <a:pPr marL="0" indent="0" algn="ctr">
              <a:buNone/>
            </a:pPr>
            <a:r>
              <a:rPr lang="tr-TR" sz="2000" dirty="0"/>
              <a:t>	kalp damar hastalıkları, felç, KOAH, </a:t>
            </a:r>
          </a:p>
          <a:p>
            <a:pPr marL="0" indent="0" algn="ctr">
              <a:buNone/>
            </a:pPr>
            <a:r>
              <a:rPr lang="tr-TR" sz="2000" dirty="0"/>
              <a:t>diyabet, bel ağrısı, doğum kusurları ve depresif bozukluklar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91680" y="6021288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Demirci, Ş., &amp; Kaya, S. (2022). Türkiye’de Yaşlı Bireyler Arasında Bulaşıcı Olmayan Hastalık Ve Risk Faktörlerinin Birliktelik Kuralları Analizi Ve Sosyal Ağ Analizi İle İncelenmesi. </a:t>
            </a:r>
            <a:r>
              <a:rPr lang="tr-TR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Visionary</a:t>
            </a:r>
            <a:r>
              <a:rPr lang="tr-T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E-</a:t>
            </a:r>
            <a:r>
              <a:rPr lang="tr-TR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journal</a:t>
            </a:r>
            <a:r>
              <a:rPr lang="tr-T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tr-TR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Vizyoner</a:t>
            </a:r>
            <a:r>
              <a:rPr lang="tr-T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Dergisi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</a:t>
            </a:r>
            <a:r>
              <a:rPr lang="tr-TR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(34).</a:t>
            </a:r>
          </a:p>
          <a:p>
            <a:pPr algn="ctr"/>
            <a:endParaRPr lang="tr-T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16629" cy="498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3"/>
          <p:cNvSpPr>
            <a:spLocks noGrp="1"/>
          </p:cNvSpPr>
          <p:nvPr>
            <p:ph type="title"/>
          </p:nvPr>
        </p:nvSpPr>
        <p:spPr>
          <a:xfrm>
            <a:off x="405282" y="28762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tr-TR" sz="1800" dirty="0">
                <a:solidFill>
                  <a:schemeClr val="bg1">
                    <a:lumMod val="65000"/>
                  </a:schemeClr>
                </a:solidFill>
              </a:rPr>
              <a:t>Sağlık İstatistikleri Yıllığı 2021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19068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1599"/>
            <a:ext cx="85371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3"/>
          <p:cNvSpPr>
            <a:spLocks noGrp="1"/>
          </p:cNvSpPr>
          <p:nvPr>
            <p:ph type="title"/>
          </p:nvPr>
        </p:nvSpPr>
        <p:spPr>
          <a:xfrm>
            <a:off x="405282" y="287625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tr-TR" sz="1800" dirty="0">
                <a:solidFill>
                  <a:schemeClr val="bg1">
                    <a:lumMod val="65000"/>
                  </a:schemeClr>
                </a:solidFill>
              </a:rPr>
              <a:t>Sağlık İstatistikleri Yıllığı 2021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96761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02" y="0"/>
            <a:ext cx="5452402" cy="68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şlık 3"/>
          <p:cNvSpPr txBox="1">
            <a:spLocks/>
          </p:cNvSpPr>
          <p:nvPr/>
        </p:nvSpPr>
        <p:spPr>
          <a:xfrm rot="16200000">
            <a:off x="4269060" y="40649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1800" dirty="0">
                <a:solidFill>
                  <a:schemeClr val="bg1">
                    <a:lumMod val="65000"/>
                  </a:schemeClr>
                </a:solidFill>
              </a:rPr>
              <a:t>Sağlık İstatistikleri Yıllığı 2021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63208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1400" dirty="0"/>
              <a:t>Türkiye Kronik Hastalıklar ve Risk Faktörleri Sıklığı Çalışması  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0475" y="1484784"/>
            <a:ext cx="737513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tr-TR" sz="2000" dirty="0"/>
          </a:p>
          <a:p>
            <a:pPr algn="r"/>
            <a:r>
              <a:rPr lang="tr-TR" sz="2000" dirty="0"/>
              <a:t>Tüm dünyada </a:t>
            </a:r>
          </a:p>
          <a:p>
            <a:pPr algn="r"/>
            <a:r>
              <a:rPr lang="tr-TR" sz="2000" dirty="0"/>
              <a:t>Ölümlerin yüzde 1.9’u, </a:t>
            </a:r>
          </a:p>
          <a:p>
            <a:pPr marL="0" indent="0" algn="r">
              <a:buNone/>
            </a:pPr>
            <a:r>
              <a:rPr lang="tr-TR" sz="2000" dirty="0"/>
              <a:t>hastalık yükünün 19 milyon </a:t>
            </a:r>
            <a:r>
              <a:rPr lang="tr-TR" sz="2000" dirty="0" err="1"/>
              <a:t>DALY’si</a:t>
            </a:r>
            <a:r>
              <a:rPr lang="tr-TR" sz="2000" dirty="0"/>
              <a:t>…</a:t>
            </a:r>
          </a:p>
          <a:p>
            <a:pPr marL="0" indent="0" algn="r">
              <a:buNone/>
            </a:pPr>
            <a:endParaRPr lang="tr-TR" sz="2000" dirty="0"/>
          </a:p>
          <a:p>
            <a:pPr algn="r"/>
            <a:r>
              <a:rPr lang="tr-TR" sz="2000" dirty="0"/>
              <a:t>Meme kanseri, kolon-rektum kanseri ve tip 2 diyabet olgularının yüzde 10-16’sı,</a:t>
            </a:r>
          </a:p>
          <a:p>
            <a:pPr marL="0" indent="0" algn="r">
              <a:buNone/>
            </a:pPr>
            <a:r>
              <a:rPr lang="tr-TR" sz="2000" dirty="0" err="1"/>
              <a:t>iskemik</a:t>
            </a:r>
            <a:r>
              <a:rPr lang="tr-TR" sz="2000" dirty="0"/>
              <a:t> kalp hastalıklarının yüzde 22’sinden</a:t>
            </a:r>
          </a:p>
          <a:p>
            <a:pPr marL="0" indent="0" algn="r">
              <a:buNone/>
            </a:pPr>
            <a:r>
              <a:rPr lang="tr-TR" sz="2000" b="1" i="1" dirty="0">
                <a:solidFill>
                  <a:srgbClr val="C00000"/>
                </a:solidFill>
              </a:rPr>
              <a:t>yetersiz fiziksel aktivite sorumlu tutulmaktadır</a:t>
            </a:r>
            <a:r>
              <a:rPr lang="tr-TR" sz="2000" b="1" i="1" dirty="0"/>
              <a:t>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19672" y="6309320"/>
            <a:ext cx="6696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https://ekutuphane.saglik.gov.tr/Ekutuphane/kitaplar/khrfat.pdf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0438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372514" y="1088334"/>
            <a:ext cx="8537575" cy="4680585"/>
            <a:chOff x="303212" y="1052791"/>
            <a:chExt cx="8537575" cy="4680585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212" y="1052791"/>
              <a:ext cx="8537575" cy="4680458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6228207" y="4365116"/>
              <a:ext cx="504190" cy="435609"/>
            </a:xfrm>
            <a:custGeom>
              <a:avLst/>
              <a:gdLst/>
              <a:ahLst/>
              <a:cxnLst/>
              <a:rect l="l" t="t" r="r" b="b"/>
              <a:pathLst>
                <a:path w="504190" h="435610">
                  <a:moveTo>
                    <a:pt x="0" y="217677"/>
                  </a:moveTo>
                  <a:lnTo>
                    <a:pt x="5117" y="173830"/>
                  </a:lnTo>
                  <a:lnTo>
                    <a:pt x="19796" y="132980"/>
                  </a:lnTo>
                  <a:lnTo>
                    <a:pt x="43023" y="96006"/>
                  </a:lnTo>
                  <a:lnTo>
                    <a:pt x="73787" y="63785"/>
                  </a:lnTo>
                  <a:lnTo>
                    <a:pt x="111075" y="37196"/>
                  </a:lnTo>
                  <a:lnTo>
                    <a:pt x="153876" y="17117"/>
                  </a:lnTo>
                  <a:lnTo>
                    <a:pt x="201177" y="4425"/>
                  </a:lnTo>
                  <a:lnTo>
                    <a:pt x="251967" y="0"/>
                  </a:lnTo>
                  <a:lnTo>
                    <a:pt x="302763" y="4425"/>
                  </a:lnTo>
                  <a:lnTo>
                    <a:pt x="350079" y="17117"/>
                  </a:lnTo>
                  <a:lnTo>
                    <a:pt x="392900" y="37196"/>
                  </a:lnTo>
                  <a:lnTo>
                    <a:pt x="430212" y="63785"/>
                  </a:lnTo>
                  <a:lnTo>
                    <a:pt x="460999" y="96006"/>
                  </a:lnTo>
                  <a:lnTo>
                    <a:pt x="484247" y="132980"/>
                  </a:lnTo>
                  <a:lnTo>
                    <a:pt x="498939" y="173830"/>
                  </a:lnTo>
                  <a:lnTo>
                    <a:pt x="504063" y="217677"/>
                  </a:lnTo>
                  <a:lnTo>
                    <a:pt x="498939" y="261567"/>
                  </a:lnTo>
                  <a:lnTo>
                    <a:pt x="484247" y="302448"/>
                  </a:lnTo>
                  <a:lnTo>
                    <a:pt x="460999" y="339445"/>
                  </a:lnTo>
                  <a:lnTo>
                    <a:pt x="430212" y="371681"/>
                  </a:lnTo>
                  <a:lnTo>
                    <a:pt x="392900" y="398279"/>
                  </a:lnTo>
                  <a:lnTo>
                    <a:pt x="350079" y="418363"/>
                  </a:lnTo>
                  <a:lnTo>
                    <a:pt x="302763" y="431057"/>
                  </a:lnTo>
                  <a:lnTo>
                    <a:pt x="251967" y="435482"/>
                  </a:lnTo>
                  <a:lnTo>
                    <a:pt x="201177" y="431057"/>
                  </a:lnTo>
                  <a:lnTo>
                    <a:pt x="153876" y="418363"/>
                  </a:lnTo>
                  <a:lnTo>
                    <a:pt x="111075" y="398279"/>
                  </a:lnTo>
                  <a:lnTo>
                    <a:pt x="73787" y="371681"/>
                  </a:lnTo>
                  <a:lnTo>
                    <a:pt x="43023" y="339445"/>
                  </a:lnTo>
                  <a:lnTo>
                    <a:pt x="19796" y="302448"/>
                  </a:lnTo>
                  <a:lnTo>
                    <a:pt x="5117" y="261567"/>
                  </a:lnTo>
                  <a:lnTo>
                    <a:pt x="0" y="21767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711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1400" dirty="0"/>
              <a:t>Türkiye Kronik Hastalıklar ve Risk Faktörleri Sıklığı Çalışması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340768"/>
            <a:ext cx="7632848" cy="4525963"/>
          </a:xfrm>
        </p:spPr>
        <p:txBody>
          <a:bodyPr>
            <a:noAutofit/>
          </a:bodyPr>
          <a:lstStyle/>
          <a:p>
            <a:pPr algn="r"/>
            <a:endParaRPr lang="tr-TR" sz="2000" dirty="0"/>
          </a:p>
          <a:p>
            <a:pPr algn="r"/>
            <a:r>
              <a:rPr lang="tr-TR" sz="2000" dirty="0"/>
              <a:t>Küresel düzeyde</a:t>
            </a:r>
          </a:p>
          <a:p>
            <a:pPr marL="0" indent="0" algn="r">
              <a:buNone/>
            </a:pPr>
            <a:r>
              <a:rPr lang="tr-TR" sz="2000" dirty="0"/>
              <a:t>sindirim sistemi kanserlerinin yaklaşık yüzde 19’u, </a:t>
            </a:r>
          </a:p>
          <a:p>
            <a:pPr marL="0" indent="0" algn="r">
              <a:buNone/>
            </a:pPr>
            <a:r>
              <a:rPr lang="tr-TR" sz="2000" dirty="0" err="1"/>
              <a:t>iskemik</a:t>
            </a:r>
            <a:r>
              <a:rPr lang="tr-TR" sz="2000" dirty="0"/>
              <a:t> kalp hastalıklarının yaklaşık yüzde 31’i,</a:t>
            </a:r>
          </a:p>
          <a:p>
            <a:pPr marL="0" indent="0" algn="r">
              <a:buNone/>
            </a:pPr>
            <a:r>
              <a:rPr lang="tr-TR" sz="2000" dirty="0"/>
              <a:t>inme olgularının yaklaşık yüzde 11’inin</a:t>
            </a:r>
          </a:p>
          <a:p>
            <a:pPr marL="0" indent="0" algn="r">
              <a:buNone/>
            </a:pPr>
            <a:r>
              <a:rPr lang="tr-TR" sz="2000" b="1" i="1" dirty="0">
                <a:solidFill>
                  <a:srgbClr val="C00000"/>
                </a:solidFill>
              </a:rPr>
              <a:t>yetersiz sebze ve meyve tüketimine bağlı </a:t>
            </a:r>
          </a:p>
          <a:p>
            <a:pPr marL="0" indent="0" algn="r">
              <a:buNone/>
            </a:pPr>
            <a:r>
              <a:rPr lang="tr-TR" sz="2000" b="1" i="1" dirty="0">
                <a:solidFill>
                  <a:srgbClr val="C00000"/>
                </a:solidFill>
              </a:rPr>
              <a:t>olduğu tahmin edilmektedir. </a:t>
            </a:r>
          </a:p>
          <a:p>
            <a:pPr algn="r"/>
            <a:endParaRPr lang="tr-TR" sz="2000" dirty="0"/>
          </a:p>
          <a:p>
            <a:pPr algn="r"/>
            <a:r>
              <a:rPr lang="tr-TR" sz="2000" dirty="0"/>
              <a:t>Dünyada her yıl gerçekleşen ölümlerin</a:t>
            </a:r>
          </a:p>
          <a:p>
            <a:pPr marL="0" indent="0" algn="r">
              <a:buNone/>
            </a:pPr>
            <a:r>
              <a:rPr lang="tr-TR" sz="2000" dirty="0"/>
              <a:t>2.7 milyonu (yüzde 4.9) ve </a:t>
            </a:r>
          </a:p>
          <a:p>
            <a:pPr marL="0" indent="0" algn="r">
              <a:buNone/>
            </a:pPr>
            <a:r>
              <a:rPr lang="tr-TR" sz="2000" dirty="0"/>
              <a:t>hastalık yükünün 26.7 </a:t>
            </a:r>
            <a:r>
              <a:rPr lang="tr-TR" sz="2000" dirty="0" err="1"/>
              <a:t>DALY’si</a:t>
            </a:r>
            <a:r>
              <a:rPr lang="tr-TR" sz="2000" dirty="0"/>
              <a:t> (yüzde 1.8)</a:t>
            </a:r>
          </a:p>
          <a:p>
            <a:pPr marL="0" indent="0" algn="r">
              <a:buNone/>
            </a:pPr>
            <a:r>
              <a:rPr lang="tr-TR" sz="2000" b="1" i="1" dirty="0">
                <a:solidFill>
                  <a:srgbClr val="C00000"/>
                </a:solidFill>
              </a:rPr>
              <a:t>yetersiz sebze ve meyve tüketiminden kaynaklanmaktadır.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19672" y="6309320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https://ekutuphane.saglik.gov.tr/Ekutuphane/kitaplar/khrfat.pdf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7377"/>
            <a:ext cx="2211718" cy="21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32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dirty="0"/>
              <a:t>Sigara içme sıklığı ve tuz tüketimi %30,</a:t>
            </a:r>
            <a:br>
              <a:rPr lang="tr-TR" sz="2800" dirty="0"/>
            </a:br>
            <a:r>
              <a:rPr lang="tr-TR" sz="2800" dirty="0"/>
              <a:t> fiziksel hareketsizlik %10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688" y="2276872"/>
            <a:ext cx="5590964" cy="1440160"/>
          </a:xfrm>
        </p:spPr>
        <p:txBody>
          <a:bodyPr>
            <a:normAutofit/>
          </a:bodyPr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2017 yılında, </a:t>
            </a:r>
          </a:p>
          <a:p>
            <a:pPr algn="ctr"/>
            <a:r>
              <a:rPr lang="tr-TR" sz="2400" dirty="0"/>
              <a:t>19859 ölüm </a:t>
            </a:r>
            <a:endParaRPr lang="tr-TR" dirty="0"/>
          </a:p>
          <a:p>
            <a:pPr algn="ctr"/>
            <a:endParaRPr lang="tr-TR" dirty="0"/>
          </a:p>
          <a:p>
            <a:pPr marL="0" indent="0" algn="ctr">
              <a:buNone/>
            </a:pPr>
            <a:endParaRPr lang="tr-TR" sz="2100" dirty="0"/>
          </a:p>
          <a:p>
            <a:pPr marL="0" indent="0" algn="ctr">
              <a:buNone/>
            </a:pPr>
            <a:endParaRPr lang="tr-TR" sz="21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403648" y="630932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Breda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J.,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Allen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L. N., Tibet, B.,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Erguder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T., Karabulut, E.,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Yildirim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H. H., ... &amp;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Wickramasinghe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K. (2021).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Estimating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impact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achieving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Turkey's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non-communicable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disease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policy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targets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: A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macro-simulation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modelling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. </a:t>
            </a:r>
            <a:r>
              <a:rPr lang="tr-TR" sz="10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tr-T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i="1" dirty="0" err="1">
                <a:solidFill>
                  <a:schemeClr val="bg1">
                    <a:lumMod val="50000"/>
                  </a:schemeClr>
                </a:solidFill>
              </a:rPr>
              <a:t>Lancet</a:t>
            </a:r>
            <a:r>
              <a:rPr lang="tr-T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i="1" dirty="0" err="1">
                <a:solidFill>
                  <a:schemeClr val="bg1">
                    <a:lumMod val="50000"/>
                  </a:schemeClr>
                </a:solidFill>
              </a:rPr>
              <a:t>Regional</a:t>
            </a:r>
            <a:r>
              <a:rPr lang="tr-T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i="1" dirty="0" err="1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tr-TR" sz="1000" i="1" dirty="0">
                <a:solidFill>
                  <a:schemeClr val="bg1">
                    <a:lumMod val="50000"/>
                  </a:schemeClr>
                </a:solidFill>
              </a:rPr>
              <a:t>–Europe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tr-TR" sz="1000" i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tr-T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5652120" y="3189142"/>
            <a:ext cx="288032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8100392" y="1430878"/>
            <a:ext cx="288032" cy="629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33056"/>
            <a:ext cx="1102432" cy="11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Sağlık İstatistikleri Yıllığı 2021 </a:t>
            </a:r>
            <a:br>
              <a:rPr lang="tr-TR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 Küresel Hastalık Yükü 2019 Türkiye Sonuçları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46143" y="6210890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>
                    <a:lumMod val="65000"/>
                  </a:schemeClr>
                </a:solidFill>
              </a:rPr>
              <a:t>Sağlık İstatistikleri Yıllığı 2021. https://www.saglik.gov.tr/Eklenti/45316/0/siy2021-turkcepdf.pdf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3" y="1412776"/>
            <a:ext cx="83133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27978" y="5598346"/>
            <a:ext cx="1685801" cy="8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85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0159"/>
            <a:ext cx="833139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46143" y="6210890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>
                    <a:lumMod val="65000"/>
                  </a:schemeClr>
                </a:solidFill>
              </a:rPr>
              <a:t>Sağlık İstatistikleri Yıllığı 2021. https://www.saglik.gov.tr/Eklenti/45316/0/siy2021-turkcepdf.pdf</a:t>
            </a: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1800" dirty="0">
                <a:solidFill>
                  <a:schemeClr val="bg1">
                    <a:lumMod val="65000"/>
                  </a:schemeClr>
                </a:solidFill>
              </a:rPr>
              <a:t>Sağlık İstatistikleri Yıllığı 2021</a:t>
            </a:r>
            <a:endParaRPr lang="tr-TR" sz="1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Bulaşıcı Olmayan Hastalıklar</a:t>
            </a:r>
          </a:p>
        </p:txBody>
      </p:sp>
      <p:pic>
        <p:nvPicPr>
          <p:cNvPr id="1026" name="Picture 2" descr="C:\Users\pc\Downloads\Adsız tasarı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7847856" y="59806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914679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"/>
          <p:cNvSpPr txBox="1">
            <a:spLocks/>
          </p:cNvSpPr>
          <p:nvPr/>
        </p:nvSpPr>
        <p:spPr>
          <a:xfrm>
            <a:off x="1180284" y="238273"/>
            <a:ext cx="6235912" cy="6176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OBEZİTE ORANINDA DEĞİŞİM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-24420"/>
            <a:ext cx="8229600" cy="1143000"/>
          </a:xfrm>
        </p:spPr>
        <p:txBody>
          <a:bodyPr>
            <a:normAutofit/>
          </a:bodyPr>
          <a:lstStyle/>
          <a:p>
            <a:pPr algn="l"/>
            <a:br>
              <a:rPr lang="tr-T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OBEZİTE</a:t>
            </a:r>
            <a:endParaRPr lang="tr-T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0970"/>
            <a:ext cx="411418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94" y="2373525"/>
            <a:ext cx="3826948" cy="291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7544" y="1412776"/>
            <a:ext cx="4258203" cy="324036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1691680" y="6453336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  <a:endParaRPr lang="tr-TR" sz="1000" dirty="0"/>
          </a:p>
        </p:txBody>
      </p:sp>
      <p:sp>
        <p:nvSpPr>
          <p:cNvPr id="17" name="Dikdörtgen 16"/>
          <p:cNvSpPr/>
          <p:nvPr/>
        </p:nvSpPr>
        <p:spPr>
          <a:xfrm>
            <a:off x="4831291" y="2240360"/>
            <a:ext cx="4030155" cy="324036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8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637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79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951728" y="233164"/>
            <a:ext cx="6172200" cy="6176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DİYABET ORANINDA DEĞİŞİM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619672" y="52578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Kronik Hastalıklar ve Yaşlı Sağlığı Dairesi Başkanlığı, 2018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2017</a:t>
            </a:r>
          </a:p>
          <a:p>
            <a:r>
              <a:rPr lang="tr-TR" sz="2400" dirty="0"/>
              <a:t>Kişi başı tuz tüketimi 9,9 gr/gün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46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83097" y="112031"/>
            <a:ext cx="7010400" cy="687551"/>
          </a:xfrm>
          <a:prstGeom prst="rect">
            <a:avLst/>
          </a:prstGeom>
        </p:spPr>
        <p:txBody>
          <a:bodyPr vert="horz" lIns="108969" tIns="54485" rIns="108969" bIns="5448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TÜRKİYE’DE HİPERTANSİYON DEĞİŞİMİ</a:t>
            </a:r>
          </a:p>
        </p:txBody>
      </p:sp>
      <p:graphicFrame>
        <p:nvGraphicFramePr>
          <p:cNvPr id="7" name="Grafik 6"/>
          <p:cNvGraphicFramePr/>
          <p:nvPr/>
        </p:nvGraphicFramePr>
        <p:xfrm>
          <a:off x="424136" y="1052736"/>
          <a:ext cx="8092440" cy="536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ikdörtgen 3"/>
          <p:cNvSpPr/>
          <p:nvPr/>
        </p:nvSpPr>
        <p:spPr>
          <a:xfrm>
            <a:off x="424136" y="27114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Kronik Hastalıklar ve Yaşlı Sağlığı Dairesi Başkanlığı, 2018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İçerik Yer Tutucusu 4"/>
          <p:cNvGraphicFramePr>
            <a:graphicFrameLocks/>
          </p:cNvGraphicFramePr>
          <p:nvPr/>
        </p:nvGraphicFramePr>
        <p:xfrm>
          <a:off x="883097" y="799582"/>
          <a:ext cx="75726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73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4" y="1378869"/>
            <a:ext cx="5962727" cy="36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5738"/>
            <a:ext cx="714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403648" y="6309320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https://hsgm.saglik.gov.tr/depo/birimler/tutun-ve-madde-bagimliligi-ile-mucadele-db/dokumanlar/KGTA-2017_pdf.pdf</a:t>
            </a:r>
          </a:p>
          <a:p>
            <a:endParaRPr lang="tr-T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99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" y="188640"/>
            <a:ext cx="910606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010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6713" y="1453246"/>
            <a:ext cx="7341404" cy="1284234"/>
          </a:xfrm>
          <a:prstGeom prst="rect">
            <a:avLst/>
          </a:prstGeom>
        </p:spPr>
        <p:txBody>
          <a:bodyPr vert="horz" lIns="108969" tIns="54485" rIns="108969" bIns="5448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MEL İLAÇLARA ERİŞİM </a:t>
            </a:r>
          </a:p>
          <a:p>
            <a:pPr lvl="0" algn="l"/>
            <a:endParaRPr lang="tr-TR" sz="22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Başlık 2"/>
          <p:cNvSpPr txBox="1">
            <a:spLocks/>
          </p:cNvSpPr>
          <p:nvPr/>
        </p:nvSpPr>
        <p:spPr>
          <a:xfrm>
            <a:off x="478801" y="11228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Türkiye’de Temel İlaçlara Erişim </a:t>
            </a:r>
            <a:br>
              <a:rPr lang="tr-T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tr-T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99" y="2095363"/>
            <a:ext cx="40904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Bulaşıcı Olmayan Hastalıkların Sosyal ve Ekonomik Yükü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lang="tr-TR" sz="2000" dirty="0"/>
          </a:p>
          <a:p>
            <a:pPr marL="228600" lvl="0" indent="-22860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tr-TR" sz="2000" dirty="0"/>
              <a:t>Kronik hastalıklar ve nüfusun yaşlanması birlikte arttıkça hastalık yükü hem ekonomik hem de sağlık açısından giderek daha çok önem kazanacaktır.</a:t>
            </a:r>
          </a:p>
          <a:p>
            <a:pPr marL="228600" lvl="0" indent="-22860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lang="tr-TR" sz="2000" dirty="0"/>
          </a:p>
          <a:p>
            <a:pPr algn="ctr"/>
            <a:r>
              <a:rPr lang="tr-TR" sz="2000" dirty="0" err="1"/>
              <a:t>The</a:t>
            </a:r>
            <a:r>
              <a:rPr lang="tr-TR" sz="2000" dirty="0"/>
              <a:t> World </a:t>
            </a:r>
            <a:r>
              <a:rPr lang="tr-TR" sz="2000" dirty="0" err="1"/>
              <a:t>Health</a:t>
            </a:r>
            <a:r>
              <a:rPr lang="tr-TR" sz="2000" dirty="0"/>
              <a:t> Report 2010’a göre her yıl 100 milyon kişi sağlık hizmetlerine yaptığı cepten ödemeler nedeniyle yoksulluğa düşmektedir. </a:t>
            </a:r>
          </a:p>
          <a:p>
            <a:pPr algn="ctr"/>
            <a:r>
              <a:rPr lang="tr-TR" sz="2000" dirty="0"/>
              <a:t>Bazı ülkelerde bu nedenle her yıl yoksulluğa düşen kişiler nüfusun %5'ini oluşturmaktadır. </a:t>
            </a:r>
          </a:p>
          <a:p>
            <a:pPr algn="ctr"/>
            <a:r>
              <a:rPr lang="tr-TR" sz="2000" dirty="0"/>
              <a:t>Kronik hastalıkların ekonomik etkileri en fazla alt ve orta gelir grubundaki ülkelerde yaşamaktadır.</a:t>
            </a:r>
          </a:p>
          <a:p>
            <a:pPr marL="228600" lvl="0" indent="-508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endParaRPr lang="tr-TR" sz="2000" dirty="0"/>
          </a:p>
          <a:p>
            <a:pPr algn="ctr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93579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330888" cy="46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43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43367"/>
              </p:ext>
            </p:extLst>
          </p:nvPr>
        </p:nvGraphicFramePr>
        <p:xfrm>
          <a:off x="539552" y="1268760"/>
          <a:ext cx="8229600" cy="4424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Tütün</a:t>
                      </a:r>
                      <a:r>
                        <a:rPr lang="tr-TR" baseline="0" dirty="0"/>
                        <a:t> kullanımının azaltılması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Vergi artırımı, paketleme</a:t>
                      </a:r>
                      <a:r>
                        <a:rPr lang="tr-TR" baseline="0" dirty="0"/>
                        <a:t> düzenlemesi, reklam-promosyon yasağı, kapalı alan yasağı, medya kampanyalarıyla sağlık uyarıları ve eğitimi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Zararlı alkol kullanımının azaltılması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Vergi artırımı,</a:t>
                      </a:r>
                      <a:r>
                        <a:rPr lang="tr-TR" baseline="0" dirty="0"/>
                        <a:t> reklam yasağı..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Sağlıklı</a:t>
                      </a:r>
                      <a:r>
                        <a:rPr lang="tr-TR" baseline="0" dirty="0"/>
                        <a:t> beslenmeyi destekleme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Reformülasyon</a:t>
                      </a:r>
                      <a:r>
                        <a:rPr lang="tr-TR" baseline="0" dirty="0"/>
                        <a:t> (tuz)..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Fiziksel aktivite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Kampanya,</a:t>
                      </a:r>
                      <a:r>
                        <a:rPr lang="tr-TR" baseline="0" dirty="0"/>
                        <a:t> eğitim, çevre düzenleme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Diyabet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/>
                        <a:t>kontrol, </a:t>
                      </a:r>
                      <a:r>
                        <a:rPr lang="tr-TR" baseline="0" dirty="0" err="1"/>
                        <a:t>komp</a:t>
                      </a:r>
                      <a:r>
                        <a:rPr lang="tr-TR" baseline="0" dirty="0"/>
                        <a:t>. önlemek için ayak bakımı eğitim, danışmanlık, göz kontrolü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Kardiyovasküler</a:t>
                      </a:r>
                      <a:r>
                        <a:rPr lang="tr-TR" baseline="0" dirty="0"/>
                        <a:t> hastalıklar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Danışmanlık, temel ilaçların</a:t>
                      </a:r>
                      <a:r>
                        <a:rPr lang="tr-TR" baseline="0" dirty="0"/>
                        <a:t> sağlanması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Kanser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HPV</a:t>
                      </a:r>
                      <a:r>
                        <a:rPr lang="tr-TR" baseline="0" dirty="0"/>
                        <a:t> aşılaması, </a:t>
                      </a:r>
                      <a:r>
                        <a:rPr lang="tr-TR" baseline="0" dirty="0" err="1"/>
                        <a:t>serviks</a:t>
                      </a:r>
                      <a:r>
                        <a:rPr lang="tr-TR" baseline="0" dirty="0"/>
                        <a:t> kanseri tarama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Kronik</a:t>
                      </a:r>
                      <a:r>
                        <a:rPr lang="tr-TR" baseline="0" dirty="0"/>
                        <a:t> solunum yolu hastalıkları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Temel ilaçların sağlanması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211"/>
            <a:ext cx="6657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92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err="1"/>
              <a:t>Kardiyovasküler</a:t>
            </a:r>
            <a:r>
              <a:rPr lang="tr-TR" dirty="0"/>
              <a:t> hastalıklar</a:t>
            </a:r>
          </a:p>
          <a:p>
            <a:pPr algn="ctr"/>
            <a:r>
              <a:rPr lang="tr-TR" dirty="0"/>
              <a:t>Kanser</a:t>
            </a:r>
          </a:p>
          <a:p>
            <a:pPr algn="ctr"/>
            <a:r>
              <a:rPr lang="tr-TR" dirty="0"/>
              <a:t>Kronik akciğer hastalıkları</a:t>
            </a:r>
          </a:p>
          <a:p>
            <a:pPr algn="ctr"/>
            <a:r>
              <a:rPr lang="tr-TR" dirty="0"/>
              <a:t>Diyabet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547664" y="616530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Çöl, M. ve Yıldırım Öztürk, E. N. (2022). Halk Sağlığı Açısından Bulaşıcı Olmayan Hastalıklar. Ankara Üniversitesi Yayınları. Ankara.  </a:t>
            </a:r>
          </a:p>
        </p:txBody>
      </p:sp>
    </p:spTree>
    <p:extLst>
      <p:ext uri="{BB962C8B-B14F-4D97-AF65-F5344CB8AC3E}">
        <p14:creationId xmlns:p14="http://schemas.microsoft.com/office/powerpoint/2010/main" val="3663780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836712"/>
            <a:ext cx="6696744" cy="5289451"/>
          </a:xfrm>
        </p:spPr>
        <p:txBody>
          <a:bodyPr>
            <a:normAutofit/>
          </a:bodyPr>
          <a:lstStyle/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Kronik hastalıklar için </a:t>
            </a:r>
          </a:p>
          <a:p>
            <a:pPr marL="0" indent="0" algn="ctr">
              <a:buNone/>
            </a:pPr>
            <a:r>
              <a:rPr lang="tr-TR" sz="2400" dirty="0"/>
              <a:t>yapılması  gereken en akılcı şey</a:t>
            </a:r>
          </a:p>
          <a:p>
            <a:pPr marL="0" indent="0" algn="ctr">
              <a:buNone/>
            </a:pPr>
            <a:r>
              <a:rPr lang="tr-TR" sz="2400" dirty="0"/>
              <a:t>koruyucu önlemlere önem vermek,</a:t>
            </a:r>
          </a:p>
          <a:p>
            <a:pPr marL="0" indent="0" algn="ctr">
              <a:buNone/>
            </a:pPr>
            <a:r>
              <a:rPr lang="tr-TR" sz="2400" dirty="0"/>
              <a:t> erken tanı ve tedavi ile hastalığın </a:t>
            </a:r>
          </a:p>
          <a:p>
            <a:pPr marL="0" indent="0" algn="ctr">
              <a:buNone/>
            </a:pPr>
            <a:r>
              <a:rPr lang="tr-TR" sz="2400" dirty="0"/>
              <a:t>ilerlemesini durdurmak ve </a:t>
            </a:r>
          </a:p>
          <a:p>
            <a:pPr marL="0" indent="0" algn="ctr">
              <a:buNone/>
            </a:pPr>
            <a:r>
              <a:rPr lang="tr-TR" sz="2400" dirty="0"/>
              <a:t>sakatlıkları önlemeye çalışmaktır.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91680" y="6453336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  <a:endParaRPr lang="tr-TR" sz="1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3" y="4437112"/>
            <a:ext cx="2200677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45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Kronik hastalıkların kontrolündeki ortak ilkeler;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/>
          </a:p>
          <a:p>
            <a:pPr algn="ctr"/>
            <a:r>
              <a:rPr lang="tr-TR" dirty="0"/>
              <a:t>Birincil koruma</a:t>
            </a:r>
          </a:p>
          <a:p>
            <a:pPr algn="ctr"/>
            <a:r>
              <a:rPr lang="tr-TR" sz="2400" dirty="0"/>
              <a:t>Hastalıkların nedenlerini bilmek ve</a:t>
            </a:r>
          </a:p>
          <a:p>
            <a:pPr marL="0" indent="0" algn="ctr">
              <a:buNone/>
            </a:pPr>
            <a:r>
              <a:rPr lang="tr-TR" sz="2400" dirty="0"/>
              <a:t>nedenlerin oluşmasını engelleyici önlemler almak</a:t>
            </a:r>
          </a:p>
          <a:p>
            <a:pPr algn="ctr"/>
            <a:endParaRPr lang="tr-TR" dirty="0"/>
          </a:p>
          <a:p>
            <a:pPr marL="0" indent="0" algn="ctr">
              <a:buNone/>
            </a:pPr>
            <a:r>
              <a:rPr lang="tr-TR" sz="1800" dirty="0"/>
              <a:t>Şişmanlık ile mücadele ederek diyabet, kalp hastalıkları gibi hastalıkları önlemek,</a:t>
            </a:r>
          </a:p>
          <a:p>
            <a:pPr marL="0" indent="0" algn="ctr">
              <a:buNone/>
            </a:pPr>
            <a:r>
              <a:rPr lang="tr-TR" sz="1800" dirty="0"/>
              <a:t>tütün ile mücadele ederek KOAH, kalp ve damar hastalıklarını önlemek…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91680" y="6453336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  <a:endParaRPr lang="tr-TR" sz="1000" dirty="0"/>
          </a:p>
        </p:txBody>
      </p:sp>
      <p:sp>
        <p:nvSpPr>
          <p:cNvPr id="5" name="5-Nokta Yıldız 4"/>
          <p:cNvSpPr/>
          <p:nvPr/>
        </p:nvSpPr>
        <p:spPr>
          <a:xfrm>
            <a:off x="4261351" y="5229200"/>
            <a:ext cx="792088" cy="720080"/>
          </a:xfrm>
          <a:prstGeom prst="star5">
            <a:avLst/>
          </a:prstGeom>
          <a:solidFill>
            <a:srgbClr val="FCFAA4"/>
          </a:solidFill>
          <a:ln>
            <a:solidFill>
              <a:srgbClr val="FCF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93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000" dirty="0"/>
              <a:t>Kronik hastalıkların kontrolündeki ortak ilkeler;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/>
              <a:t>İkincil koruma (erken tanı ve tedavi)</a:t>
            </a:r>
          </a:p>
          <a:p>
            <a:pPr algn="ctr"/>
            <a:endParaRPr lang="tr-TR" dirty="0"/>
          </a:p>
          <a:p>
            <a:pPr algn="ctr"/>
            <a:r>
              <a:rPr lang="tr-TR" sz="2400" dirty="0"/>
              <a:t>Hastalıkları henüz belirtileri ortaya çıkmadan ya da belirtilerin hafif olduğu dönemlerinde teşhis ederek tedaviye başlamak, böylece hastalığın ilerlemesini yavaşlatmak ve sakatlıkların ortaya çıkışını geciktirmek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91680" y="6453336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021810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000" dirty="0"/>
              <a:t>Üçüncül koruma: Hastalığı tedavi ederek ve oluşan sakatlıkları </a:t>
            </a:r>
            <a:r>
              <a:rPr lang="tr-TR" sz="2000" dirty="0" err="1"/>
              <a:t>rehabilite</a:t>
            </a:r>
            <a:r>
              <a:rPr lang="tr-TR" sz="2000" dirty="0"/>
              <a:t> ederek hastanın yaşam standardını mümkün olduğu kadar yükseltmek ve kendi kendine yeter durumda yaşamasını sağlamak, gerekenlere evde bakım hizmeti vermek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İzlemek: Kronik hastalıkların tedavileri yaşam boyu sürer. Hastaların uygun aralıklarla izlenmesi, ortaya çıkabilecek komplikasyonların değerlendirilmesi, gerekli tedavi girişimlerine başlanması ve hastalığın kontrol altında tutulması açısından gereklidir. 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/>
              <a:t>Kronik hastalıkların kontrolündeki ortak ilkeler;</a:t>
            </a:r>
            <a:endParaRPr lang="tr-TR" sz="2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91680" y="6453336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397352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1196" y="206084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/>
              <a:t>Birincil ve ikincil koruma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311352" y="376987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Kontrol programları…</a:t>
            </a:r>
          </a:p>
        </p:txBody>
      </p:sp>
    </p:spTree>
    <p:extLst>
      <p:ext uri="{BB962C8B-B14F-4D97-AF65-F5344CB8AC3E}">
        <p14:creationId xmlns:p14="http://schemas.microsoft.com/office/powerpoint/2010/main" val="2474044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Birincil Koruma</a:t>
            </a:r>
          </a:p>
          <a:p>
            <a:endParaRPr lang="tr-TR" dirty="0"/>
          </a:p>
          <a:p>
            <a:r>
              <a:rPr lang="tr-TR" dirty="0"/>
              <a:t>Topluma yönelik</a:t>
            </a:r>
          </a:p>
          <a:p>
            <a:r>
              <a:rPr lang="tr-TR" dirty="0"/>
              <a:t>Yüksek risklilere yönelik</a:t>
            </a:r>
          </a:p>
        </p:txBody>
      </p:sp>
    </p:spTree>
    <p:extLst>
      <p:ext uri="{BB962C8B-B14F-4D97-AF65-F5344CB8AC3E}">
        <p14:creationId xmlns:p14="http://schemas.microsoft.com/office/powerpoint/2010/main" val="200834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Nokta Yıldız 3"/>
          <p:cNvSpPr/>
          <p:nvPr/>
        </p:nvSpPr>
        <p:spPr>
          <a:xfrm>
            <a:off x="1691680" y="980728"/>
            <a:ext cx="5760640" cy="4536504"/>
          </a:xfrm>
          <a:prstGeom prst="star5">
            <a:avLst/>
          </a:prstGeom>
          <a:solidFill>
            <a:srgbClr val="FCFAA4"/>
          </a:solidFill>
          <a:ln>
            <a:solidFill>
              <a:srgbClr val="FCF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>
                    <a:lumMod val="50000"/>
                  </a:schemeClr>
                </a:solidFill>
              </a:rPr>
              <a:t>YAŞAM BOYU MÜDAHALE </a:t>
            </a:r>
          </a:p>
        </p:txBody>
      </p:sp>
      <p:sp>
        <p:nvSpPr>
          <p:cNvPr id="6" name="5-Nokta Yıldız 5"/>
          <p:cNvSpPr/>
          <p:nvPr/>
        </p:nvSpPr>
        <p:spPr>
          <a:xfrm>
            <a:off x="683568" y="1700808"/>
            <a:ext cx="792088" cy="720080"/>
          </a:xfrm>
          <a:prstGeom prst="star5">
            <a:avLst/>
          </a:prstGeom>
          <a:solidFill>
            <a:srgbClr val="FCFAA4"/>
          </a:solidFill>
          <a:ln>
            <a:solidFill>
              <a:srgbClr val="FCF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3725719" y="5608814"/>
            <a:ext cx="792088" cy="720080"/>
          </a:xfrm>
          <a:prstGeom prst="star5">
            <a:avLst/>
          </a:prstGeom>
          <a:solidFill>
            <a:srgbClr val="FCFAA4"/>
          </a:solidFill>
          <a:ln>
            <a:solidFill>
              <a:srgbClr val="FCF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-Nokta Yıldız 7"/>
          <p:cNvSpPr/>
          <p:nvPr/>
        </p:nvSpPr>
        <p:spPr>
          <a:xfrm>
            <a:off x="8100392" y="3995277"/>
            <a:ext cx="396044" cy="451622"/>
          </a:xfrm>
          <a:prstGeom prst="star5">
            <a:avLst/>
          </a:prstGeom>
          <a:solidFill>
            <a:srgbClr val="FCFAA4"/>
          </a:solidFill>
          <a:ln>
            <a:solidFill>
              <a:srgbClr val="FCF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-Nokta Yıldız 8"/>
          <p:cNvSpPr/>
          <p:nvPr/>
        </p:nvSpPr>
        <p:spPr>
          <a:xfrm>
            <a:off x="6876256" y="404664"/>
            <a:ext cx="396044" cy="451622"/>
          </a:xfrm>
          <a:prstGeom prst="star5">
            <a:avLst/>
          </a:prstGeom>
          <a:solidFill>
            <a:srgbClr val="FCFAA4"/>
          </a:solidFill>
          <a:ln>
            <a:solidFill>
              <a:srgbClr val="FCF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19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Çöl, M. ve Yıldırım Öztürk, E. N. (2022). Halk Sağlığı Açısından Bulaşıcı Olmayan Hastalıklar. Ankara Üniversitesi Yayınları. Ankara.  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Güler, Ç &amp; Akın L. (Ed.). (2012). Halk Sağlığı Temel Bilgiler 3. Cilt. Hacettepe Üniversitesi Yayınları. Ankara</a:t>
            </a:r>
          </a:p>
          <a:p>
            <a:pPr algn="just"/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Öztek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Z. (2020). Halk Sağlığı Kuramlar ve Uygulamalar. Ankara: Sağlık ve Sosyal Yardım Vakfı.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https://www.who.int/health-topics/noncommunicable-diseases#tab=tab_1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https://www.who.int/publications/i/item/9789240047761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https://www.who.int/news-room/fact-sheets/detail/the-top-10-causes-of-death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https://data.tuik.gov.tr/Bulten/Index?p=Olum-ve-Olum-Nedeni-Istatistikleri-2022-49679</a:t>
            </a:r>
          </a:p>
          <a:p>
            <a:pPr algn="just"/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Breda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J.,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Allen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L. N., Tibet, B.,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Erguder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T., Karabulut, E.,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Yildirim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H. H., ... &amp;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Wickramasinghe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K. (2021).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Estimating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impact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achieving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Turkey's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non-communicable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disease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policy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targets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macro-simulation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modelling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 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Lancet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Regional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Health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–Europe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Bulaşıcı Olmayan Hastalıklar Önleme Ve Kontrol Programlarının Yönetimi, Kronik Hastalıklar Ve Yaşlı Sağlığı Dairesi Başkanlığı, 2018.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Sağlık İstatistikleri Yıllığı 2021. https://www.saglik.gov.tr/Eklenti/45316/0/siy2021-turkcepdf.pdf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https://ekutuphane.saglik.gov.tr/Ekutuphane/kitaplar/khrfat.pdf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https://hsgm.saglik.gov.tr/depo/birimler/tutun-ve-madde-bagimliligi-ile-mucadele-db/dokumanlar/KGTA-2017_pdf.pdf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Kronik Hastalıklar ve Yaşlı Sağlığı Dairesi Başkanlığı, 2018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Demirci, Ş., &amp; Kaya, S. (2022). Türkiye’de Yaşlı Bireyler Arasında Bulaşıcı Olmayan Hastalık Ve Risk Faktörlerinin Birliktelik Kuralları Analizi Ve Sosyal Ağ Analizi İle İncelenmesi. 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Visionary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E-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journal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Vizyoner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Dergisi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(34).</a:t>
            </a:r>
          </a:p>
          <a:p>
            <a:pPr lvl="0"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Türkiye İstatistik Kurumu, Türkiye Sağlık Araştırması, 2019</a:t>
            </a:r>
          </a:p>
          <a:p>
            <a:pPr algn="just"/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Tulchinsky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H.,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Varavikova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A. (2019). Yeni Halk Sağlığı (3. baskı) (s. 237-309) (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Vaizoğlu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A. Çev.). Ankara: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Palme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https://applications.emro.who.int/docs/EMROPUB_2018_EN_17036.pdf?ua=1</a:t>
            </a: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1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6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tlanmış Nesne 3"/>
          <p:cNvSpPr/>
          <p:nvPr/>
        </p:nvSpPr>
        <p:spPr>
          <a:xfrm>
            <a:off x="481945" y="2068860"/>
            <a:ext cx="4176464" cy="2647527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Vücut işlevinde ya da yapısında, </a:t>
            </a:r>
          </a:p>
          <a:p>
            <a:pPr algn="ctr"/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kişinin yaşam tarzında bir değişiklik yapmasını gerektiren ya da </a:t>
            </a:r>
          </a:p>
          <a:p>
            <a:pPr algn="ctr"/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uzun bir süre boyunca devam eden bozulma</a:t>
            </a:r>
          </a:p>
        </p:txBody>
      </p:sp>
      <p:sp>
        <p:nvSpPr>
          <p:cNvPr id="6" name="Katlanmış Nesne 5"/>
          <p:cNvSpPr/>
          <p:nvPr/>
        </p:nvSpPr>
        <p:spPr>
          <a:xfrm>
            <a:off x="4781905" y="4941168"/>
            <a:ext cx="1476164" cy="1135784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da-DK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Kronik hastalık “uzun süreli hastalık”</a:t>
            </a:r>
            <a:endParaRPr lang="tr-T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da-DK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demektir. </a:t>
            </a:r>
          </a:p>
        </p:txBody>
      </p:sp>
      <p:sp>
        <p:nvSpPr>
          <p:cNvPr id="8" name="Katlanmış Nesne 7"/>
          <p:cNvSpPr/>
          <p:nvPr/>
        </p:nvSpPr>
        <p:spPr>
          <a:xfrm>
            <a:off x="6732240" y="3933056"/>
            <a:ext cx="2016224" cy="214389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tr-T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Kronik hastalıkları tam olarak iyileştirmek çoğu zaman mümkün değildir ve genellikle kalıcı sakatlıklar bırakırlar. </a:t>
            </a:r>
          </a:p>
        </p:txBody>
      </p:sp>
      <p:sp>
        <p:nvSpPr>
          <p:cNvPr id="9" name="Katlanmış Nesne 8"/>
          <p:cNvSpPr/>
          <p:nvPr/>
        </p:nvSpPr>
        <p:spPr>
          <a:xfrm>
            <a:off x="5724128" y="2060848"/>
            <a:ext cx="1648983" cy="1716967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tr-T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Kişiden kişiye geçmez,</a:t>
            </a:r>
          </a:p>
          <a:p>
            <a:pPr algn="ctr"/>
            <a:r>
              <a:rPr lang="tr-T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yavaş gelişir</a:t>
            </a:r>
          </a:p>
          <a:p>
            <a:pPr algn="ctr"/>
            <a:r>
              <a:rPr lang="tr-T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genellikle uzun sürer</a:t>
            </a:r>
          </a:p>
        </p:txBody>
      </p:sp>
      <p:sp>
        <p:nvSpPr>
          <p:cNvPr id="2" name="5-Nokta Yıldız 1"/>
          <p:cNvSpPr/>
          <p:nvPr/>
        </p:nvSpPr>
        <p:spPr>
          <a:xfrm>
            <a:off x="3851920" y="4185084"/>
            <a:ext cx="288032" cy="252028"/>
          </a:xfrm>
          <a:prstGeom prst="star5">
            <a:avLst/>
          </a:prstGeom>
          <a:solidFill>
            <a:srgbClr val="FCFAA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220072" y="6309320"/>
            <a:ext cx="3528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479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l="16000" t="18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124744"/>
            <a:ext cx="6984776" cy="4248472"/>
          </a:xfrm>
        </p:spPr>
        <p:txBody>
          <a:bodyPr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tr-TR" sz="2000" dirty="0"/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tr-TR" sz="2000" dirty="0"/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tr-TR" sz="2400" dirty="0"/>
              <a:t>Çok etmenli nedensellik modeli</a:t>
            </a:r>
          </a:p>
        </p:txBody>
      </p:sp>
    </p:spTree>
    <p:extLst>
      <p:ext uri="{BB962C8B-B14F-4D97-AF65-F5344CB8AC3E}">
        <p14:creationId xmlns:p14="http://schemas.microsoft.com/office/powerpoint/2010/main" val="237180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4752528" cy="4752528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Ana risk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/>
          </a:p>
          <a:p>
            <a:pPr algn="ctr"/>
            <a:r>
              <a:rPr lang="tr-TR" dirty="0"/>
              <a:t>Tütün kullanımı</a:t>
            </a:r>
          </a:p>
          <a:p>
            <a:pPr algn="ctr"/>
            <a:r>
              <a:rPr lang="tr-TR" dirty="0"/>
              <a:t>Fiziksel hareketsizlik</a:t>
            </a:r>
          </a:p>
          <a:p>
            <a:pPr algn="ctr"/>
            <a:r>
              <a:rPr lang="tr-TR" dirty="0"/>
              <a:t>Zararlı alkol kullanımı</a:t>
            </a:r>
          </a:p>
          <a:p>
            <a:pPr algn="ctr"/>
            <a:r>
              <a:rPr lang="tr-TR" dirty="0"/>
              <a:t>Sağlıksız beslenme </a:t>
            </a:r>
          </a:p>
          <a:p>
            <a:pPr algn="ctr"/>
            <a:r>
              <a:rPr lang="tr-TR" dirty="0"/>
              <a:t>Hava kirliliği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91680" y="6453336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</a:rPr>
              <a:t>Öztek</a:t>
            </a:r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, Z. (2020). Halk Sağlığı Kuramlar ve Uygulamalar. Ankara: Sağlık ve Sosyal Yardım Vakfı.</a:t>
            </a:r>
            <a:endParaRPr lang="tr-TR" sz="1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65104"/>
            <a:ext cx="1520260" cy="18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-1539552"/>
            <a:ext cx="8332093" cy="69847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Bulaşıcı olmayan hastalıklar neden sorun?</a:t>
            </a:r>
          </a:p>
        </p:txBody>
      </p:sp>
    </p:spTree>
    <p:extLst>
      <p:ext uri="{BB962C8B-B14F-4D97-AF65-F5344CB8AC3E}">
        <p14:creationId xmlns:p14="http://schemas.microsoft.com/office/powerpoint/2010/main" val="55651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Bulaşıcı Olmayan Hastalıklar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762083" y="2843357"/>
            <a:ext cx="3816424" cy="12961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Dünya çapında</a:t>
            </a:r>
          </a:p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tüm ölümlerin %74’ü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301208"/>
            <a:ext cx="1127427" cy="108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835696" y="6494938"/>
            <a:ext cx="604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https://www.who.int/health-topics/noncommunicable-diseases#tab=tab_1</a:t>
            </a:r>
          </a:p>
          <a:p>
            <a:pPr algn="ctr"/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https://www.who.int/publications/i/item/9789240047761</a:t>
            </a:r>
          </a:p>
        </p:txBody>
      </p:sp>
    </p:spTree>
    <p:extLst>
      <p:ext uri="{BB962C8B-B14F-4D97-AF65-F5344CB8AC3E}">
        <p14:creationId xmlns:p14="http://schemas.microsoft.com/office/powerpoint/2010/main" val="464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2232</Words>
  <Application>Microsoft Office PowerPoint</Application>
  <PresentationFormat>Ekran Gösterisi (4:3)</PresentationFormat>
  <Paragraphs>289</Paragraphs>
  <Slides>48</Slides>
  <Notes>32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1" baseType="lpstr">
      <vt:lpstr>Arial</vt:lpstr>
      <vt:lpstr>Calibri</vt:lpstr>
      <vt:lpstr>Ofis Teması</vt:lpstr>
      <vt:lpstr>Bulaşıcı Olmayan Hastalıkların Kontrolü - I</vt:lpstr>
      <vt:lpstr>SUNUM PLANI</vt:lpstr>
      <vt:lpstr>Bulaşıcı Olmayan Hastalıklar</vt:lpstr>
      <vt:lpstr>PowerPoint Sunusu</vt:lpstr>
      <vt:lpstr>PowerPoint Sunusu</vt:lpstr>
      <vt:lpstr>PowerPoint Sunusu</vt:lpstr>
      <vt:lpstr>Ana risk faktörleri</vt:lpstr>
      <vt:lpstr>Bulaşıcı olmayan hastalıklar neden sorun?</vt:lpstr>
      <vt:lpstr>Bulaşıcı Olmayan Hastalıklar</vt:lpstr>
      <vt:lpstr>Salgın (Epidemi)</vt:lpstr>
      <vt:lpstr>Küresel Mortalite Yükü</vt:lpstr>
      <vt:lpstr>PowerPoint Sunusu</vt:lpstr>
      <vt:lpstr>PowerPoint Sunusu</vt:lpstr>
      <vt:lpstr>PowerPoint Sunusu</vt:lpstr>
      <vt:lpstr>PowerPoint Sunusu</vt:lpstr>
      <vt:lpstr>PowerPoint Sunusu</vt:lpstr>
      <vt:lpstr>Mortalite ve Hastalık Yükü </vt:lpstr>
      <vt:lpstr>PowerPoint Sunusu</vt:lpstr>
      <vt:lpstr>PowerPoint Sunusu</vt:lpstr>
      <vt:lpstr>Bir DALY, sağlıklı olarak geçirilen bir yılın kaybıdır…</vt:lpstr>
      <vt:lpstr>Sağlık İstatistikleri Yıllığı 2021</vt:lpstr>
      <vt:lpstr>Sağlık İstatistikleri Yıllığı 2021</vt:lpstr>
      <vt:lpstr>PowerPoint Sunusu</vt:lpstr>
      <vt:lpstr>Türkiye Kronik Hastalıklar ve Risk Faktörleri Sıklığı Çalışması  </vt:lpstr>
      <vt:lpstr>PowerPoint Sunusu</vt:lpstr>
      <vt:lpstr>Türkiye Kronik Hastalıklar ve Risk Faktörleri Sıklığı Çalışması</vt:lpstr>
      <vt:lpstr>Sigara içme sıklığı ve tuz tüketimi %30,  fiziksel hareketsizlik %10 </vt:lpstr>
      <vt:lpstr>Sağlık İstatistikleri Yıllığı 2021   Küresel Hastalık Yükü 2019 Türkiye Sonuçları</vt:lpstr>
      <vt:lpstr>Sağlık İstatistikleri Yıllığı 2021</vt:lpstr>
      <vt:lpstr> OBEZİTE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Bulaşıcı Olmayan Hastalıkların Sosyal ve Ekonomik Yükü</vt:lpstr>
      <vt:lpstr>PowerPoint Sunusu</vt:lpstr>
      <vt:lpstr>PowerPoint Sunusu</vt:lpstr>
      <vt:lpstr>PowerPoint Sunusu</vt:lpstr>
      <vt:lpstr>Kronik hastalıkların kontrolündeki ortak ilkeler;</vt:lpstr>
      <vt:lpstr>Kronik hastalıkların kontrolündeki ortak ilkeler;</vt:lpstr>
      <vt:lpstr>PowerPoint Sunusu</vt:lpstr>
      <vt:lpstr>Birincil ve ikincil koruma</vt:lpstr>
      <vt:lpstr>PowerPoint Sunusu</vt:lpstr>
      <vt:lpstr>PowerPoint Sunusu</vt:lpstr>
      <vt:lpstr>Kaynaklar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Bulaşıcı Olmayan Hastalıkların Kontrolü - I</dc:title>
  <dc:creator>ece</dc:creator>
  <cp:lastModifiedBy>ece soyacikgoz</cp:lastModifiedBy>
  <cp:revision>280</cp:revision>
  <dcterms:created xsi:type="dcterms:W3CDTF">2023-12-09T19:41:58Z</dcterms:created>
  <dcterms:modified xsi:type="dcterms:W3CDTF">2024-01-07T17:22:33Z</dcterms:modified>
</cp:coreProperties>
</file>