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8" r:id="rId11"/>
    <p:sldId id="297" r:id="rId12"/>
    <p:sldId id="300" r:id="rId13"/>
    <p:sldId id="271" r:id="rId14"/>
    <p:sldId id="272" r:id="rId15"/>
    <p:sldId id="273" r:id="rId16"/>
    <p:sldId id="265" r:id="rId17"/>
    <p:sldId id="266" r:id="rId18"/>
    <p:sldId id="267" r:id="rId19"/>
    <p:sldId id="278" r:id="rId20"/>
    <p:sldId id="279" r:id="rId21"/>
    <p:sldId id="288" r:id="rId22"/>
    <p:sldId id="289" r:id="rId23"/>
    <p:sldId id="290" r:id="rId24"/>
    <p:sldId id="286" r:id="rId25"/>
    <p:sldId id="274" r:id="rId26"/>
    <p:sldId id="275" r:id="rId27"/>
    <p:sldId id="276" r:id="rId28"/>
    <p:sldId id="277" r:id="rId29"/>
    <p:sldId id="291" r:id="rId30"/>
    <p:sldId id="312" r:id="rId31"/>
    <p:sldId id="313" r:id="rId32"/>
    <p:sldId id="314" r:id="rId33"/>
    <p:sldId id="315" r:id="rId34"/>
    <p:sldId id="281" r:id="rId35"/>
    <p:sldId id="282" r:id="rId36"/>
    <p:sldId id="292" r:id="rId37"/>
    <p:sldId id="287" r:id="rId38"/>
    <p:sldId id="293" r:id="rId39"/>
    <p:sldId id="270" r:id="rId40"/>
    <p:sldId id="269" r:id="rId41"/>
    <p:sldId id="294" r:id="rId42"/>
    <p:sldId id="301" r:id="rId43"/>
    <p:sldId id="295" r:id="rId44"/>
    <p:sldId id="296" r:id="rId45"/>
    <p:sldId id="302" r:id="rId46"/>
    <p:sldId id="304" r:id="rId47"/>
    <p:sldId id="303" r:id="rId48"/>
    <p:sldId id="305" r:id="rId49"/>
    <p:sldId id="306" r:id="rId50"/>
    <p:sldId id="307" r:id="rId51"/>
    <p:sldId id="308" r:id="rId52"/>
    <p:sldId id="309" r:id="rId53"/>
    <p:sldId id="310" r:id="rId54"/>
    <p:sldId id="298" r:id="rId55"/>
    <p:sldId id="299" r:id="rId56"/>
    <p:sldId id="311" r:id="rId5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71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snapToGrid="0" showGuides="1">
      <p:cViewPr varScale="1">
        <p:scale>
          <a:sx n="86" d="100"/>
          <a:sy n="86" d="100"/>
        </p:scale>
        <p:origin x="715"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CE472-4C94-45F9-8F73-525EF741C95F}" type="datetimeFigureOut">
              <a:rPr lang="tr-TR" smtClean="0"/>
              <a:t>15.03.2024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C148EC-D2B4-4D18-AD8B-7F77166AA0C7}" type="slidenum">
              <a:rPr lang="tr-TR" smtClean="0"/>
              <a:t>‹#›</a:t>
            </a:fld>
            <a:endParaRPr lang="tr-TR"/>
          </a:p>
        </p:txBody>
      </p:sp>
    </p:spTree>
    <p:extLst>
      <p:ext uri="{BB962C8B-B14F-4D97-AF65-F5344CB8AC3E}">
        <p14:creationId xmlns:p14="http://schemas.microsoft.com/office/powerpoint/2010/main" val="2057056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347287-6C18-9509-6017-A7BF6716B09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F6B45A8-59CC-C146-C103-8AC918AE20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35C78E8-6F35-8BA2-7105-06AD59D8B368}"/>
              </a:ext>
            </a:extLst>
          </p:cNvPr>
          <p:cNvSpPr>
            <a:spLocks noGrp="1"/>
          </p:cNvSpPr>
          <p:nvPr>
            <p:ph type="dt" sz="half" idx="10"/>
          </p:nvPr>
        </p:nvSpPr>
        <p:spPr/>
        <p:txBody>
          <a:bodyPr/>
          <a:lstStyle/>
          <a:p>
            <a:fld id="{668877C6-1111-46C3-A8B5-236C96158E9C}" type="datetime1">
              <a:rPr lang="tr-TR" smtClean="0"/>
              <a:t>15.03.2024</a:t>
            </a:fld>
            <a:endParaRPr lang="tr-TR"/>
          </a:p>
        </p:txBody>
      </p:sp>
      <p:sp>
        <p:nvSpPr>
          <p:cNvPr id="5" name="Alt Bilgi Yer Tutucusu 4">
            <a:extLst>
              <a:ext uri="{FF2B5EF4-FFF2-40B4-BE49-F238E27FC236}">
                <a16:creationId xmlns:a16="http://schemas.microsoft.com/office/drawing/2014/main" id="{6099123C-1226-681F-28DE-A16610C305A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F387398-9F2C-57B5-DBC8-711268CD9917}"/>
              </a:ext>
            </a:extLst>
          </p:cNvPr>
          <p:cNvSpPr>
            <a:spLocks noGrp="1"/>
          </p:cNvSpPr>
          <p:nvPr>
            <p:ph type="sldNum" sz="quarter" idx="12"/>
          </p:nvPr>
        </p:nvSpPr>
        <p:spPr/>
        <p:txBody>
          <a:bodyPr/>
          <a:lstStyle/>
          <a:p>
            <a:fld id="{93CB7317-004E-4852-AB2D-763CD5EF10CF}" type="slidenum">
              <a:rPr lang="tr-TR" smtClean="0"/>
              <a:t>‹#›</a:t>
            </a:fld>
            <a:endParaRPr lang="tr-TR"/>
          </a:p>
        </p:txBody>
      </p:sp>
    </p:spTree>
    <p:extLst>
      <p:ext uri="{BB962C8B-B14F-4D97-AF65-F5344CB8AC3E}">
        <p14:creationId xmlns:p14="http://schemas.microsoft.com/office/powerpoint/2010/main" val="3920584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F24FE3-FE9B-21D7-1312-7D211F3A94B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C0AE44A-20B6-E4C6-6413-3D0170EF020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5BCBC9C-C5D3-F059-8EC0-FAFA67CFB29D}"/>
              </a:ext>
            </a:extLst>
          </p:cNvPr>
          <p:cNvSpPr>
            <a:spLocks noGrp="1"/>
          </p:cNvSpPr>
          <p:nvPr>
            <p:ph type="dt" sz="half" idx="10"/>
          </p:nvPr>
        </p:nvSpPr>
        <p:spPr/>
        <p:txBody>
          <a:bodyPr/>
          <a:lstStyle/>
          <a:p>
            <a:fld id="{0B03833C-7100-4251-BD5E-DCDB772DA7F1}" type="datetime1">
              <a:rPr lang="tr-TR" smtClean="0"/>
              <a:t>15.03.2024</a:t>
            </a:fld>
            <a:endParaRPr lang="tr-TR"/>
          </a:p>
        </p:txBody>
      </p:sp>
      <p:sp>
        <p:nvSpPr>
          <p:cNvPr id="5" name="Alt Bilgi Yer Tutucusu 4">
            <a:extLst>
              <a:ext uri="{FF2B5EF4-FFF2-40B4-BE49-F238E27FC236}">
                <a16:creationId xmlns:a16="http://schemas.microsoft.com/office/drawing/2014/main" id="{EC129F09-7E77-1BB5-832D-89F7819734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6F77E56-B613-439B-98FC-E6092266595A}"/>
              </a:ext>
            </a:extLst>
          </p:cNvPr>
          <p:cNvSpPr>
            <a:spLocks noGrp="1"/>
          </p:cNvSpPr>
          <p:nvPr>
            <p:ph type="sldNum" sz="quarter" idx="12"/>
          </p:nvPr>
        </p:nvSpPr>
        <p:spPr/>
        <p:txBody>
          <a:bodyPr/>
          <a:lstStyle/>
          <a:p>
            <a:fld id="{93CB7317-004E-4852-AB2D-763CD5EF10CF}" type="slidenum">
              <a:rPr lang="tr-TR" smtClean="0"/>
              <a:t>‹#›</a:t>
            </a:fld>
            <a:endParaRPr lang="tr-TR"/>
          </a:p>
        </p:txBody>
      </p:sp>
    </p:spTree>
    <p:extLst>
      <p:ext uri="{BB962C8B-B14F-4D97-AF65-F5344CB8AC3E}">
        <p14:creationId xmlns:p14="http://schemas.microsoft.com/office/powerpoint/2010/main" val="210865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828584B-4D11-F495-0A3A-F7AA8F2D498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8A77CF4-053F-BADD-C758-AEB29F6E9A9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CE677D1-E689-2311-58F8-F1ED04ACBDCA}"/>
              </a:ext>
            </a:extLst>
          </p:cNvPr>
          <p:cNvSpPr>
            <a:spLocks noGrp="1"/>
          </p:cNvSpPr>
          <p:nvPr>
            <p:ph type="dt" sz="half" idx="10"/>
          </p:nvPr>
        </p:nvSpPr>
        <p:spPr/>
        <p:txBody>
          <a:bodyPr/>
          <a:lstStyle/>
          <a:p>
            <a:fld id="{FD1A8B82-1CCD-4324-983C-DFE8CA754F4B}" type="datetime1">
              <a:rPr lang="tr-TR" smtClean="0"/>
              <a:t>15.03.2024</a:t>
            </a:fld>
            <a:endParaRPr lang="tr-TR"/>
          </a:p>
        </p:txBody>
      </p:sp>
      <p:sp>
        <p:nvSpPr>
          <p:cNvPr id="5" name="Alt Bilgi Yer Tutucusu 4">
            <a:extLst>
              <a:ext uri="{FF2B5EF4-FFF2-40B4-BE49-F238E27FC236}">
                <a16:creationId xmlns:a16="http://schemas.microsoft.com/office/drawing/2014/main" id="{D427ED36-6222-AFFC-D251-AE41AC99513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E9158A9-9F4F-BB47-63A0-7F73F3BBA91B}"/>
              </a:ext>
            </a:extLst>
          </p:cNvPr>
          <p:cNvSpPr>
            <a:spLocks noGrp="1"/>
          </p:cNvSpPr>
          <p:nvPr>
            <p:ph type="sldNum" sz="quarter" idx="12"/>
          </p:nvPr>
        </p:nvSpPr>
        <p:spPr/>
        <p:txBody>
          <a:bodyPr/>
          <a:lstStyle/>
          <a:p>
            <a:fld id="{93CB7317-004E-4852-AB2D-763CD5EF10CF}" type="slidenum">
              <a:rPr lang="tr-TR" smtClean="0"/>
              <a:t>‹#›</a:t>
            </a:fld>
            <a:endParaRPr lang="tr-TR"/>
          </a:p>
        </p:txBody>
      </p:sp>
    </p:spTree>
    <p:extLst>
      <p:ext uri="{BB962C8B-B14F-4D97-AF65-F5344CB8AC3E}">
        <p14:creationId xmlns:p14="http://schemas.microsoft.com/office/powerpoint/2010/main" val="53381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A9A915-3A90-3932-839C-32DD3BDF936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011C934-E9C4-B130-DAA5-5CC0DE687B2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038127D-8B3A-F41A-A213-4E5AF4A52B69}"/>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Alt Bilgi Yer Tutucusu 4">
            <a:extLst>
              <a:ext uri="{FF2B5EF4-FFF2-40B4-BE49-F238E27FC236}">
                <a16:creationId xmlns:a16="http://schemas.microsoft.com/office/drawing/2014/main" id="{48DC041F-F1C8-F197-3E63-50023F31D96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5E13BDE-DF09-F758-6A94-2B76E3919AFB}"/>
              </a:ext>
            </a:extLst>
          </p:cNvPr>
          <p:cNvSpPr>
            <a:spLocks noGrp="1"/>
          </p:cNvSpPr>
          <p:nvPr>
            <p:ph type="sldNum" sz="quarter" idx="12"/>
          </p:nvPr>
        </p:nvSpPr>
        <p:spPr/>
        <p:txBody>
          <a:bodyPr/>
          <a:lstStyle/>
          <a:p>
            <a:fld id="{93CB7317-004E-4852-AB2D-763CD5EF10CF}" type="slidenum">
              <a:rPr lang="tr-TR" smtClean="0"/>
              <a:t>‹#›</a:t>
            </a:fld>
            <a:endParaRPr lang="tr-TR"/>
          </a:p>
        </p:txBody>
      </p:sp>
    </p:spTree>
    <p:extLst>
      <p:ext uri="{BB962C8B-B14F-4D97-AF65-F5344CB8AC3E}">
        <p14:creationId xmlns:p14="http://schemas.microsoft.com/office/powerpoint/2010/main" val="47232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D93018-4312-9D70-D552-41B605F162D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2BE962E-4D76-1506-2E4B-CB485B5A5D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255494A-CDC9-2028-2AB6-F6B74115CFDD}"/>
              </a:ext>
            </a:extLst>
          </p:cNvPr>
          <p:cNvSpPr>
            <a:spLocks noGrp="1"/>
          </p:cNvSpPr>
          <p:nvPr>
            <p:ph type="dt" sz="half" idx="10"/>
          </p:nvPr>
        </p:nvSpPr>
        <p:spPr/>
        <p:txBody>
          <a:bodyPr/>
          <a:lstStyle/>
          <a:p>
            <a:fld id="{00CEE5F4-A199-4B42-9234-33712F054B99}" type="datetime1">
              <a:rPr lang="tr-TR" smtClean="0"/>
              <a:t>15.03.2024</a:t>
            </a:fld>
            <a:endParaRPr lang="tr-TR"/>
          </a:p>
        </p:txBody>
      </p:sp>
      <p:sp>
        <p:nvSpPr>
          <p:cNvPr id="5" name="Alt Bilgi Yer Tutucusu 4">
            <a:extLst>
              <a:ext uri="{FF2B5EF4-FFF2-40B4-BE49-F238E27FC236}">
                <a16:creationId xmlns:a16="http://schemas.microsoft.com/office/drawing/2014/main" id="{EDA06583-BF79-4FE8-9856-B13E440AEE9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EB54A0F-7387-D405-8F7C-9F07638EBA2D}"/>
              </a:ext>
            </a:extLst>
          </p:cNvPr>
          <p:cNvSpPr>
            <a:spLocks noGrp="1"/>
          </p:cNvSpPr>
          <p:nvPr>
            <p:ph type="sldNum" sz="quarter" idx="12"/>
          </p:nvPr>
        </p:nvSpPr>
        <p:spPr/>
        <p:txBody>
          <a:bodyPr/>
          <a:lstStyle/>
          <a:p>
            <a:fld id="{93CB7317-004E-4852-AB2D-763CD5EF10CF}" type="slidenum">
              <a:rPr lang="tr-TR" smtClean="0"/>
              <a:t>‹#›</a:t>
            </a:fld>
            <a:endParaRPr lang="tr-TR"/>
          </a:p>
        </p:txBody>
      </p:sp>
    </p:spTree>
    <p:extLst>
      <p:ext uri="{BB962C8B-B14F-4D97-AF65-F5344CB8AC3E}">
        <p14:creationId xmlns:p14="http://schemas.microsoft.com/office/powerpoint/2010/main" val="252975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C46CBB-5215-3422-7A9F-84D134BC194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C2F2C93-4D09-1C69-18E4-18E4EEA28892}"/>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8A77D33-18EB-4A39-3DAC-4B7ED8599A0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322D6B5-67D8-E37B-415B-92C10DB7F64B}"/>
              </a:ext>
            </a:extLst>
          </p:cNvPr>
          <p:cNvSpPr>
            <a:spLocks noGrp="1"/>
          </p:cNvSpPr>
          <p:nvPr>
            <p:ph type="dt" sz="half" idx="10"/>
          </p:nvPr>
        </p:nvSpPr>
        <p:spPr/>
        <p:txBody>
          <a:bodyPr/>
          <a:lstStyle/>
          <a:p>
            <a:fld id="{A19EC0A1-84FD-4462-B9F5-90685B7FC83C}" type="datetime1">
              <a:rPr lang="tr-TR" smtClean="0"/>
              <a:t>15.03.2024</a:t>
            </a:fld>
            <a:endParaRPr lang="tr-TR"/>
          </a:p>
        </p:txBody>
      </p:sp>
      <p:sp>
        <p:nvSpPr>
          <p:cNvPr id="6" name="Alt Bilgi Yer Tutucusu 5">
            <a:extLst>
              <a:ext uri="{FF2B5EF4-FFF2-40B4-BE49-F238E27FC236}">
                <a16:creationId xmlns:a16="http://schemas.microsoft.com/office/drawing/2014/main" id="{86963D88-E656-5A76-DF30-0D338DE5C5B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4A9DDEB-41BA-2BDD-71EE-A841BC4078CD}"/>
              </a:ext>
            </a:extLst>
          </p:cNvPr>
          <p:cNvSpPr>
            <a:spLocks noGrp="1"/>
          </p:cNvSpPr>
          <p:nvPr>
            <p:ph type="sldNum" sz="quarter" idx="12"/>
          </p:nvPr>
        </p:nvSpPr>
        <p:spPr/>
        <p:txBody>
          <a:bodyPr/>
          <a:lstStyle/>
          <a:p>
            <a:fld id="{93CB7317-004E-4852-AB2D-763CD5EF10CF}" type="slidenum">
              <a:rPr lang="tr-TR" smtClean="0"/>
              <a:t>‹#›</a:t>
            </a:fld>
            <a:endParaRPr lang="tr-TR"/>
          </a:p>
        </p:txBody>
      </p:sp>
    </p:spTree>
    <p:extLst>
      <p:ext uri="{BB962C8B-B14F-4D97-AF65-F5344CB8AC3E}">
        <p14:creationId xmlns:p14="http://schemas.microsoft.com/office/powerpoint/2010/main" val="6479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B0FC5D-4F50-7144-5447-C6B7F58C36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9DB168B-B028-C1DF-F403-2D8C186A74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9CAE192-1494-CE3F-2C07-66AB390D19E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88FC581-0094-90E2-C2CF-7FA43565BD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DADC593-3B33-61E0-A6A3-42E4D6EC42F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C087F9A-B770-5D8E-0B99-271A1F8F2E85}"/>
              </a:ext>
            </a:extLst>
          </p:cNvPr>
          <p:cNvSpPr>
            <a:spLocks noGrp="1"/>
          </p:cNvSpPr>
          <p:nvPr>
            <p:ph type="dt" sz="half" idx="10"/>
          </p:nvPr>
        </p:nvSpPr>
        <p:spPr/>
        <p:txBody>
          <a:bodyPr/>
          <a:lstStyle/>
          <a:p>
            <a:fld id="{4CA782A2-2932-43BC-B1DF-03A6210608F9}" type="datetime1">
              <a:rPr lang="tr-TR" smtClean="0"/>
              <a:t>15.03.2024</a:t>
            </a:fld>
            <a:endParaRPr lang="tr-TR"/>
          </a:p>
        </p:txBody>
      </p:sp>
      <p:sp>
        <p:nvSpPr>
          <p:cNvPr id="8" name="Alt Bilgi Yer Tutucusu 7">
            <a:extLst>
              <a:ext uri="{FF2B5EF4-FFF2-40B4-BE49-F238E27FC236}">
                <a16:creationId xmlns:a16="http://schemas.microsoft.com/office/drawing/2014/main" id="{9BE26734-144A-6196-38CD-41116F67B84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283549E-FD7B-1644-091B-0CB4CD044883}"/>
              </a:ext>
            </a:extLst>
          </p:cNvPr>
          <p:cNvSpPr>
            <a:spLocks noGrp="1"/>
          </p:cNvSpPr>
          <p:nvPr>
            <p:ph type="sldNum" sz="quarter" idx="12"/>
          </p:nvPr>
        </p:nvSpPr>
        <p:spPr/>
        <p:txBody>
          <a:bodyPr/>
          <a:lstStyle/>
          <a:p>
            <a:fld id="{93CB7317-004E-4852-AB2D-763CD5EF10CF}" type="slidenum">
              <a:rPr lang="tr-TR" smtClean="0"/>
              <a:t>‹#›</a:t>
            </a:fld>
            <a:endParaRPr lang="tr-TR"/>
          </a:p>
        </p:txBody>
      </p:sp>
    </p:spTree>
    <p:extLst>
      <p:ext uri="{BB962C8B-B14F-4D97-AF65-F5344CB8AC3E}">
        <p14:creationId xmlns:p14="http://schemas.microsoft.com/office/powerpoint/2010/main" val="1431395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B916B9-3DEA-4A53-458C-8F3CACDB2C3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0C977C7-CB61-5FE7-3DDD-BBD66A63CFA0}"/>
              </a:ext>
            </a:extLst>
          </p:cNvPr>
          <p:cNvSpPr>
            <a:spLocks noGrp="1"/>
          </p:cNvSpPr>
          <p:nvPr>
            <p:ph type="dt" sz="half" idx="10"/>
          </p:nvPr>
        </p:nvSpPr>
        <p:spPr/>
        <p:txBody>
          <a:bodyPr/>
          <a:lstStyle/>
          <a:p>
            <a:fld id="{1195C1EE-34F4-490B-BD41-24C80F41D9F7}" type="datetime1">
              <a:rPr lang="tr-TR" smtClean="0"/>
              <a:t>15.03.2024</a:t>
            </a:fld>
            <a:endParaRPr lang="tr-TR"/>
          </a:p>
        </p:txBody>
      </p:sp>
      <p:sp>
        <p:nvSpPr>
          <p:cNvPr id="4" name="Alt Bilgi Yer Tutucusu 3">
            <a:extLst>
              <a:ext uri="{FF2B5EF4-FFF2-40B4-BE49-F238E27FC236}">
                <a16:creationId xmlns:a16="http://schemas.microsoft.com/office/drawing/2014/main" id="{692BD3A0-5E9E-A4CE-2658-59384471636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3E72FE5-CD1D-F0DC-DF1A-92D8740F6C1B}"/>
              </a:ext>
            </a:extLst>
          </p:cNvPr>
          <p:cNvSpPr>
            <a:spLocks noGrp="1"/>
          </p:cNvSpPr>
          <p:nvPr>
            <p:ph type="sldNum" sz="quarter" idx="12"/>
          </p:nvPr>
        </p:nvSpPr>
        <p:spPr/>
        <p:txBody>
          <a:bodyPr/>
          <a:lstStyle/>
          <a:p>
            <a:fld id="{93CB7317-004E-4852-AB2D-763CD5EF10CF}" type="slidenum">
              <a:rPr lang="tr-TR" smtClean="0"/>
              <a:t>‹#›</a:t>
            </a:fld>
            <a:endParaRPr lang="tr-TR"/>
          </a:p>
        </p:txBody>
      </p:sp>
    </p:spTree>
    <p:extLst>
      <p:ext uri="{BB962C8B-B14F-4D97-AF65-F5344CB8AC3E}">
        <p14:creationId xmlns:p14="http://schemas.microsoft.com/office/powerpoint/2010/main" val="98342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A2E01EA-B33D-45B6-D20F-BCE2730866C2}"/>
              </a:ext>
            </a:extLst>
          </p:cNvPr>
          <p:cNvSpPr>
            <a:spLocks noGrp="1"/>
          </p:cNvSpPr>
          <p:nvPr>
            <p:ph type="dt" sz="half" idx="10"/>
          </p:nvPr>
        </p:nvSpPr>
        <p:spPr/>
        <p:txBody>
          <a:bodyPr/>
          <a:lstStyle/>
          <a:p>
            <a:fld id="{E34588BA-6EF0-4BF3-8072-11DD3F09CECC}" type="datetime1">
              <a:rPr lang="tr-TR" smtClean="0"/>
              <a:t>15.03.2024</a:t>
            </a:fld>
            <a:endParaRPr lang="tr-TR"/>
          </a:p>
        </p:txBody>
      </p:sp>
      <p:sp>
        <p:nvSpPr>
          <p:cNvPr id="3" name="Alt Bilgi Yer Tutucusu 2">
            <a:extLst>
              <a:ext uri="{FF2B5EF4-FFF2-40B4-BE49-F238E27FC236}">
                <a16:creationId xmlns:a16="http://schemas.microsoft.com/office/drawing/2014/main" id="{2CA91EFB-5D3B-0734-5DEB-947BE5209D6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F6088B5-8A9C-DF97-5A2C-133FF46569C2}"/>
              </a:ext>
            </a:extLst>
          </p:cNvPr>
          <p:cNvSpPr>
            <a:spLocks noGrp="1"/>
          </p:cNvSpPr>
          <p:nvPr>
            <p:ph type="sldNum" sz="quarter" idx="12"/>
          </p:nvPr>
        </p:nvSpPr>
        <p:spPr/>
        <p:txBody>
          <a:bodyPr/>
          <a:lstStyle/>
          <a:p>
            <a:fld id="{93CB7317-004E-4852-AB2D-763CD5EF10CF}" type="slidenum">
              <a:rPr lang="tr-TR" smtClean="0"/>
              <a:t>‹#›</a:t>
            </a:fld>
            <a:endParaRPr lang="tr-TR"/>
          </a:p>
        </p:txBody>
      </p:sp>
    </p:spTree>
    <p:extLst>
      <p:ext uri="{BB962C8B-B14F-4D97-AF65-F5344CB8AC3E}">
        <p14:creationId xmlns:p14="http://schemas.microsoft.com/office/powerpoint/2010/main" val="49178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05F5EA-376F-3DFE-AF3A-6D5869E90B8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C0D47F6-D8D1-95A4-AFF0-1C780BB1C6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C9B4D522-3D52-7831-A31F-B3E977F1F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6CA466E-E974-F3DB-414E-5433DDDAAFD6}"/>
              </a:ext>
            </a:extLst>
          </p:cNvPr>
          <p:cNvSpPr>
            <a:spLocks noGrp="1"/>
          </p:cNvSpPr>
          <p:nvPr>
            <p:ph type="dt" sz="half" idx="10"/>
          </p:nvPr>
        </p:nvSpPr>
        <p:spPr/>
        <p:txBody>
          <a:bodyPr/>
          <a:lstStyle/>
          <a:p>
            <a:fld id="{9B441804-D206-4723-A996-9E93F58B17F8}" type="datetime1">
              <a:rPr lang="tr-TR" smtClean="0"/>
              <a:t>15.03.2024</a:t>
            </a:fld>
            <a:endParaRPr lang="tr-TR"/>
          </a:p>
        </p:txBody>
      </p:sp>
      <p:sp>
        <p:nvSpPr>
          <p:cNvPr id="6" name="Alt Bilgi Yer Tutucusu 5">
            <a:extLst>
              <a:ext uri="{FF2B5EF4-FFF2-40B4-BE49-F238E27FC236}">
                <a16:creationId xmlns:a16="http://schemas.microsoft.com/office/drawing/2014/main" id="{00E9C028-C7C4-985B-835F-401AE05FD16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2C3EEA9-ECAB-9A51-E2DB-B6D53ED6A127}"/>
              </a:ext>
            </a:extLst>
          </p:cNvPr>
          <p:cNvSpPr>
            <a:spLocks noGrp="1"/>
          </p:cNvSpPr>
          <p:nvPr>
            <p:ph type="sldNum" sz="quarter" idx="12"/>
          </p:nvPr>
        </p:nvSpPr>
        <p:spPr/>
        <p:txBody>
          <a:bodyPr/>
          <a:lstStyle/>
          <a:p>
            <a:fld id="{93CB7317-004E-4852-AB2D-763CD5EF10CF}" type="slidenum">
              <a:rPr lang="tr-TR" smtClean="0"/>
              <a:t>‹#›</a:t>
            </a:fld>
            <a:endParaRPr lang="tr-TR"/>
          </a:p>
        </p:txBody>
      </p:sp>
    </p:spTree>
    <p:extLst>
      <p:ext uri="{BB962C8B-B14F-4D97-AF65-F5344CB8AC3E}">
        <p14:creationId xmlns:p14="http://schemas.microsoft.com/office/powerpoint/2010/main" val="3380257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BE3798-7C56-994C-F906-E8C3D51DF85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9730666-5FDB-52E8-7E63-39521FA026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D239E44A-04E3-94B1-3729-36AD8C221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78B14D7-9ABB-943F-DF06-71353A00DB5E}"/>
              </a:ext>
            </a:extLst>
          </p:cNvPr>
          <p:cNvSpPr>
            <a:spLocks noGrp="1"/>
          </p:cNvSpPr>
          <p:nvPr>
            <p:ph type="dt" sz="half" idx="10"/>
          </p:nvPr>
        </p:nvSpPr>
        <p:spPr/>
        <p:txBody>
          <a:bodyPr/>
          <a:lstStyle/>
          <a:p>
            <a:fld id="{33B24367-3F9B-4E18-A019-57B8C9A23925}" type="datetime1">
              <a:rPr lang="tr-TR" smtClean="0"/>
              <a:t>15.03.2024</a:t>
            </a:fld>
            <a:endParaRPr lang="tr-TR"/>
          </a:p>
        </p:txBody>
      </p:sp>
      <p:sp>
        <p:nvSpPr>
          <p:cNvPr id="6" name="Alt Bilgi Yer Tutucusu 5">
            <a:extLst>
              <a:ext uri="{FF2B5EF4-FFF2-40B4-BE49-F238E27FC236}">
                <a16:creationId xmlns:a16="http://schemas.microsoft.com/office/drawing/2014/main" id="{78D8029D-43F2-ED8F-CEF0-A662EA5A78E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544F214-79A6-78CC-D421-7C2B4725FEE0}"/>
              </a:ext>
            </a:extLst>
          </p:cNvPr>
          <p:cNvSpPr>
            <a:spLocks noGrp="1"/>
          </p:cNvSpPr>
          <p:nvPr>
            <p:ph type="sldNum" sz="quarter" idx="12"/>
          </p:nvPr>
        </p:nvSpPr>
        <p:spPr/>
        <p:txBody>
          <a:bodyPr/>
          <a:lstStyle/>
          <a:p>
            <a:fld id="{93CB7317-004E-4852-AB2D-763CD5EF10CF}" type="slidenum">
              <a:rPr lang="tr-TR" smtClean="0"/>
              <a:t>‹#›</a:t>
            </a:fld>
            <a:endParaRPr lang="tr-TR"/>
          </a:p>
        </p:txBody>
      </p:sp>
    </p:spTree>
    <p:extLst>
      <p:ext uri="{BB962C8B-B14F-4D97-AF65-F5344CB8AC3E}">
        <p14:creationId xmlns:p14="http://schemas.microsoft.com/office/powerpoint/2010/main" val="247248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5977848-AD4D-4D7D-B3F8-5AC7792FFF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42DC314-B57B-12FB-9C44-49C20870E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CED62B3-C069-E8CA-BA5D-69712C45A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ECAD2F-C58D-429D-8DC2-B32227EB08A2}" type="datetime1">
              <a:rPr lang="tr-TR" smtClean="0"/>
              <a:t>15.03.2024</a:t>
            </a:fld>
            <a:endParaRPr lang="tr-TR"/>
          </a:p>
        </p:txBody>
      </p:sp>
      <p:sp>
        <p:nvSpPr>
          <p:cNvPr id="5" name="Alt Bilgi Yer Tutucusu 4">
            <a:extLst>
              <a:ext uri="{FF2B5EF4-FFF2-40B4-BE49-F238E27FC236}">
                <a16:creationId xmlns:a16="http://schemas.microsoft.com/office/drawing/2014/main" id="{7C59345C-5F29-6DDC-766B-173478BD6D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56D8FB37-3A82-D0EA-02BF-6C7671233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CB7317-004E-4852-AB2D-763CD5EF10CF}" type="slidenum">
              <a:rPr lang="tr-TR" smtClean="0"/>
              <a:t>‹#›</a:t>
            </a:fld>
            <a:endParaRPr lang="tr-TR"/>
          </a:p>
        </p:txBody>
      </p:sp>
    </p:spTree>
    <p:extLst>
      <p:ext uri="{BB962C8B-B14F-4D97-AF65-F5344CB8AC3E}">
        <p14:creationId xmlns:p14="http://schemas.microsoft.com/office/powerpoint/2010/main" val="1440618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izmir.bel.tr/tr/evde-saglik-ve-bakim-hizmeti/907/4088"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saglik.ibb.istanbul/evde-saglik-hizmeti-2-2/"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data.tuik.gov.tr/Bulten/Index?p=Adrese-Dayali-Nufus-Kayit-Sistemi-Sonuclari-2023-49684" TargetMode="External"/><Relationship Id="rId2" Type="http://schemas.openxmlformats.org/officeDocument/2006/relationships/hyperlink" Target="https://www.resmigazete.gov.tr/eskiler/2015/02/20150227-14.htm" TargetMode="External"/><Relationship Id="rId1" Type="http://schemas.openxmlformats.org/officeDocument/2006/relationships/slideLayout" Target="../slideLayouts/slideLayout2.xml"/><Relationship Id="rId4" Type="http://schemas.openxmlformats.org/officeDocument/2006/relationships/hyperlink" Target="https://www.aile.gov.tr/media/151788/eyhgm_istatistik_bulteni_kasim_23.pd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khgmsaglikhizmetleridb.saglik.gov.tr/TR-96308/saglikli-yas-alma-merkezlerinin-kurulmasina-dair-genelge-yayimlandi.html" TargetMode="External"/><Relationship Id="rId2" Type="http://schemas.openxmlformats.org/officeDocument/2006/relationships/hyperlink" Target="https://www.izmir.bel.tr/tr/evde-saglik-ve-bakim-hizmeti/907/4088" TargetMode="External"/><Relationship Id="rId1" Type="http://schemas.openxmlformats.org/officeDocument/2006/relationships/slideLayout" Target="../slideLayouts/slideLayout2.xml"/><Relationship Id="rId4" Type="http://schemas.openxmlformats.org/officeDocument/2006/relationships/hyperlink" Target="https://saglik.ibb.istanbul/evde-saglik-hizmeti-2-2/"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1C5DD3DE-868C-F12B-27D2-7EA2AF4E4E0B}"/>
              </a:ext>
            </a:extLst>
          </p:cNvPr>
          <p:cNvSpPr>
            <a:spLocks noGrp="1"/>
          </p:cNvSpPr>
          <p:nvPr>
            <p:ph type="ctrTitle"/>
          </p:nvPr>
        </p:nvSpPr>
        <p:spPr>
          <a:xfrm>
            <a:off x="1130423" y="1113485"/>
            <a:ext cx="9931153" cy="2387600"/>
          </a:xfrm>
        </p:spPr>
        <p:txBody>
          <a:bodyPr/>
          <a:lstStyle/>
          <a:p>
            <a:r>
              <a:rPr lang="tr-TR" b="1" dirty="0">
                <a:latin typeface="Arial" panose="020B0604020202020204" pitchFamily="34" charset="0"/>
                <a:cs typeface="Arial" panose="020B0604020202020204" pitchFamily="34" charset="0"/>
              </a:rPr>
              <a:t>EVDE BAKIM HİZMETLERİ</a:t>
            </a:r>
          </a:p>
        </p:txBody>
      </p:sp>
      <p:sp>
        <p:nvSpPr>
          <p:cNvPr id="6" name="Alt Başlık 5">
            <a:extLst>
              <a:ext uri="{FF2B5EF4-FFF2-40B4-BE49-F238E27FC236}">
                <a16:creationId xmlns:a16="http://schemas.microsoft.com/office/drawing/2014/main" id="{41C93845-99A0-8B18-189A-A56C43298ABE}"/>
              </a:ext>
            </a:extLst>
          </p:cNvPr>
          <p:cNvSpPr>
            <a:spLocks noGrp="1"/>
          </p:cNvSpPr>
          <p:nvPr>
            <p:ph type="subTitle" idx="1"/>
          </p:nvPr>
        </p:nvSpPr>
        <p:spPr>
          <a:xfrm>
            <a:off x="6096000" y="4674942"/>
            <a:ext cx="6096001" cy="1210953"/>
          </a:xfrm>
        </p:spPr>
        <p:txBody>
          <a:bodyPr/>
          <a:lstStyle/>
          <a:p>
            <a:r>
              <a:rPr lang="tr-TR" dirty="0">
                <a:latin typeface="Arial" panose="020B0604020202020204" pitchFamily="34" charset="0"/>
                <a:cs typeface="Arial" panose="020B0604020202020204" pitchFamily="34" charset="0"/>
              </a:rPr>
              <a:t>Asistan Dr. Ali Ulvi DERMENCİ</a:t>
            </a:r>
          </a:p>
          <a:p>
            <a:r>
              <a:rPr lang="tr-TR" dirty="0">
                <a:latin typeface="Arial" panose="020B0604020202020204" pitchFamily="34" charset="0"/>
                <a:cs typeface="Arial" panose="020B0604020202020204" pitchFamily="34" charset="0"/>
              </a:rPr>
              <a:t>18.03.2024</a:t>
            </a:r>
          </a:p>
        </p:txBody>
      </p:sp>
      <p:pic>
        <p:nvPicPr>
          <p:cNvPr id="8" name="Resim 7">
            <a:extLst>
              <a:ext uri="{FF2B5EF4-FFF2-40B4-BE49-F238E27FC236}">
                <a16:creationId xmlns:a16="http://schemas.microsoft.com/office/drawing/2014/main" id="{D4C81D94-1AE6-A7DE-A2E6-4FA55F58C185}"/>
              </a:ext>
            </a:extLst>
          </p:cNvPr>
          <p:cNvPicPr>
            <a:picLocks noChangeAspect="1"/>
          </p:cNvPicPr>
          <p:nvPr/>
        </p:nvPicPr>
        <p:blipFill>
          <a:blip r:embed="rId2"/>
          <a:stretch>
            <a:fillRect/>
          </a:stretch>
        </p:blipFill>
        <p:spPr>
          <a:xfrm>
            <a:off x="2166151" y="3437879"/>
            <a:ext cx="2743200" cy="2846125"/>
          </a:xfrm>
          <a:prstGeom prst="rect">
            <a:avLst/>
          </a:prstGeom>
        </p:spPr>
      </p:pic>
      <p:sp>
        <p:nvSpPr>
          <p:cNvPr id="9" name="Veri Yer Tutucusu 8">
            <a:extLst>
              <a:ext uri="{FF2B5EF4-FFF2-40B4-BE49-F238E27FC236}">
                <a16:creationId xmlns:a16="http://schemas.microsoft.com/office/drawing/2014/main" id="{EB9B04B6-9B1B-F4BF-F1A8-9775FC519791}"/>
              </a:ext>
            </a:extLst>
          </p:cNvPr>
          <p:cNvSpPr>
            <a:spLocks noGrp="1"/>
          </p:cNvSpPr>
          <p:nvPr>
            <p:ph type="dt" sz="half" idx="10"/>
          </p:nvPr>
        </p:nvSpPr>
        <p:spPr/>
        <p:txBody>
          <a:bodyPr/>
          <a:lstStyle/>
          <a:p>
            <a:fld id="{436B8CAF-3659-4D89-8548-1929A7B7442E}" type="datetime1">
              <a:rPr lang="tr-TR" smtClean="0"/>
              <a:t>15.03.2024</a:t>
            </a:fld>
            <a:endParaRPr lang="tr-TR"/>
          </a:p>
        </p:txBody>
      </p:sp>
      <p:sp>
        <p:nvSpPr>
          <p:cNvPr id="10" name="Slayt Numarası Yer Tutucusu 9">
            <a:extLst>
              <a:ext uri="{FF2B5EF4-FFF2-40B4-BE49-F238E27FC236}">
                <a16:creationId xmlns:a16="http://schemas.microsoft.com/office/drawing/2014/main" id="{C36F1932-72B4-46A1-19CE-E7FD616FF2F4}"/>
              </a:ext>
            </a:extLst>
          </p:cNvPr>
          <p:cNvSpPr>
            <a:spLocks noGrp="1"/>
          </p:cNvSpPr>
          <p:nvPr>
            <p:ph type="sldNum" sz="quarter" idx="12"/>
          </p:nvPr>
        </p:nvSpPr>
        <p:spPr/>
        <p:txBody>
          <a:bodyPr/>
          <a:lstStyle/>
          <a:p>
            <a:fld id="{93CB7317-004E-4852-AB2D-763CD5EF10CF}" type="slidenum">
              <a:rPr lang="tr-TR" smtClean="0"/>
              <a:t>1</a:t>
            </a:fld>
            <a:endParaRPr lang="tr-TR"/>
          </a:p>
        </p:txBody>
      </p:sp>
    </p:spTree>
    <p:extLst>
      <p:ext uri="{BB962C8B-B14F-4D97-AF65-F5344CB8AC3E}">
        <p14:creationId xmlns:p14="http://schemas.microsoft.com/office/powerpoint/2010/main" val="772697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763109-E4E0-DD3E-9591-A345AC1ED17F}"/>
              </a:ext>
            </a:extLst>
          </p:cNvPr>
          <p:cNvSpPr>
            <a:spLocks noGrp="1"/>
          </p:cNvSpPr>
          <p:nvPr>
            <p:ph type="title"/>
          </p:nvPr>
        </p:nvSpPr>
        <p:spPr/>
        <p:txBody>
          <a:bodyPr>
            <a:normAutofit/>
          </a:bodyPr>
          <a:lstStyle/>
          <a:p>
            <a:pPr algn="ctr"/>
            <a:r>
              <a:rPr lang="tr-TR" sz="4000" b="1" dirty="0">
                <a:latin typeface="Arial" panose="020B0604020202020204" pitchFamily="34" charset="0"/>
                <a:cs typeface="Arial" panose="020B0604020202020204" pitchFamily="34" charset="0"/>
              </a:rPr>
              <a:t>KİMLER FAYDALANABİLİR?</a:t>
            </a:r>
          </a:p>
        </p:txBody>
      </p:sp>
      <p:sp>
        <p:nvSpPr>
          <p:cNvPr id="3" name="İçerik Yer Tutucusu 2">
            <a:extLst>
              <a:ext uri="{FF2B5EF4-FFF2-40B4-BE49-F238E27FC236}">
                <a16:creationId xmlns:a16="http://schemas.microsoft.com/office/drawing/2014/main" id="{436FDE9B-7CE2-2389-161B-479A1CCE6A4C}"/>
              </a:ext>
            </a:extLst>
          </p:cNvPr>
          <p:cNvSpPr>
            <a:spLocks noGrp="1"/>
          </p:cNvSpPr>
          <p:nvPr>
            <p:ph idx="1"/>
          </p:nvPr>
        </p:nvSpPr>
        <p:spPr>
          <a:xfrm>
            <a:off x="838200" y="1825625"/>
            <a:ext cx="5257800" cy="4351338"/>
          </a:xfrm>
        </p:spPr>
        <p:txBody>
          <a:bodyPr>
            <a:normAutofit/>
          </a:bodyPr>
          <a:lstStyle/>
          <a:p>
            <a:r>
              <a:rPr lang="tr-TR" sz="2200" b="0" i="0" dirty="0">
                <a:solidFill>
                  <a:srgbClr val="000000"/>
                </a:solidFill>
                <a:effectLst/>
                <a:latin typeface="Times New Roman" panose="02020603050405020304" pitchFamily="18" charset="0"/>
              </a:rPr>
              <a:t>80 yaş ve üzeri hizmet talep eden tüm yaşlılar</a:t>
            </a:r>
          </a:p>
          <a:p>
            <a:r>
              <a:rPr lang="tr-TR" sz="2200" b="0" i="0" dirty="0">
                <a:solidFill>
                  <a:srgbClr val="000000"/>
                </a:solidFill>
                <a:effectLst/>
                <a:latin typeface="Times New Roman" panose="02020603050405020304" pitchFamily="18" charset="0"/>
              </a:rPr>
              <a:t>Sağlık kurulu raporu ile belgelenmiş kronik hastalığı bulunan ve günlük yaşam aktiviteleri skoru yönünden tam bağımlı veya ileri derecede bağımlı olarak nitelendirilen 65 yaş ve üzeri hastalar</a:t>
            </a:r>
            <a:endParaRPr lang="tr-TR" sz="2200" dirty="0">
              <a:solidFill>
                <a:srgbClr val="000000"/>
              </a:solidFill>
              <a:latin typeface="Times New Roman" panose="02020603050405020304" pitchFamily="18" charset="0"/>
            </a:endParaRPr>
          </a:p>
          <a:p>
            <a:r>
              <a:rPr lang="tr-TR" sz="2200" b="0" i="0" dirty="0">
                <a:solidFill>
                  <a:srgbClr val="000000"/>
                </a:solidFill>
                <a:effectLst/>
                <a:latin typeface="Times New Roman" panose="02020603050405020304" pitchFamily="18" charset="0"/>
              </a:rPr>
              <a:t>Hastalığı sebebiyle cihaza ve/veya eve bağımlı hastalar</a:t>
            </a:r>
          </a:p>
        </p:txBody>
      </p:sp>
      <p:sp>
        <p:nvSpPr>
          <p:cNvPr id="4" name="Veri Yer Tutucusu 3">
            <a:extLst>
              <a:ext uri="{FF2B5EF4-FFF2-40B4-BE49-F238E27FC236}">
                <a16:creationId xmlns:a16="http://schemas.microsoft.com/office/drawing/2014/main" id="{60F5B382-8BAB-EC63-0459-EDE78EBF3409}"/>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55E83CF6-C261-5E1A-773C-576B1261D7B4}"/>
              </a:ext>
            </a:extLst>
          </p:cNvPr>
          <p:cNvSpPr>
            <a:spLocks noGrp="1"/>
          </p:cNvSpPr>
          <p:nvPr>
            <p:ph type="sldNum" sz="quarter" idx="12"/>
          </p:nvPr>
        </p:nvSpPr>
        <p:spPr/>
        <p:txBody>
          <a:bodyPr/>
          <a:lstStyle/>
          <a:p>
            <a:fld id="{93CB7317-004E-4852-AB2D-763CD5EF10CF}" type="slidenum">
              <a:rPr lang="tr-TR" smtClean="0"/>
              <a:t>10</a:t>
            </a:fld>
            <a:endParaRPr lang="tr-TR"/>
          </a:p>
        </p:txBody>
      </p:sp>
      <p:sp>
        <p:nvSpPr>
          <p:cNvPr id="7" name="Metin kutusu 6">
            <a:extLst>
              <a:ext uri="{FF2B5EF4-FFF2-40B4-BE49-F238E27FC236}">
                <a16:creationId xmlns:a16="http://schemas.microsoft.com/office/drawing/2014/main" id="{F620CFD3-A90A-5766-125B-B88E435AF480}"/>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i="1" dirty="0">
                <a:solidFill>
                  <a:schemeClr val="bg1">
                    <a:lumMod val="50000"/>
                  </a:schemeClr>
                </a:solidFill>
                <a:effectLst/>
                <a:latin typeface="Calibri" panose="020F0502020204030204" pitchFamily="34" charset="0"/>
                <a:cs typeface="Calibri" panose="020F0502020204030204" pitchFamily="34" charset="0"/>
              </a:rPr>
              <a:t>Evde Sağlık Hizmeti Sunumu Hakkında Yönetmelik </a:t>
            </a:r>
            <a:r>
              <a:rPr lang="tr-TR" sz="1000" i="1" dirty="0">
                <a:solidFill>
                  <a:schemeClr val="bg1">
                    <a:lumMod val="50000"/>
                  </a:schemeClr>
                </a:solidFill>
                <a:latin typeface="Calibri" panose="020F0502020204030204" pitchFamily="34" charset="0"/>
                <a:cs typeface="Calibri" panose="020F0502020204030204" pitchFamily="34" charset="0"/>
              </a:rPr>
              <a:t>https://www.resmigazete.gov.tr/eskiler/2023/06/20230602-1.htm (Erişim Tarihi:17.03.2024)</a:t>
            </a:r>
          </a:p>
        </p:txBody>
      </p:sp>
      <p:pic>
        <p:nvPicPr>
          <p:cNvPr id="8" name="Resim 7" descr="giyim, kişi, şahıs, duvar, iç mekan içeren bir resim&#10;&#10;Açıklama otomatik olarak oluşturuldu">
            <a:extLst>
              <a:ext uri="{FF2B5EF4-FFF2-40B4-BE49-F238E27FC236}">
                <a16:creationId xmlns:a16="http://schemas.microsoft.com/office/drawing/2014/main" id="{3B7AE80C-3A38-CCE5-CB8A-76E9C7E43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2335" y="1825625"/>
            <a:ext cx="5251465" cy="3500977"/>
          </a:xfrm>
          <a:prstGeom prst="rect">
            <a:avLst/>
          </a:prstGeom>
        </p:spPr>
      </p:pic>
    </p:spTree>
    <p:extLst>
      <p:ext uri="{BB962C8B-B14F-4D97-AF65-F5344CB8AC3E}">
        <p14:creationId xmlns:p14="http://schemas.microsoft.com/office/powerpoint/2010/main" val="2390423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601CF39-4148-4CF4-6568-BEA104BAA01E}"/>
              </a:ext>
            </a:extLst>
          </p:cNvPr>
          <p:cNvSpPr>
            <a:spLocks noGrp="1"/>
          </p:cNvSpPr>
          <p:nvPr>
            <p:ph idx="1"/>
          </p:nvPr>
        </p:nvSpPr>
        <p:spPr/>
        <p:txBody>
          <a:bodyPr>
            <a:normAutofit/>
          </a:bodyPr>
          <a:lstStyle/>
          <a:p>
            <a:r>
              <a:rPr lang="tr-TR" sz="2200" b="0" i="0" dirty="0">
                <a:solidFill>
                  <a:srgbClr val="000000"/>
                </a:solidFill>
                <a:effectLst/>
                <a:latin typeface="Times New Roman" panose="02020603050405020304" pitchFamily="18" charset="0"/>
              </a:rPr>
              <a:t>Palyatif bakım hizmeti almış ve tıbbi bakımının evde yapılması uygun görülen hastalar</a:t>
            </a:r>
          </a:p>
          <a:p>
            <a:r>
              <a:rPr lang="tr-TR" sz="2200" b="0" i="0" dirty="0">
                <a:solidFill>
                  <a:srgbClr val="000000"/>
                </a:solidFill>
                <a:effectLst/>
                <a:latin typeface="Times New Roman" panose="02020603050405020304" pitchFamily="18" charset="0"/>
              </a:rPr>
              <a:t>Hastaneden taburcu olurken hekimi tarafından evde sağlık hizmeti sunulması uygun görülen ve tedavi planı yapılan sürekli tıbbi bakım hizmeti alması uygun görülen hastalar</a:t>
            </a:r>
            <a:endParaRPr lang="tr-TR" sz="2200" dirty="0">
              <a:solidFill>
                <a:srgbClr val="000000"/>
              </a:solidFill>
              <a:latin typeface="Times New Roman" panose="02020603050405020304" pitchFamily="18" charset="0"/>
            </a:endParaRPr>
          </a:p>
          <a:p>
            <a:r>
              <a:rPr lang="tr-TR" sz="2200" b="0" i="0" dirty="0">
                <a:solidFill>
                  <a:srgbClr val="000000"/>
                </a:solidFill>
                <a:effectLst/>
                <a:latin typeface="Times New Roman" panose="02020603050405020304" pitchFamily="18" charset="0"/>
              </a:rPr>
              <a:t>Sağlık tesisinden taburculuk sonrası otuz güne kadar tıbbi bakıma ihtiyacı olan ve hastaneden taburcu olurken hekimi tarafından süreli tıbbi bakım hizmeti alması gereken bireyler</a:t>
            </a:r>
            <a:endParaRPr lang="tr-TR" sz="2200" dirty="0"/>
          </a:p>
        </p:txBody>
      </p:sp>
      <p:sp>
        <p:nvSpPr>
          <p:cNvPr id="4" name="Veri Yer Tutucusu 3">
            <a:extLst>
              <a:ext uri="{FF2B5EF4-FFF2-40B4-BE49-F238E27FC236}">
                <a16:creationId xmlns:a16="http://schemas.microsoft.com/office/drawing/2014/main" id="{515EB601-A884-F89C-ED27-69BADD8120DC}"/>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8679FC99-3BC4-5651-8C0F-2AADE9E1D160}"/>
              </a:ext>
            </a:extLst>
          </p:cNvPr>
          <p:cNvSpPr>
            <a:spLocks noGrp="1"/>
          </p:cNvSpPr>
          <p:nvPr>
            <p:ph type="sldNum" sz="quarter" idx="12"/>
          </p:nvPr>
        </p:nvSpPr>
        <p:spPr/>
        <p:txBody>
          <a:bodyPr/>
          <a:lstStyle/>
          <a:p>
            <a:fld id="{93CB7317-004E-4852-AB2D-763CD5EF10CF}" type="slidenum">
              <a:rPr lang="tr-TR" smtClean="0"/>
              <a:t>11</a:t>
            </a:fld>
            <a:endParaRPr lang="tr-TR"/>
          </a:p>
        </p:txBody>
      </p:sp>
      <p:sp>
        <p:nvSpPr>
          <p:cNvPr id="6" name="Başlık 1">
            <a:extLst>
              <a:ext uri="{FF2B5EF4-FFF2-40B4-BE49-F238E27FC236}">
                <a16:creationId xmlns:a16="http://schemas.microsoft.com/office/drawing/2014/main" id="{8B851F5A-9468-EF4D-BF4D-FCD328EE60D7}"/>
              </a:ext>
            </a:extLst>
          </p:cNvPr>
          <p:cNvSpPr>
            <a:spLocks noGrp="1"/>
          </p:cNvSpPr>
          <p:nvPr>
            <p:ph type="title"/>
          </p:nvPr>
        </p:nvSpPr>
        <p:spPr>
          <a:xfrm>
            <a:off x="838200" y="365125"/>
            <a:ext cx="10515600" cy="1325563"/>
          </a:xfrm>
        </p:spPr>
        <p:txBody>
          <a:bodyPr>
            <a:normAutofit/>
          </a:bodyPr>
          <a:lstStyle/>
          <a:p>
            <a:pPr algn="ctr"/>
            <a:r>
              <a:rPr lang="tr-TR" sz="4000" b="1" dirty="0">
                <a:latin typeface="Arial" panose="020B0604020202020204" pitchFamily="34" charset="0"/>
                <a:cs typeface="Arial" panose="020B0604020202020204" pitchFamily="34" charset="0"/>
              </a:rPr>
              <a:t>KİMLER FAYDALANABİLİR?</a:t>
            </a:r>
          </a:p>
        </p:txBody>
      </p:sp>
      <p:sp>
        <p:nvSpPr>
          <p:cNvPr id="2" name="Metin kutusu 1">
            <a:extLst>
              <a:ext uri="{FF2B5EF4-FFF2-40B4-BE49-F238E27FC236}">
                <a16:creationId xmlns:a16="http://schemas.microsoft.com/office/drawing/2014/main" id="{603398B4-0AA5-265E-FABB-D3FD0C522598}"/>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i="1" dirty="0">
                <a:solidFill>
                  <a:schemeClr val="bg1">
                    <a:lumMod val="50000"/>
                  </a:schemeClr>
                </a:solidFill>
                <a:effectLst/>
                <a:latin typeface="Calibri" panose="020F0502020204030204" pitchFamily="34" charset="0"/>
                <a:cs typeface="Calibri" panose="020F0502020204030204" pitchFamily="34" charset="0"/>
              </a:rPr>
              <a:t>Evde Sağlık Hizmeti Sunumu Hakkında Yönetmelik </a:t>
            </a:r>
            <a:r>
              <a:rPr lang="tr-TR" sz="1000" i="1" dirty="0">
                <a:solidFill>
                  <a:schemeClr val="bg1">
                    <a:lumMod val="50000"/>
                  </a:schemeClr>
                </a:solidFill>
                <a:latin typeface="Calibri" panose="020F0502020204030204" pitchFamily="34" charset="0"/>
                <a:cs typeface="Calibri" panose="020F0502020204030204" pitchFamily="34" charset="0"/>
              </a:rPr>
              <a:t>https://www.resmigazete.gov.tr/eskiler/2023/06/20230602-1.htm (Erişim Tarihi:17.03.2024)</a:t>
            </a:r>
          </a:p>
        </p:txBody>
      </p:sp>
    </p:spTree>
    <p:extLst>
      <p:ext uri="{BB962C8B-B14F-4D97-AF65-F5344CB8AC3E}">
        <p14:creationId xmlns:p14="http://schemas.microsoft.com/office/powerpoint/2010/main" val="4289809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13E14B-3912-2B32-877C-A1596465E64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C84583C-78A4-8A48-922C-0C8991C9D08C}"/>
              </a:ext>
            </a:extLst>
          </p:cNvPr>
          <p:cNvSpPr>
            <a:spLocks noGrp="1"/>
          </p:cNvSpPr>
          <p:nvPr>
            <p:ph idx="1"/>
          </p:nvPr>
        </p:nvSpPr>
        <p:spPr/>
        <p:txBody>
          <a:bodyPr/>
          <a:lstStyle/>
          <a:p>
            <a:endParaRPr lang="tr-TR"/>
          </a:p>
        </p:txBody>
      </p:sp>
      <p:sp>
        <p:nvSpPr>
          <p:cNvPr id="4" name="Veri Yer Tutucusu 3">
            <a:extLst>
              <a:ext uri="{FF2B5EF4-FFF2-40B4-BE49-F238E27FC236}">
                <a16:creationId xmlns:a16="http://schemas.microsoft.com/office/drawing/2014/main" id="{44C6E30E-781D-33C5-B01A-D61A9DA189E8}"/>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418A149C-49B4-4D35-72E8-DE61B2E1EB16}"/>
              </a:ext>
            </a:extLst>
          </p:cNvPr>
          <p:cNvSpPr>
            <a:spLocks noGrp="1"/>
          </p:cNvSpPr>
          <p:nvPr>
            <p:ph type="sldNum" sz="quarter" idx="12"/>
          </p:nvPr>
        </p:nvSpPr>
        <p:spPr/>
        <p:txBody>
          <a:bodyPr/>
          <a:lstStyle/>
          <a:p>
            <a:fld id="{93CB7317-004E-4852-AB2D-763CD5EF10CF}" type="slidenum">
              <a:rPr lang="tr-TR" smtClean="0"/>
              <a:t>12</a:t>
            </a:fld>
            <a:endParaRPr lang="tr-TR"/>
          </a:p>
        </p:txBody>
      </p:sp>
      <p:pic>
        <p:nvPicPr>
          <p:cNvPr id="7" name="Resim 6">
            <a:extLst>
              <a:ext uri="{FF2B5EF4-FFF2-40B4-BE49-F238E27FC236}">
                <a16:creationId xmlns:a16="http://schemas.microsoft.com/office/drawing/2014/main" id="{A45706CF-CBF5-88FE-334E-AA1EF282F81C}"/>
              </a:ext>
            </a:extLst>
          </p:cNvPr>
          <p:cNvPicPr>
            <a:picLocks noChangeAspect="1"/>
          </p:cNvPicPr>
          <p:nvPr/>
        </p:nvPicPr>
        <p:blipFill>
          <a:blip r:embed="rId2"/>
          <a:stretch>
            <a:fillRect/>
          </a:stretch>
        </p:blipFill>
        <p:spPr>
          <a:xfrm>
            <a:off x="1738904" y="365125"/>
            <a:ext cx="8714191" cy="5811838"/>
          </a:xfrm>
          <a:prstGeom prst="rect">
            <a:avLst/>
          </a:prstGeom>
        </p:spPr>
      </p:pic>
      <p:sp>
        <p:nvSpPr>
          <p:cNvPr id="8" name="Dikdörtgen 7">
            <a:extLst>
              <a:ext uri="{FF2B5EF4-FFF2-40B4-BE49-F238E27FC236}">
                <a16:creationId xmlns:a16="http://schemas.microsoft.com/office/drawing/2014/main" id="{C37A0DBD-074E-9EB2-208E-AB1164797670}"/>
              </a:ext>
            </a:extLst>
          </p:cNvPr>
          <p:cNvSpPr/>
          <p:nvPr/>
        </p:nvSpPr>
        <p:spPr>
          <a:xfrm>
            <a:off x="5882640" y="182880"/>
            <a:ext cx="416560" cy="61734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ln>
                <a:solidFill>
                  <a:schemeClr val="bg1"/>
                </a:solidFill>
              </a:ln>
              <a:solidFill>
                <a:schemeClr val="bg1"/>
              </a:solidFill>
            </a:endParaRPr>
          </a:p>
        </p:txBody>
      </p:sp>
      <p:sp>
        <p:nvSpPr>
          <p:cNvPr id="9" name="Metin kutusu 8">
            <a:extLst>
              <a:ext uri="{FF2B5EF4-FFF2-40B4-BE49-F238E27FC236}">
                <a16:creationId xmlns:a16="http://schemas.microsoft.com/office/drawing/2014/main" id="{E7A9B357-12B7-0B60-B1BC-2A885B1E8057}"/>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i="1" dirty="0">
                <a:solidFill>
                  <a:schemeClr val="bg1">
                    <a:lumMod val="50000"/>
                  </a:schemeClr>
                </a:solidFill>
                <a:latin typeface="Calibri" panose="020F0502020204030204" pitchFamily="34" charset="0"/>
                <a:cs typeface="Calibri" panose="020F0502020204030204" pitchFamily="34" charset="0"/>
              </a:rPr>
              <a:t>https://bdhd.org.tr/files/Olcekler/BARTHEL-INDEKS.pdf</a:t>
            </a:r>
          </a:p>
        </p:txBody>
      </p:sp>
    </p:spTree>
    <p:extLst>
      <p:ext uri="{BB962C8B-B14F-4D97-AF65-F5344CB8AC3E}">
        <p14:creationId xmlns:p14="http://schemas.microsoft.com/office/powerpoint/2010/main" val="1764384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EED96C-5497-30D4-E4B8-8A0373105726}"/>
              </a:ext>
            </a:extLst>
          </p:cNvPr>
          <p:cNvSpPr>
            <a:spLocks noGrp="1"/>
          </p:cNvSpPr>
          <p:nvPr>
            <p:ph type="title"/>
          </p:nvPr>
        </p:nvSpPr>
        <p:spPr>
          <a:xfrm>
            <a:off x="1648426" y="1914818"/>
            <a:ext cx="3210017" cy="3063875"/>
          </a:xfrm>
        </p:spPr>
        <p:txBody>
          <a:bodyPr>
            <a:normAutofit/>
          </a:bodyPr>
          <a:lstStyle/>
          <a:p>
            <a:pPr algn="ctr"/>
            <a:r>
              <a:rPr lang="tr-TR" sz="4000" b="1" dirty="0">
                <a:latin typeface="Arial" panose="020B0604020202020204" pitchFamily="34" charset="0"/>
                <a:cs typeface="Arial" panose="020B0604020202020204" pitchFamily="34" charset="0"/>
              </a:rPr>
              <a:t>TÜİK YAŞLI NÜFUS VERİLERİ</a:t>
            </a:r>
          </a:p>
        </p:txBody>
      </p:sp>
      <p:sp>
        <p:nvSpPr>
          <p:cNvPr id="4" name="Veri Yer Tutucusu 3">
            <a:extLst>
              <a:ext uri="{FF2B5EF4-FFF2-40B4-BE49-F238E27FC236}">
                <a16:creationId xmlns:a16="http://schemas.microsoft.com/office/drawing/2014/main" id="{35AC0B6E-0D6E-1702-275D-703B58CE74EA}"/>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CB135860-A5DF-1324-EDBF-16F89C4372D5}"/>
              </a:ext>
            </a:extLst>
          </p:cNvPr>
          <p:cNvSpPr>
            <a:spLocks noGrp="1"/>
          </p:cNvSpPr>
          <p:nvPr>
            <p:ph type="sldNum" sz="quarter" idx="12"/>
          </p:nvPr>
        </p:nvSpPr>
        <p:spPr/>
        <p:txBody>
          <a:bodyPr/>
          <a:lstStyle/>
          <a:p>
            <a:fld id="{93CB7317-004E-4852-AB2D-763CD5EF10CF}" type="slidenum">
              <a:rPr lang="tr-TR" smtClean="0"/>
              <a:t>13</a:t>
            </a:fld>
            <a:endParaRPr lang="tr-TR"/>
          </a:p>
        </p:txBody>
      </p:sp>
      <p:graphicFrame>
        <p:nvGraphicFramePr>
          <p:cNvPr id="9" name="İçerik Yer Tutucusu 8">
            <a:extLst>
              <a:ext uri="{FF2B5EF4-FFF2-40B4-BE49-F238E27FC236}">
                <a16:creationId xmlns:a16="http://schemas.microsoft.com/office/drawing/2014/main" id="{2DB3DB59-B918-05B4-D37D-FE7E8EE47947}"/>
              </a:ext>
            </a:extLst>
          </p:cNvPr>
          <p:cNvGraphicFramePr>
            <a:graphicFrameLocks noGrp="1"/>
          </p:cNvGraphicFramePr>
          <p:nvPr>
            <p:ph idx="1"/>
            <p:extLst>
              <p:ext uri="{D42A27DB-BD31-4B8C-83A1-F6EECF244321}">
                <p14:modId xmlns:p14="http://schemas.microsoft.com/office/powerpoint/2010/main" val="4283506695"/>
              </p:ext>
            </p:extLst>
          </p:nvPr>
        </p:nvGraphicFramePr>
        <p:xfrm>
          <a:off x="6096000" y="433387"/>
          <a:ext cx="5257801" cy="5922964"/>
        </p:xfrm>
        <a:graphic>
          <a:graphicData uri="http://schemas.openxmlformats.org/drawingml/2006/table">
            <a:tbl>
              <a:tblPr/>
              <a:tblGrid>
                <a:gridCol w="633349">
                  <a:extLst>
                    <a:ext uri="{9D8B030D-6E8A-4147-A177-3AD203B41FA5}">
                      <a16:colId xmlns:a16="http://schemas.microsoft.com/office/drawing/2014/main" val="3553738744"/>
                    </a:ext>
                  </a:extLst>
                </a:gridCol>
                <a:gridCol w="633349">
                  <a:extLst>
                    <a:ext uri="{9D8B030D-6E8A-4147-A177-3AD203B41FA5}">
                      <a16:colId xmlns:a16="http://schemas.microsoft.com/office/drawing/2014/main" val="4110724693"/>
                    </a:ext>
                  </a:extLst>
                </a:gridCol>
                <a:gridCol w="633349">
                  <a:extLst>
                    <a:ext uri="{9D8B030D-6E8A-4147-A177-3AD203B41FA5}">
                      <a16:colId xmlns:a16="http://schemas.microsoft.com/office/drawing/2014/main" val="4027058933"/>
                    </a:ext>
                  </a:extLst>
                </a:gridCol>
                <a:gridCol w="633349">
                  <a:extLst>
                    <a:ext uri="{9D8B030D-6E8A-4147-A177-3AD203B41FA5}">
                      <a16:colId xmlns:a16="http://schemas.microsoft.com/office/drawing/2014/main" val="925595311"/>
                    </a:ext>
                  </a:extLst>
                </a:gridCol>
                <a:gridCol w="633349">
                  <a:extLst>
                    <a:ext uri="{9D8B030D-6E8A-4147-A177-3AD203B41FA5}">
                      <a16:colId xmlns:a16="http://schemas.microsoft.com/office/drawing/2014/main" val="4073408387"/>
                    </a:ext>
                  </a:extLst>
                </a:gridCol>
                <a:gridCol w="522764">
                  <a:extLst>
                    <a:ext uri="{9D8B030D-6E8A-4147-A177-3AD203B41FA5}">
                      <a16:colId xmlns:a16="http://schemas.microsoft.com/office/drawing/2014/main" val="1537335905"/>
                    </a:ext>
                  </a:extLst>
                </a:gridCol>
                <a:gridCol w="522764">
                  <a:extLst>
                    <a:ext uri="{9D8B030D-6E8A-4147-A177-3AD203B41FA5}">
                      <a16:colId xmlns:a16="http://schemas.microsoft.com/office/drawing/2014/main" val="1920876098"/>
                    </a:ext>
                  </a:extLst>
                </a:gridCol>
                <a:gridCol w="522764">
                  <a:extLst>
                    <a:ext uri="{9D8B030D-6E8A-4147-A177-3AD203B41FA5}">
                      <a16:colId xmlns:a16="http://schemas.microsoft.com/office/drawing/2014/main" val="4121385571"/>
                    </a:ext>
                  </a:extLst>
                </a:gridCol>
                <a:gridCol w="522764">
                  <a:extLst>
                    <a:ext uri="{9D8B030D-6E8A-4147-A177-3AD203B41FA5}">
                      <a16:colId xmlns:a16="http://schemas.microsoft.com/office/drawing/2014/main" val="3255703999"/>
                    </a:ext>
                  </a:extLst>
                </a:gridCol>
              </a:tblGrid>
              <a:tr h="238558">
                <a:tc gridSpan="7">
                  <a:txBody>
                    <a:bodyPr/>
                    <a:lstStyle/>
                    <a:p>
                      <a:pPr algn="l" fontAlgn="b"/>
                      <a:r>
                        <a:rPr lang="tr-TR" sz="800" b="1" i="0" u="none" strike="noStrike">
                          <a:solidFill>
                            <a:srgbClr val="000000"/>
                          </a:solidFill>
                          <a:effectLst/>
                          <a:latin typeface="Arial" panose="020B0604020202020204" pitchFamily="34" charset="0"/>
                        </a:rPr>
                        <a:t>Yaş grubuna göre nüfus ve toplam nüfus içindeki oranı, 2007-2023</a:t>
                      </a:r>
                    </a:p>
                  </a:txBody>
                  <a:tcPr marL="6439" marR="6439" marT="6439" marB="0" anchor="b">
                    <a:lnL>
                      <a:noFill/>
                    </a:lnL>
                    <a:lnR>
                      <a:noFill/>
                    </a:lnR>
                    <a:lnT>
                      <a:noFill/>
                    </a:lnT>
                    <a:lnB>
                      <a:noFill/>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r" fontAlgn="b"/>
                      <a:endParaRPr lang="tr-TR" sz="800" b="0" i="0" u="none" strike="noStrike">
                        <a:solidFill>
                          <a:srgbClr val="000000"/>
                        </a:solidFill>
                        <a:effectLst/>
                        <a:latin typeface="Arial" panose="020B0604020202020204" pitchFamily="34" charset="0"/>
                      </a:endParaRPr>
                    </a:p>
                  </a:txBody>
                  <a:tcPr marL="6439" marR="6439" marT="6439" marB="0" anchor="b">
                    <a:lnL>
                      <a:noFill/>
                    </a:lnL>
                    <a:lnR>
                      <a:noFill/>
                    </a:lnR>
                    <a:lnT>
                      <a:noFill/>
                    </a:lnT>
                    <a:lnB>
                      <a:noFill/>
                    </a:lnB>
                    <a:noFill/>
                  </a:tcPr>
                </a:tc>
                <a:tc>
                  <a:txBody>
                    <a:bodyPr/>
                    <a:lstStyle/>
                    <a:p>
                      <a:pPr algn="r" fontAlgn="b"/>
                      <a:endParaRPr lang="tr-TR" sz="800" b="0" i="0" u="none" strike="noStrike">
                        <a:solidFill>
                          <a:srgbClr val="000000"/>
                        </a:solidFill>
                        <a:effectLst/>
                        <a:latin typeface="Arial" panose="020B0604020202020204" pitchFamily="34" charset="0"/>
                      </a:endParaRPr>
                    </a:p>
                  </a:txBody>
                  <a:tcPr marL="6439" marR="6439" marT="6439" marB="0" anchor="b">
                    <a:lnL>
                      <a:noFill/>
                    </a:lnL>
                    <a:lnR>
                      <a:noFill/>
                    </a:lnR>
                    <a:lnT>
                      <a:noFill/>
                    </a:lnT>
                    <a:lnB>
                      <a:noFill/>
                    </a:lnB>
                    <a:noFill/>
                  </a:tcPr>
                </a:tc>
                <a:extLst>
                  <a:ext uri="{0D108BD9-81ED-4DB2-BD59-A6C34878D82A}">
                    <a16:rowId xmlns:a16="http://schemas.microsoft.com/office/drawing/2014/main" val="1980562846"/>
                  </a:ext>
                </a:extLst>
              </a:tr>
              <a:tr h="238558">
                <a:tc gridSpan="6">
                  <a:txBody>
                    <a:bodyPr/>
                    <a:lstStyle/>
                    <a:p>
                      <a:pPr algn="l" fontAlgn="b"/>
                      <a:r>
                        <a:rPr lang="en-US" sz="800" b="0" i="0" u="none" strike="noStrike">
                          <a:solidFill>
                            <a:srgbClr val="000000"/>
                          </a:solidFill>
                          <a:effectLst/>
                          <a:latin typeface="Arial" panose="020B0604020202020204" pitchFamily="34" charset="0"/>
                        </a:rPr>
                        <a:t>Population by age group and proportion in total population, 2007-2023</a:t>
                      </a:r>
                    </a:p>
                  </a:txBody>
                  <a:tcPr marL="6439" marR="6439" marT="6439" marB="0" anchor="b">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r" fontAlgn="b"/>
                      <a:endParaRPr lang="tr-TR" sz="800" b="0" i="0" u="none" strike="noStrike">
                        <a:solidFill>
                          <a:srgbClr val="000000"/>
                        </a:solidFill>
                        <a:effectLst/>
                        <a:latin typeface="Arial" panose="020B0604020202020204" pitchFamily="34" charset="0"/>
                      </a:endParaRPr>
                    </a:p>
                  </a:txBody>
                  <a:tcPr marL="6439" marR="6439" marT="643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endParaRPr lang="tr-TR" sz="800" b="0" i="0" u="none" strike="noStrike">
                        <a:solidFill>
                          <a:srgbClr val="000000"/>
                        </a:solidFill>
                        <a:effectLst/>
                        <a:latin typeface="Arial" panose="020B0604020202020204" pitchFamily="34" charset="0"/>
                      </a:endParaRPr>
                    </a:p>
                  </a:txBody>
                  <a:tcPr marL="6439" marR="6439" marT="643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endParaRPr lang="tr-TR" sz="800" b="0" i="0" u="none" strike="noStrike">
                        <a:solidFill>
                          <a:srgbClr val="000000"/>
                        </a:solidFill>
                        <a:effectLst/>
                        <a:latin typeface="Arial" panose="020B0604020202020204" pitchFamily="34" charset="0"/>
                      </a:endParaRPr>
                    </a:p>
                  </a:txBody>
                  <a:tcPr marL="6439" marR="6439" marT="6439"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1657603"/>
                  </a:ext>
                </a:extLst>
              </a:tr>
              <a:tr h="642309">
                <a:tc rowSpan="2">
                  <a:txBody>
                    <a:bodyPr/>
                    <a:lstStyle/>
                    <a:p>
                      <a:pPr algn="l" fontAlgn="b"/>
                      <a:br>
                        <a:rPr lang="tr-TR" sz="800" b="1" i="0" u="none" strike="noStrike">
                          <a:solidFill>
                            <a:srgbClr val="000000"/>
                          </a:solidFill>
                          <a:effectLst/>
                          <a:latin typeface="Arial" panose="020B0604020202020204" pitchFamily="34" charset="0"/>
                        </a:rPr>
                      </a:br>
                      <a:r>
                        <a:rPr lang="tr-TR" sz="800" b="1" i="0" u="none" strike="noStrike">
                          <a:solidFill>
                            <a:srgbClr val="000000"/>
                          </a:solidFill>
                          <a:effectLst/>
                          <a:latin typeface="Arial" panose="020B0604020202020204" pitchFamily="34" charset="0"/>
                        </a:rPr>
                        <a:t>Yıl</a:t>
                      </a:r>
                      <a:br>
                        <a:rPr lang="tr-TR" sz="800" b="1" i="0" u="none" strike="noStrike">
                          <a:solidFill>
                            <a:srgbClr val="000000"/>
                          </a:solidFill>
                          <a:effectLst/>
                          <a:latin typeface="Arial" panose="020B0604020202020204" pitchFamily="34" charset="0"/>
                        </a:rPr>
                      </a:br>
                      <a:r>
                        <a:rPr lang="tr-TR" sz="800" b="0" i="0" u="none" strike="noStrike">
                          <a:solidFill>
                            <a:srgbClr val="000000"/>
                          </a:solidFill>
                          <a:effectLst/>
                          <a:latin typeface="Arial" panose="020B0604020202020204" pitchFamily="34" charset="0"/>
                        </a:rPr>
                        <a:t>Year</a:t>
                      </a:r>
                    </a:p>
                  </a:txBody>
                  <a:tcPr marL="6439" marR="6439" marT="643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b"/>
                      <a:r>
                        <a:rPr lang="tr-TR" sz="800" b="1" i="0" u="none" strike="noStrike">
                          <a:solidFill>
                            <a:srgbClr val="000000"/>
                          </a:solidFill>
                          <a:effectLst/>
                          <a:latin typeface="Arial" panose="020B0604020202020204" pitchFamily="34" charset="0"/>
                        </a:rPr>
                        <a:t>Toplam</a:t>
                      </a:r>
                      <a:br>
                        <a:rPr lang="tr-TR" sz="800" b="1" i="0" u="none" strike="noStrike">
                          <a:solidFill>
                            <a:srgbClr val="000000"/>
                          </a:solidFill>
                          <a:effectLst/>
                          <a:latin typeface="Arial" panose="020B0604020202020204" pitchFamily="34" charset="0"/>
                        </a:rPr>
                      </a:br>
                      <a:r>
                        <a:rPr lang="tr-TR" sz="800" b="1" i="0" u="none" strike="noStrike">
                          <a:solidFill>
                            <a:srgbClr val="000000"/>
                          </a:solidFill>
                          <a:effectLst/>
                          <a:latin typeface="Arial" panose="020B0604020202020204" pitchFamily="34" charset="0"/>
                        </a:rPr>
                        <a:t> nüfus</a:t>
                      </a:r>
                      <a:br>
                        <a:rPr lang="tr-TR" sz="800" b="1" i="0" u="none" strike="noStrike">
                          <a:solidFill>
                            <a:srgbClr val="000000"/>
                          </a:solidFill>
                          <a:effectLst/>
                          <a:latin typeface="Arial" panose="020B0604020202020204" pitchFamily="34" charset="0"/>
                        </a:rPr>
                      </a:br>
                      <a:r>
                        <a:rPr lang="tr-TR" sz="800" b="0" i="0" u="none" strike="noStrike">
                          <a:solidFill>
                            <a:srgbClr val="000000"/>
                          </a:solidFill>
                          <a:effectLst/>
                          <a:latin typeface="Arial" panose="020B0604020202020204" pitchFamily="34" charset="0"/>
                        </a:rPr>
                        <a:t>Total population</a:t>
                      </a:r>
                      <a:endParaRPr lang="tr-TR" sz="800" b="1" i="0" u="none" strike="noStrike">
                        <a:solidFill>
                          <a:srgbClr val="000000"/>
                        </a:solidFill>
                        <a:effectLst/>
                        <a:latin typeface="Arial" panose="020B0604020202020204" pitchFamily="34" charset="0"/>
                      </a:endParaRPr>
                    </a:p>
                  </a:txBody>
                  <a:tcPr marL="6439" marR="6439" marT="643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tr-TR" sz="800" b="1" i="0" u="none" strike="noStrike">
                          <a:solidFill>
                            <a:srgbClr val="000000"/>
                          </a:solidFill>
                          <a:effectLst/>
                          <a:latin typeface="Arial" panose="020B0604020202020204" pitchFamily="34" charset="0"/>
                        </a:rPr>
                        <a:t>Yaş grubu-</a:t>
                      </a:r>
                      <a:r>
                        <a:rPr lang="tr-TR" sz="800" b="0" i="0" u="none" strike="noStrike">
                          <a:solidFill>
                            <a:srgbClr val="000000"/>
                          </a:solidFill>
                          <a:effectLst/>
                          <a:latin typeface="Arial" panose="020B0604020202020204" pitchFamily="34" charset="0"/>
                        </a:rPr>
                        <a:t>Age group</a:t>
                      </a:r>
                      <a:endParaRPr lang="tr-TR" sz="800" b="1" i="0" u="none" strike="noStrike">
                        <a:solidFill>
                          <a:srgbClr val="000000"/>
                        </a:solidFill>
                        <a:effectLst/>
                        <a:latin typeface="Arial" panose="020B0604020202020204" pitchFamily="34" charset="0"/>
                      </a:endParaRPr>
                    </a:p>
                  </a:txBody>
                  <a:tcPr marL="6439" marR="6439" marT="643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a:txBody>
                    <a:bodyPr/>
                    <a:lstStyle/>
                    <a:p>
                      <a:pPr algn="l" fontAlgn="b"/>
                      <a:r>
                        <a:rPr lang="tr-TR" sz="800" b="0" i="0" u="none" strike="noStrike">
                          <a:solidFill>
                            <a:srgbClr val="000000"/>
                          </a:solidFill>
                          <a:effectLst/>
                          <a:latin typeface="Arial" panose="020B0604020202020204" pitchFamily="34" charset="0"/>
                        </a:rPr>
                        <a:t> </a:t>
                      </a:r>
                    </a:p>
                  </a:txBody>
                  <a:tcPr marL="6439" marR="6439" marT="6439" marB="0" anchor="b">
                    <a:lnL>
                      <a:noFill/>
                    </a:lnL>
                    <a:lnR>
                      <a:noFill/>
                    </a:lnR>
                    <a:lnT w="12700" cap="flat" cmpd="sng" algn="ctr">
                      <a:solidFill>
                        <a:srgbClr val="000000"/>
                      </a:solidFill>
                      <a:prstDash val="solid"/>
                      <a:round/>
                      <a:headEnd type="none" w="med" len="med"/>
                      <a:tailEnd type="none" w="med" len="med"/>
                    </a:lnT>
                    <a:lnB>
                      <a:noFill/>
                    </a:lnB>
                    <a:noFill/>
                  </a:tcPr>
                </a:tc>
                <a:tc gridSpan="3">
                  <a:txBody>
                    <a:bodyPr/>
                    <a:lstStyle/>
                    <a:p>
                      <a:pPr algn="ctr" fontAlgn="b"/>
                      <a:r>
                        <a:rPr lang="tr-TR" sz="800" b="1" i="0" u="none" strike="noStrike">
                          <a:solidFill>
                            <a:srgbClr val="000000"/>
                          </a:solidFill>
                          <a:effectLst/>
                          <a:latin typeface="Arial" panose="020B0604020202020204" pitchFamily="34" charset="0"/>
                        </a:rPr>
                        <a:t>Toplam nüfus içindeki oranı (%)</a:t>
                      </a:r>
                      <a:br>
                        <a:rPr lang="tr-TR" sz="800" b="1" i="0" u="none" strike="noStrike">
                          <a:solidFill>
                            <a:srgbClr val="000000"/>
                          </a:solidFill>
                          <a:effectLst/>
                          <a:latin typeface="Arial" panose="020B0604020202020204" pitchFamily="34" charset="0"/>
                        </a:rPr>
                      </a:br>
                      <a:r>
                        <a:rPr lang="tr-TR" sz="800" b="0" i="0" u="none" strike="noStrike">
                          <a:solidFill>
                            <a:srgbClr val="000000"/>
                          </a:solidFill>
                          <a:effectLst/>
                          <a:latin typeface="Arial" panose="020B0604020202020204" pitchFamily="34" charset="0"/>
                        </a:rPr>
                        <a:t>Proportion in total population (%)</a:t>
                      </a:r>
                      <a:endParaRPr lang="tr-TR" sz="800" b="1" i="0" u="none" strike="noStrike">
                        <a:solidFill>
                          <a:srgbClr val="000000"/>
                        </a:solidFill>
                        <a:effectLst/>
                        <a:latin typeface="Arial" panose="020B0604020202020204" pitchFamily="34" charset="0"/>
                      </a:endParaRPr>
                    </a:p>
                  </a:txBody>
                  <a:tcPr marL="6439" marR="6439" marT="643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5545111"/>
                  </a:ext>
                </a:extLst>
              </a:tr>
              <a:tr h="325339">
                <a:tc vMerge="1">
                  <a:txBody>
                    <a:bodyPr/>
                    <a:lstStyle/>
                    <a:p>
                      <a:endParaRPr lang="tr-TR"/>
                    </a:p>
                  </a:txBody>
                  <a:tcPr/>
                </a:tc>
                <a:tc vMerge="1">
                  <a:txBody>
                    <a:bodyPr/>
                    <a:lstStyle/>
                    <a:p>
                      <a:endParaRPr lang="tr-TR"/>
                    </a:p>
                  </a:txBody>
                  <a:tcPr/>
                </a:tc>
                <a:tc>
                  <a:txBody>
                    <a:bodyPr/>
                    <a:lstStyle/>
                    <a:p>
                      <a:pPr algn="r" fontAlgn="b"/>
                      <a:br>
                        <a:rPr lang="tr-TR" sz="800" b="0" i="0" u="none" strike="noStrike">
                          <a:solidFill>
                            <a:srgbClr val="000000"/>
                          </a:solidFill>
                          <a:effectLst/>
                          <a:latin typeface="Arial" panose="020B0604020202020204" pitchFamily="34" charset="0"/>
                        </a:rPr>
                      </a:br>
                      <a:r>
                        <a:rPr lang="tr-TR" sz="800" b="0" i="0" u="none" strike="noStrike">
                          <a:solidFill>
                            <a:srgbClr val="000000"/>
                          </a:solidFill>
                          <a:effectLst/>
                          <a:latin typeface="Arial" panose="020B0604020202020204" pitchFamily="34" charset="0"/>
                        </a:rPr>
                        <a:t>0-14 </a:t>
                      </a:r>
                    </a:p>
                  </a:txBody>
                  <a:tcPr marL="6439" marR="6439" marT="6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r>
                        <a:rPr lang="tr-TR" sz="800" b="0" i="0" u="none" strike="noStrike">
                          <a:solidFill>
                            <a:srgbClr val="000000"/>
                          </a:solidFill>
                          <a:effectLst/>
                          <a:latin typeface="Arial" panose="020B0604020202020204" pitchFamily="34" charset="0"/>
                        </a:rPr>
                      </a:br>
                      <a:r>
                        <a:rPr lang="tr-TR" sz="800" b="0" i="0" u="none" strike="noStrike">
                          <a:solidFill>
                            <a:srgbClr val="000000"/>
                          </a:solidFill>
                          <a:effectLst/>
                          <a:latin typeface="Arial" panose="020B0604020202020204" pitchFamily="34" charset="0"/>
                        </a:rPr>
                        <a:t>15-64 </a:t>
                      </a:r>
                    </a:p>
                  </a:txBody>
                  <a:tcPr marL="6439" marR="6439" marT="6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r>
                        <a:rPr lang="tr-TR" sz="800" b="0" i="0" u="none" strike="noStrike">
                          <a:solidFill>
                            <a:srgbClr val="000000"/>
                          </a:solidFill>
                          <a:effectLst/>
                          <a:latin typeface="Arial" panose="020B0604020202020204" pitchFamily="34" charset="0"/>
                        </a:rPr>
                      </a:br>
                      <a:r>
                        <a:rPr lang="tr-TR" sz="800" b="0" i="0" u="none" strike="noStrike">
                          <a:solidFill>
                            <a:srgbClr val="000000"/>
                          </a:solidFill>
                          <a:effectLst/>
                          <a:latin typeface="Arial" panose="020B0604020202020204" pitchFamily="34" charset="0"/>
                        </a:rPr>
                        <a:t>65 +</a:t>
                      </a:r>
                    </a:p>
                  </a:txBody>
                  <a:tcPr marL="6439" marR="6439" marT="6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tr-TR" sz="800" b="1" i="0" u="none" strike="noStrike">
                          <a:solidFill>
                            <a:srgbClr val="000000"/>
                          </a:solidFill>
                          <a:effectLst/>
                          <a:latin typeface="Arial" panose="020B0604020202020204" pitchFamily="34" charset="0"/>
                        </a:rPr>
                        <a:t> </a:t>
                      </a:r>
                    </a:p>
                  </a:txBody>
                  <a:tcPr marL="6439" marR="6439" marT="6439"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r>
                        <a:rPr lang="tr-TR" sz="800" b="0" i="0" u="none" strike="noStrike">
                          <a:solidFill>
                            <a:srgbClr val="000000"/>
                          </a:solidFill>
                          <a:effectLst/>
                          <a:latin typeface="Arial" panose="020B0604020202020204" pitchFamily="34" charset="0"/>
                        </a:rPr>
                      </a:br>
                      <a:r>
                        <a:rPr lang="tr-TR" sz="800" b="0" i="0" u="none" strike="noStrike">
                          <a:solidFill>
                            <a:srgbClr val="000000"/>
                          </a:solidFill>
                          <a:effectLst/>
                          <a:latin typeface="Arial" panose="020B0604020202020204" pitchFamily="34" charset="0"/>
                        </a:rPr>
                        <a:t>0-14 </a:t>
                      </a:r>
                    </a:p>
                  </a:txBody>
                  <a:tcPr marL="6439" marR="6439" marT="6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r>
                        <a:rPr lang="tr-TR" sz="800" b="0" i="0" u="none" strike="noStrike">
                          <a:solidFill>
                            <a:srgbClr val="000000"/>
                          </a:solidFill>
                          <a:effectLst/>
                          <a:latin typeface="Arial" panose="020B0604020202020204" pitchFamily="34" charset="0"/>
                        </a:rPr>
                      </a:br>
                      <a:r>
                        <a:rPr lang="tr-TR" sz="800" b="0" i="0" u="none" strike="noStrike">
                          <a:solidFill>
                            <a:srgbClr val="000000"/>
                          </a:solidFill>
                          <a:effectLst/>
                          <a:latin typeface="Arial" panose="020B0604020202020204" pitchFamily="34" charset="0"/>
                        </a:rPr>
                        <a:t>15-64 </a:t>
                      </a:r>
                    </a:p>
                  </a:txBody>
                  <a:tcPr marL="6439" marR="6439" marT="6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r>
                        <a:rPr lang="tr-TR" sz="800" b="0" i="0" u="none" strike="noStrike">
                          <a:solidFill>
                            <a:srgbClr val="000000"/>
                          </a:solidFill>
                          <a:effectLst/>
                          <a:latin typeface="Arial" panose="020B0604020202020204" pitchFamily="34" charset="0"/>
                        </a:rPr>
                      </a:br>
                      <a:r>
                        <a:rPr lang="tr-TR" sz="800" b="0" i="0" u="none" strike="noStrike">
                          <a:solidFill>
                            <a:srgbClr val="000000"/>
                          </a:solidFill>
                          <a:effectLst/>
                          <a:latin typeface="Arial" panose="020B0604020202020204" pitchFamily="34" charset="0"/>
                        </a:rPr>
                        <a:t>65 +</a:t>
                      </a:r>
                    </a:p>
                  </a:txBody>
                  <a:tcPr marL="6439" marR="6439" marT="643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6111382"/>
                  </a:ext>
                </a:extLst>
              </a:tr>
              <a:tr h="251114">
                <a:tc>
                  <a:txBody>
                    <a:bodyPr/>
                    <a:lstStyle/>
                    <a:p>
                      <a:pPr algn="l" fontAlgn="b"/>
                      <a:r>
                        <a:rPr lang="tr-TR" sz="800" b="0" i="0" u="none" strike="noStrike">
                          <a:solidFill>
                            <a:srgbClr val="000000"/>
                          </a:solidFill>
                          <a:effectLst/>
                          <a:latin typeface="Arial" panose="020B0604020202020204" pitchFamily="34" charset="0"/>
                        </a:rPr>
                        <a:t>2007</a:t>
                      </a:r>
                    </a:p>
                  </a:txBody>
                  <a:tcPr marL="6439" marR="6439" marT="643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tr-TR" sz="800" b="1" i="0" u="none" strike="noStrike">
                          <a:solidFill>
                            <a:srgbClr val="000000"/>
                          </a:solidFill>
                          <a:effectLst/>
                          <a:latin typeface="Arial" panose="020B0604020202020204" pitchFamily="34" charset="0"/>
                        </a:rPr>
                        <a:t>70 586 256</a:t>
                      </a:r>
                    </a:p>
                  </a:txBody>
                  <a:tcPr marL="6439" marR="6439" marT="643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tr-TR" sz="800" b="0" i="0" u="none" strike="noStrike">
                          <a:solidFill>
                            <a:srgbClr val="000000"/>
                          </a:solidFill>
                          <a:effectLst/>
                          <a:latin typeface="Arial" panose="020B0604020202020204" pitchFamily="34" charset="0"/>
                        </a:rPr>
                        <a:t>18 642 391</a:t>
                      </a:r>
                    </a:p>
                  </a:txBody>
                  <a:tcPr marL="6439" marR="6439" marT="643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tr-TR" sz="800" b="0" i="0" u="none" strike="noStrike">
                          <a:solidFill>
                            <a:srgbClr val="000000"/>
                          </a:solidFill>
                          <a:effectLst/>
                          <a:latin typeface="Arial" panose="020B0604020202020204" pitchFamily="34" charset="0"/>
                        </a:rPr>
                        <a:t>46 943 690</a:t>
                      </a:r>
                    </a:p>
                  </a:txBody>
                  <a:tcPr marL="6439" marR="6439" marT="643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tr-TR" sz="800" b="0" i="0" u="none" strike="noStrike">
                          <a:solidFill>
                            <a:srgbClr val="000000"/>
                          </a:solidFill>
                          <a:effectLst/>
                          <a:latin typeface="Arial" panose="020B0604020202020204" pitchFamily="34" charset="0"/>
                        </a:rPr>
                        <a:t>5 000 175</a:t>
                      </a:r>
                    </a:p>
                  </a:txBody>
                  <a:tcPr marL="6439" marR="6439" marT="643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endParaRPr lang="tr-TR" sz="800" b="0" i="0" u="none" strike="noStrike">
                        <a:solidFill>
                          <a:srgbClr val="000000"/>
                        </a:solidFill>
                        <a:effectLst/>
                        <a:latin typeface="Arial" panose="020B0604020202020204" pitchFamily="34" charset="0"/>
                      </a:endParaRPr>
                    </a:p>
                  </a:txBody>
                  <a:tcPr marL="6439" marR="6439" marT="643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tr-TR" sz="800" b="0" i="0" u="none" strike="noStrike">
                          <a:solidFill>
                            <a:srgbClr val="000000"/>
                          </a:solidFill>
                          <a:effectLst/>
                          <a:latin typeface="Arial" panose="020B0604020202020204" pitchFamily="34" charset="0"/>
                        </a:rPr>
                        <a:t>26,4</a:t>
                      </a:r>
                    </a:p>
                  </a:txBody>
                  <a:tcPr marL="6439" marR="6439" marT="643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tr-TR" sz="800" b="0" i="0" u="none" strike="noStrike">
                          <a:solidFill>
                            <a:srgbClr val="000000"/>
                          </a:solidFill>
                          <a:effectLst/>
                          <a:latin typeface="Arial" panose="020B0604020202020204" pitchFamily="34" charset="0"/>
                        </a:rPr>
                        <a:t>66,5</a:t>
                      </a:r>
                    </a:p>
                  </a:txBody>
                  <a:tcPr marL="6439" marR="6439" marT="643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tr-TR" sz="800" b="0" i="0" u="none" strike="noStrike">
                          <a:solidFill>
                            <a:srgbClr val="000000"/>
                          </a:solidFill>
                          <a:effectLst/>
                          <a:latin typeface="Arial" panose="020B0604020202020204" pitchFamily="34" charset="0"/>
                        </a:rPr>
                        <a:t>7,1</a:t>
                      </a:r>
                    </a:p>
                  </a:txBody>
                  <a:tcPr marL="6439" marR="6439" marT="6439"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54657140"/>
                  </a:ext>
                </a:extLst>
              </a:tr>
              <a:tr h="251114">
                <a:tc>
                  <a:txBody>
                    <a:bodyPr/>
                    <a:lstStyle/>
                    <a:p>
                      <a:pPr algn="l" fontAlgn="b"/>
                      <a:r>
                        <a:rPr lang="tr-TR" sz="800" b="0" i="0" u="none" strike="noStrike">
                          <a:solidFill>
                            <a:srgbClr val="000000"/>
                          </a:solidFill>
                          <a:effectLst/>
                          <a:latin typeface="Arial" panose="020B0604020202020204" pitchFamily="34" charset="0"/>
                        </a:rPr>
                        <a:t>2008</a:t>
                      </a:r>
                    </a:p>
                  </a:txBody>
                  <a:tcPr marL="6439" marR="6439" marT="6439" marB="0" anchor="b">
                    <a:lnL>
                      <a:noFill/>
                    </a:lnL>
                    <a:lnR>
                      <a:noFill/>
                    </a:lnR>
                    <a:lnT>
                      <a:noFill/>
                    </a:lnT>
                    <a:lnB>
                      <a:noFill/>
                    </a:lnB>
                    <a:noFill/>
                  </a:tcPr>
                </a:tc>
                <a:tc>
                  <a:txBody>
                    <a:bodyPr/>
                    <a:lstStyle/>
                    <a:p>
                      <a:pPr algn="r" fontAlgn="b"/>
                      <a:r>
                        <a:rPr lang="tr-TR" sz="800" b="1" i="0" u="none" strike="noStrike">
                          <a:solidFill>
                            <a:srgbClr val="000000"/>
                          </a:solidFill>
                          <a:effectLst/>
                          <a:latin typeface="Arial" panose="020B0604020202020204" pitchFamily="34" charset="0"/>
                        </a:rPr>
                        <a:t>71 517 100</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18 788 587</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47 835 090</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4 893 423</a:t>
                      </a:r>
                    </a:p>
                  </a:txBody>
                  <a:tcPr marL="6439" marR="6439" marT="6439" marB="0" anchor="b">
                    <a:lnL>
                      <a:noFill/>
                    </a:lnL>
                    <a:lnR>
                      <a:noFill/>
                    </a:lnR>
                    <a:lnT>
                      <a:noFill/>
                    </a:lnT>
                    <a:lnB>
                      <a:noFill/>
                    </a:lnB>
                    <a:noFill/>
                  </a:tcPr>
                </a:tc>
                <a:tc>
                  <a:txBody>
                    <a:bodyPr/>
                    <a:lstStyle/>
                    <a:p>
                      <a:pPr algn="r" fontAlgn="b"/>
                      <a:endParaRPr lang="tr-TR" sz="800" b="1" i="0" u="none" strike="noStrike">
                        <a:solidFill>
                          <a:srgbClr val="000000"/>
                        </a:solidFill>
                        <a:effectLst/>
                        <a:latin typeface="Arial" panose="020B0604020202020204" pitchFamily="34" charset="0"/>
                      </a:endParaRP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26,3</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66,9</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6,8</a:t>
                      </a:r>
                    </a:p>
                  </a:txBody>
                  <a:tcPr marL="6439" marR="6439" marT="6439" marB="0" anchor="b">
                    <a:lnL>
                      <a:noFill/>
                    </a:lnL>
                    <a:lnR>
                      <a:noFill/>
                    </a:lnR>
                    <a:lnT>
                      <a:noFill/>
                    </a:lnT>
                    <a:lnB>
                      <a:noFill/>
                    </a:lnB>
                    <a:noFill/>
                  </a:tcPr>
                </a:tc>
                <a:extLst>
                  <a:ext uri="{0D108BD9-81ED-4DB2-BD59-A6C34878D82A}">
                    <a16:rowId xmlns:a16="http://schemas.microsoft.com/office/drawing/2014/main" val="593937648"/>
                  </a:ext>
                </a:extLst>
              </a:tr>
              <a:tr h="251114">
                <a:tc>
                  <a:txBody>
                    <a:bodyPr/>
                    <a:lstStyle/>
                    <a:p>
                      <a:pPr algn="l" fontAlgn="b"/>
                      <a:r>
                        <a:rPr lang="tr-TR" sz="800" b="0" i="0" u="none" strike="noStrike">
                          <a:solidFill>
                            <a:srgbClr val="000000"/>
                          </a:solidFill>
                          <a:effectLst/>
                          <a:latin typeface="Arial" panose="020B0604020202020204" pitchFamily="34" charset="0"/>
                        </a:rPr>
                        <a:t>2009</a:t>
                      </a:r>
                    </a:p>
                  </a:txBody>
                  <a:tcPr marL="6439" marR="6439" marT="6439" marB="0" anchor="b">
                    <a:lnL>
                      <a:noFill/>
                    </a:lnL>
                    <a:lnR>
                      <a:noFill/>
                    </a:lnR>
                    <a:lnT>
                      <a:noFill/>
                    </a:lnT>
                    <a:lnB>
                      <a:noFill/>
                    </a:lnB>
                    <a:noFill/>
                  </a:tcPr>
                </a:tc>
                <a:tc>
                  <a:txBody>
                    <a:bodyPr/>
                    <a:lstStyle/>
                    <a:p>
                      <a:pPr algn="r" fontAlgn="b"/>
                      <a:r>
                        <a:rPr lang="tr-TR" sz="800" b="1" i="0" u="none" strike="noStrike">
                          <a:solidFill>
                            <a:srgbClr val="000000"/>
                          </a:solidFill>
                          <a:effectLst/>
                          <a:latin typeface="Arial" panose="020B0604020202020204" pitchFamily="34" charset="0"/>
                        </a:rPr>
                        <a:t>72 561 312</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18 859 334</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48 618 564</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5 083 414</a:t>
                      </a:r>
                    </a:p>
                  </a:txBody>
                  <a:tcPr marL="6439" marR="6439" marT="6439" marB="0" anchor="b">
                    <a:lnL>
                      <a:noFill/>
                    </a:lnL>
                    <a:lnR>
                      <a:noFill/>
                    </a:lnR>
                    <a:lnT>
                      <a:noFill/>
                    </a:lnT>
                    <a:lnB>
                      <a:noFill/>
                    </a:lnB>
                    <a:noFill/>
                  </a:tcPr>
                </a:tc>
                <a:tc>
                  <a:txBody>
                    <a:bodyPr/>
                    <a:lstStyle/>
                    <a:p>
                      <a:pPr algn="r" fontAlgn="b"/>
                      <a:endParaRPr lang="tr-TR" sz="800" b="1" i="0" u="none" strike="noStrike">
                        <a:solidFill>
                          <a:srgbClr val="000000"/>
                        </a:solidFill>
                        <a:effectLst/>
                        <a:latin typeface="Arial" panose="020B0604020202020204" pitchFamily="34" charset="0"/>
                      </a:endParaRP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26,0</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67,0</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7,0</a:t>
                      </a:r>
                    </a:p>
                  </a:txBody>
                  <a:tcPr marL="6439" marR="6439" marT="6439" marB="0" anchor="b">
                    <a:lnL>
                      <a:noFill/>
                    </a:lnL>
                    <a:lnR>
                      <a:noFill/>
                    </a:lnR>
                    <a:lnT>
                      <a:noFill/>
                    </a:lnT>
                    <a:lnB>
                      <a:noFill/>
                    </a:lnB>
                    <a:noFill/>
                  </a:tcPr>
                </a:tc>
                <a:extLst>
                  <a:ext uri="{0D108BD9-81ED-4DB2-BD59-A6C34878D82A}">
                    <a16:rowId xmlns:a16="http://schemas.microsoft.com/office/drawing/2014/main" val="1412433422"/>
                  </a:ext>
                </a:extLst>
              </a:tr>
              <a:tr h="251114">
                <a:tc>
                  <a:txBody>
                    <a:bodyPr/>
                    <a:lstStyle/>
                    <a:p>
                      <a:pPr algn="l" fontAlgn="b"/>
                      <a:r>
                        <a:rPr lang="tr-TR" sz="800" b="0" i="0" u="none" strike="noStrike">
                          <a:solidFill>
                            <a:srgbClr val="000000"/>
                          </a:solidFill>
                          <a:effectLst/>
                          <a:latin typeface="Arial" panose="020B0604020202020204" pitchFamily="34" charset="0"/>
                        </a:rPr>
                        <a:t>2010</a:t>
                      </a:r>
                    </a:p>
                  </a:txBody>
                  <a:tcPr marL="6439" marR="6439" marT="6439" marB="0" anchor="b">
                    <a:lnL>
                      <a:noFill/>
                    </a:lnL>
                    <a:lnR>
                      <a:noFill/>
                    </a:lnR>
                    <a:lnT>
                      <a:noFill/>
                    </a:lnT>
                    <a:lnB>
                      <a:noFill/>
                    </a:lnB>
                    <a:noFill/>
                  </a:tcPr>
                </a:tc>
                <a:tc>
                  <a:txBody>
                    <a:bodyPr/>
                    <a:lstStyle/>
                    <a:p>
                      <a:pPr algn="r" fontAlgn="b"/>
                      <a:r>
                        <a:rPr lang="tr-TR" sz="800" b="1" i="0" u="none" strike="noStrike">
                          <a:solidFill>
                            <a:srgbClr val="000000"/>
                          </a:solidFill>
                          <a:effectLst/>
                          <a:latin typeface="Arial" panose="020B0604020202020204" pitchFamily="34" charset="0"/>
                        </a:rPr>
                        <a:t>73 722 988</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18 878 582</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49 516 670</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5 327 736</a:t>
                      </a:r>
                    </a:p>
                  </a:txBody>
                  <a:tcPr marL="6439" marR="6439" marT="6439" marB="0" anchor="b">
                    <a:lnL>
                      <a:noFill/>
                    </a:lnL>
                    <a:lnR>
                      <a:noFill/>
                    </a:lnR>
                    <a:lnT>
                      <a:noFill/>
                    </a:lnT>
                    <a:lnB>
                      <a:noFill/>
                    </a:lnB>
                    <a:noFill/>
                  </a:tcPr>
                </a:tc>
                <a:tc>
                  <a:txBody>
                    <a:bodyPr/>
                    <a:lstStyle/>
                    <a:p>
                      <a:pPr algn="r" fontAlgn="b"/>
                      <a:endParaRPr lang="tr-TR" sz="800" b="1" i="0" u="none" strike="noStrike">
                        <a:solidFill>
                          <a:srgbClr val="000000"/>
                        </a:solidFill>
                        <a:effectLst/>
                        <a:latin typeface="Arial" panose="020B0604020202020204" pitchFamily="34" charset="0"/>
                      </a:endParaRP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25,6</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67,2</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7,2</a:t>
                      </a:r>
                    </a:p>
                  </a:txBody>
                  <a:tcPr marL="6439" marR="6439" marT="6439" marB="0" anchor="b">
                    <a:lnL>
                      <a:noFill/>
                    </a:lnL>
                    <a:lnR>
                      <a:noFill/>
                    </a:lnR>
                    <a:lnT>
                      <a:noFill/>
                    </a:lnT>
                    <a:lnB>
                      <a:noFill/>
                    </a:lnB>
                    <a:noFill/>
                  </a:tcPr>
                </a:tc>
                <a:extLst>
                  <a:ext uri="{0D108BD9-81ED-4DB2-BD59-A6C34878D82A}">
                    <a16:rowId xmlns:a16="http://schemas.microsoft.com/office/drawing/2014/main" val="841793395"/>
                  </a:ext>
                </a:extLst>
              </a:tr>
              <a:tr h="251114">
                <a:tc>
                  <a:txBody>
                    <a:bodyPr/>
                    <a:lstStyle/>
                    <a:p>
                      <a:pPr algn="l" fontAlgn="b"/>
                      <a:r>
                        <a:rPr lang="tr-TR" sz="800" b="0" i="0" u="none" strike="noStrike">
                          <a:solidFill>
                            <a:srgbClr val="000000"/>
                          </a:solidFill>
                          <a:effectLst/>
                          <a:latin typeface="Arial" panose="020B0604020202020204" pitchFamily="34" charset="0"/>
                        </a:rPr>
                        <a:t>2011</a:t>
                      </a:r>
                    </a:p>
                  </a:txBody>
                  <a:tcPr marL="6439" marR="6439" marT="6439" marB="0" anchor="b">
                    <a:lnL>
                      <a:noFill/>
                    </a:lnL>
                    <a:lnR>
                      <a:noFill/>
                    </a:lnR>
                    <a:lnT>
                      <a:noFill/>
                    </a:lnT>
                    <a:lnB>
                      <a:noFill/>
                    </a:lnB>
                    <a:noFill/>
                  </a:tcPr>
                </a:tc>
                <a:tc>
                  <a:txBody>
                    <a:bodyPr/>
                    <a:lstStyle/>
                    <a:p>
                      <a:pPr algn="r" fontAlgn="b"/>
                      <a:r>
                        <a:rPr lang="tr-TR" sz="800" b="1" i="0" u="none" strike="noStrike">
                          <a:solidFill>
                            <a:srgbClr val="000000"/>
                          </a:solidFill>
                          <a:effectLst/>
                          <a:latin typeface="Arial" panose="020B0604020202020204" pitchFamily="34" charset="0"/>
                        </a:rPr>
                        <a:t>74 724 269</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18 886 575</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50 346 979</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5 490 715</a:t>
                      </a:r>
                    </a:p>
                  </a:txBody>
                  <a:tcPr marL="6439" marR="6439" marT="6439" marB="0" anchor="b">
                    <a:lnL>
                      <a:noFill/>
                    </a:lnL>
                    <a:lnR>
                      <a:noFill/>
                    </a:lnR>
                    <a:lnT>
                      <a:noFill/>
                    </a:lnT>
                    <a:lnB>
                      <a:noFill/>
                    </a:lnB>
                    <a:noFill/>
                  </a:tcPr>
                </a:tc>
                <a:tc>
                  <a:txBody>
                    <a:bodyPr/>
                    <a:lstStyle/>
                    <a:p>
                      <a:pPr algn="r" fontAlgn="b"/>
                      <a:endParaRPr lang="tr-TR" sz="800" b="1" i="0" u="none" strike="noStrike">
                        <a:solidFill>
                          <a:srgbClr val="000000"/>
                        </a:solidFill>
                        <a:effectLst/>
                        <a:latin typeface="Arial" panose="020B0604020202020204" pitchFamily="34" charset="0"/>
                      </a:endParaRP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25,3</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67,4</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7,3</a:t>
                      </a:r>
                    </a:p>
                  </a:txBody>
                  <a:tcPr marL="6439" marR="6439" marT="6439" marB="0" anchor="b">
                    <a:lnL>
                      <a:noFill/>
                    </a:lnL>
                    <a:lnR>
                      <a:noFill/>
                    </a:lnR>
                    <a:lnT>
                      <a:noFill/>
                    </a:lnT>
                    <a:lnB>
                      <a:noFill/>
                    </a:lnB>
                    <a:noFill/>
                  </a:tcPr>
                </a:tc>
                <a:extLst>
                  <a:ext uri="{0D108BD9-81ED-4DB2-BD59-A6C34878D82A}">
                    <a16:rowId xmlns:a16="http://schemas.microsoft.com/office/drawing/2014/main" val="2458800488"/>
                  </a:ext>
                </a:extLst>
              </a:tr>
              <a:tr h="251114">
                <a:tc>
                  <a:txBody>
                    <a:bodyPr/>
                    <a:lstStyle/>
                    <a:p>
                      <a:pPr algn="l" fontAlgn="b"/>
                      <a:r>
                        <a:rPr lang="tr-TR" sz="800" b="0" i="0" u="none" strike="noStrike">
                          <a:solidFill>
                            <a:srgbClr val="000000"/>
                          </a:solidFill>
                          <a:effectLst/>
                          <a:latin typeface="Arial" panose="020B0604020202020204" pitchFamily="34" charset="0"/>
                        </a:rPr>
                        <a:t>2012</a:t>
                      </a:r>
                    </a:p>
                  </a:txBody>
                  <a:tcPr marL="6439" marR="6439" marT="6439" marB="0" anchor="b">
                    <a:lnL>
                      <a:noFill/>
                    </a:lnL>
                    <a:lnR>
                      <a:noFill/>
                    </a:lnR>
                    <a:lnT>
                      <a:noFill/>
                    </a:lnT>
                    <a:lnB>
                      <a:noFill/>
                    </a:lnB>
                    <a:noFill/>
                  </a:tcPr>
                </a:tc>
                <a:tc>
                  <a:txBody>
                    <a:bodyPr/>
                    <a:lstStyle/>
                    <a:p>
                      <a:pPr algn="r" fontAlgn="b"/>
                      <a:r>
                        <a:rPr lang="tr-TR" sz="800" b="1" i="0" u="none" strike="noStrike">
                          <a:solidFill>
                            <a:srgbClr val="000000"/>
                          </a:solidFill>
                          <a:effectLst/>
                          <a:latin typeface="Arial" panose="020B0604020202020204" pitchFamily="34" charset="0"/>
                        </a:rPr>
                        <a:t>75 627 384</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18 857 179</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51 088 202</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5 682 003</a:t>
                      </a:r>
                    </a:p>
                  </a:txBody>
                  <a:tcPr marL="6439" marR="6439" marT="6439" marB="0" anchor="b">
                    <a:lnL>
                      <a:noFill/>
                    </a:lnL>
                    <a:lnR>
                      <a:noFill/>
                    </a:lnR>
                    <a:lnT>
                      <a:noFill/>
                    </a:lnT>
                    <a:lnB>
                      <a:noFill/>
                    </a:lnB>
                    <a:noFill/>
                  </a:tcPr>
                </a:tc>
                <a:tc>
                  <a:txBody>
                    <a:bodyPr/>
                    <a:lstStyle/>
                    <a:p>
                      <a:pPr algn="r" fontAlgn="b"/>
                      <a:endParaRPr lang="tr-TR" sz="800" b="1" i="0" u="none" strike="noStrike">
                        <a:solidFill>
                          <a:srgbClr val="000000"/>
                        </a:solidFill>
                        <a:effectLst/>
                        <a:latin typeface="Arial" panose="020B0604020202020204" pitchFamily="34" charset="0"/>
                      </a:endParaRP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24,9</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67,6</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7,5</a:t>
                      </a:r>
                    </a:p>
                  </a:txBody>
                  <a:tcPr marL="6439" marR="6439" marT="6439" marB="0" anchor="b">
                    <a:lnL>
                      <a:noFill/>
                    </a:lnL>
                    <a:lnR>
                      <a:noFill/>
                    </a:lnR>
                    <a:lnT>
                      <a:noFill/>
                    </a:lnT>
                    <a:lnB>
                      <a:noFill/>
                    </a:lnB>
                    <a:noFill/>
                  </a:tcPr>
                </a:tc>
                <a:extLst>
                  <a:ext uri="{0D108BD9-81ED-4DB2-BD59-A6C34878D82A}">
                    <a16:rowId xmlns:a16="http://schemas.microsoft.com/office/drawing/2014/main" val="380053250"/>
                  </a:ext>
                </a:extLst>
              </a:tr>
              <a:tr h="251114">
                <a:tc>
                  <a:txBody>
                    <a:bodyPr/>
                    <a:lstStyle/>
                    <a:p>
                      <a:pPr algn="l" fontAlgn="b"/>
                      <a:r>
                        <a:rPr lang="tr-TR" sz="800" b="0" i="0" u="none" strike="noStrike">
                          <a:solidFill>
                            <a:srgbClr val="000000"/>
                          </a:solidFill>
                          <a:effectLst/>
                          <a:latin typeface="Arial" panose="020B0604020202020204" pitchFamily="34" charset="0"/>
                        </a:rPr>
                        <a:t>2013</a:t>
                      </a:r>
                    </a:p>
                  </a:txBody>
                  <a:tcPr marL="6439" marR="6439" marT="6439" marB="0" anchor="b">
                    <a:lnL>
                      <a:noFill/>
                    </a:lnL>
                    <a:lnR>
                      <a:noFill/>
                    </a:lnR>
                    <a:lnT>
                      <a:noFill/>
                    </a:lnT>
                    <a:lnB>
                      <a:noFill/>
                    </a:lnB>
                    <a:noFill/>
                  </a:tcPr>
                </a:tc>
                <a:tc>
                  <a:txBody>
                    <a:bodyPr/>
                    <a:lstStyle/>
                    <a:p>
                      <a:pPr algn="r" fontAlgn="b"/>
                      <a:r>
                        <a:rPr lang="tr-TR" sz="800" b="1" i="0" u="none" strike="noStrike">
                          <a:solidFill>
                            <a:srgbClr val="000000"/>
                          </a:solidFill>
                          <a:effectLst/>
                          <a:latin typeface="Arial" panose="020B0604020202020204" pitchFamily="34" charset="0"/>
                        </a:rPr>
                        <a:t>76 667 864</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18 849 814</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51 926 356</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5 891 694</a:t>
                      </a:r>
                    </a:p>
                  </a:txBody>
                  <a:tcPr marL="6439" marR="6439" marT="6439" marB="0" anchor="b">
                    <a:lnL>
                      <a:noFill/>
                    </a:lnL>
                    <a:lnR>
                      <a:noFill/>
                    </a:lnR>
                    <a:lnT>
                      <a:noFill/>
                    </a:lnT>
                    <a:lnB>
                      <a:noFill/>
                    </a:lnB>
                    <a:noFill/>
                  </a:tcPr>
                </a:tc>
                <a:tc>
                  <a:txBody>
                    <a:bodyPr/>
                    <a:lstStyle/>
                    <a:p>
                      <a:pPr algn="r" fontAlgn="b"/>
                      <a:endParaRPr lang="tr-TR" sz="800" b="1" i="0" u="none" strike="noStrike">
                        <a:solidFill>
                          <a:srgbClr val="000000"/>
                        </a:solidFill>
                        <a:effectLst/>
                        <a:latin typeface="Arial" panose="020B0604020202020204" pitchFamily="34" charset="0"/>
                      </a:endParaRP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24,6</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67,7</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7,7</a:t>
                      </a:r>
                    </a:p>
                  </a:txBody>
                  <a:tcPr marL="6439" marR="6439" marT="6439" marB="0" anchor="b">
                    <a:lnL>
                      <a:noFill/>
                    </a:lnL>
                    <a:lnR>
                      <a:noFill/>
                    </a:lnR>
                    <a:lnT>
                      <a:noFill/>
                    </a:lnT>
                    <a:lnB>
                      <a:noFill/>
                    </a:lnB>
                    <a:noFill/>
                  </a:tcPr>
                </a:tc>
                <a:extLst>
                  <a:ext uri="{0D108BD9-81ED-4DB2-BD59-A6C34878D82A}">
                    <a16:rowId xmlns:a16="http://schemas.microsoft.com/office/drawing/2014/main" val="667071996"/>
                  </a:ext>
                </a:extLst>
              </a:tr>
              <a:tr h="251114">
                <a:tc>
                  <a:txBody>
                    <a:bodyPr/>
                    <a:lstStyle/>
                    <a:p>
                      <a:pPr algn="l" fontAlgn="b"/>
                      <a:r>
                        <a:rPr lang="tr-TR" sz="800" b="0" i="0" u="none" strike="noStrike">
                          <a:solidFill>
                            <a:srgbClr val="000000"/>
                          </a:solidFill>
                          <a:effectLst/>
                          <a:latin typeface="Arial" panose="020B0604020202020204" pitchFamily="34" charset="0"/>
                        </a:rPr>
                        <a:t>2014</a:t>
                      </a:r>
                    </a:p>
                  </a:txBody>
                  <a:tcPr marL="6439" marR="6439" marT="6439" marB="0" anchor="b">
                    <a:lnL>
                      <a:noFill/>
                    </a:lnL>
                    <a:lnR>
                      <a:noFill/>
                    </a:lnR>
                    <a:lnT>
                      <a:noFill/>
                    </a:lnT>
                    <a:lnB>
                      <a:noFill/>
                    </a:lnB>
                    <a:noFill/>
                  </a:tcPr>
                </a:tc>
                <a:tc>
                  <a:txBody>
                    <a:bodyPr/>
                    <a:lstStyle/>
                    <a:p>
                      <a:pPr algn="r" fontAlgn="b"/>
                      <a:r>
                        <a:rPr lang="tr-TR" sz="800" b="1" i="0" u="none" strike="noStrike">
                          <a:solidFill>
                            <a:srgbClr val="000000"/>
                          </a:solidFill>
                          <a:effectLst/>
                          <a:latin typeface="Arial" panose="020B0604020202020204" pitchFamily="34" charset="0"/>
                        </a:rPr>
                        <a:t>77 695 904</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18 862 430</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52 640 512</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6 192 962</a:t>
                      </a:r>
                    </a:p>
                  </a:txBody>
                  <a:tcPr marL="6439" marR="6439" marT="6439" marB="0" anchor="b">
                    <a:lnL>
                      <a:noFill/>
                    </a:lnL>
                    <a:lnR>
                      <a:noFill/>
                    </a:lnR>
                    <a:lnT>
                      <a:noFill/>
                    </a:lnT>
                    <a:lnB>
                      <a:noFill/>
                    </a:lnB>
                    <a:noFill/>
                  </a:tcPr>
                </a:tc>
                <a:tc>
                  <a:txBody>
                    <a:bodyPr/>
                    <a:lstStyle/>
                    <a:p>
                      <a:pPr algn="r" fontAlgn="b"/>
                      <a:endParaRPr lang="tr-TR" sz="800" b="1" i="0" u="none" strike="noStrike">
                        <a:solidFill>
                          <a:srgbClr val="000000"/>
                        </a:solidFill>
                        <a:effectLst/>
                        <a:latin typeface="Arial" panose="020B0604020202020204" pitchFamily="34" charset="0"/>
                      </a:endParaRP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24,3</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67,8</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8,0</a:t>
                      </a:r>
                    </a:p>
                  </a:txBody>
                  <a:tcPr marL="6439" marR="6439" marT="6439" marB="0" anchor="b">
                    <a:lnL>
                      <a:noFill/>
                    </a:lnL>
                    <a:lnR>
                      <a:noFill/>
                    </a:lnR>
                    <a:lnT>
                      <a:noFill/>
                    </a:lnT>
                    <a:lnB>
                      <a:noFill/>
                    </a:lnB>
                    <a:noFill/>
                  </a:tcPr>
                </a:tc>
                <a:extLst>
                  <a:ext uri="{0D108BD9-81ED-4DB2-BD59-A6C34878D82A}">
                    <a16:rowId xmlns:a16="http://schemas.microsoft.com/office/drawing/2014/main" val="2886652996"/>
                  </a:ext>
                </a:extLst>
              </a:tr>
              <a:tr h="251114">
                <a:tc>
                  <a:txBody>
                    <a:bodyPr/>
                    <a:lstStyle/>
                    <a:p>
                      <a:pPr algn="l" fontAlgn="b"/>
                      <a:r>
                        <a:rPr lang="tr-TR" sz="800" b="0" i="0" u="none" strike="noStrike">
                          <a:solidFill>
                            <a:srgbClr val="000000"/>
                          </a:solidFill>
                          <a:effectLst/>
                          <a:latin typeface="Arial" panose="020B0604020202020204" pitchFamily="34" charset="0"/>
                        </a:rPr>
                        <a:t>2015</a:t>
                      </a:r>
                    </a:p>
                  </a:txBody>
                  <a:tcPr marL="6439" marR="6439" marT="6439" marB="0" anchor="b">
                    <a:lnL>
                      <a:noFill/>
                    </a:lnL>
                    <a:lnR>
                      <a:noFill/>
                    </a:lnR>
                    <a:lnT>
                      <a:noFill/>
                    </a:lnT>
                    <a:lnB>
                      <a:noFill/>
                    </a:lnB>
                    <a:noFill/>
                  </a:tcPr>
                </a:tc>
                <a:tc>
                  <a:txBody>
                    <a:bodyPr/>
                    <a:lstStyle/>
                    <a:p>
                      <a:pPr algn="r" fontAlgn="b"/>
                      <a:r>
                        <a:rPr lang="tr-TR" sz="800" b="1" i="0" u="none" strike="noStrike">
                          <a:solidFill>
                            <a:srgbClr val="000000"/>
                          </a:solidFill>
                          <a:effectLst/>
                          <a:latin typeface="Arial" panose="020B0604020202020204" pitchFamily="34" charset="0"/>
                        </a:rPr>
                        <a:t>78 741 053</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18 886 220</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53 359 594</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6 495 239</a:t>
                      </a:r>
                    </a:p>
                  </a:txBody>
                  <a:tcPr marL="6439" marR="6439" marT="6439" marB="0" anchor="b">
                    <a:lnL>
                      <a:noFill/>
                    </a:lnL>
                    <a:lnR>
                      <a:noFill/>
                    </a:lnR>
                    <a:lnT>
                      <a:noFill/>
                    </a:lnT>
                    <a:lnB>
                      <a:noFill/>
                    </a:lnB>
                    <a:noFill/>
                  </a:tcPr>
                </a:tc>
                <a:tc>
                  <a:txBody>
                    <a:bodyPr/>
                    <a:lstStyle/>
                    <a:p>
                      <a:pPr algn="r" fontAlgn="b"/>
                      <a:endParaRPr lang="tr-TR" sz="800" b="1" i="0" u="none" strike="noStrike">
                        <a:solidFill>
                          <a:srgbClr val="000000"/>
                        </a:solidFill>
                        <a:effectLst/>
                        <a:latin typeface="Arial" panose="020B0604020202020204" pitchFamily="34" charset="0"/>
                      </a:endParaRP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24,0</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67,8</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8,2</a:t>
                      </a:r>
                    </a:p>
                  </a:txBody>
                  <a:tcPr marL="6439" marR="6439" marT="6439" marB="0" anchor="b">
                    <a:lnL>
                      <a:noFill/>
                    </a:lnL>
                    <a:lnR>
                      <a:noFill/>
                    </a:lnR>
                    <a:lnT>
                      <a:noFill/>
                    </a:lnT>
                    <a:lnB>
                      <a:noFill/>
                    </a:lnB>
                    <a:noFill/>
                  </a:tcPr>
                </a:tc>
                <a:extLst>
                  <a:ext uri="{0D108BD9-81ED-4DB2-BD59-A6C34878D82A}">
                    <a16:rowId xmlns:a16="http://schemas.microsoft.com/office/drawing/2014/main" val="2204571507"/>
                  </a:ext>
                </a:extLst>
              </a:tr>
              <a:tr h="251114">
                <a:tc>
                  <a:txBody>
                    <a:bodyPr/>
                    <a:lstStyle/>
                    <a:p>
                      <a:pPr algn="l" fontAlgn="b"/>
                      <a:r>
                        <a:rPr lang="tr-TR" sz="800" b="0" i="0" u="none" strike="noStrike">
                          <a:solidFill>
                            <a:srgbClr val="000000"/>
                          </a:solidFill>
                          <a:effectLst/>
                          <a:latin typeface="Arial" panose="020B0604020202020204" pitchFamily="34" charset="0"/>
                        </a:rPr>
                        <a:t>2016</a:t>
                      </a:r>
                    </a:p>
                  </a:txBody>
                  <a:tcPr marL="6439" marR="6439" marT="6439" marB="0" anchor="b">
                    <a:lnL>
                      <a:noFill/>
                    </a:lnL>
                    <a:lnR>
                      <a:noFill/>
                    </a:lnR>
                    <a:lnT>
                      <a:noFill/>
                    </a:lnT>
                    <a:lnB>
                      <a:noFill/>
                    </a:lnB>
                    <a:noFill/>
                  </a:tcPr>
                </a:tc>
                <a:tc>
                  <a:txBody>
                    <a:bodyPr/>
                    <a:lstStyle/>
                    <a:p>
                      <a:pPr algn="r" fontAlgn="b"/>
                      <a:r>
                        <a:rPr lang="tr-TR" sz="800" b="1" i="0" u="none" strike="noStrike">
                          <a:solidFill>
                            <a:srgbClr val="000000"/>
                          </a:solidFill>
                          <a:effectLst/>
                          <a:latin typeface="Arial" panose="020B0604020202020204" pitchFamily="34" charset="0"/>
                        </a:rPr>
                        <a:t>79 814 871</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18 925 782</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54 237 586</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6 651 503</a:t>
                      </a:r>
                    </a:p>
                  </a:txBody>
                  <a:tcPr marL="6439" marR="6439" marT="6439" marB="0" anchor="b">
                    <a:lnL>
                      <a:noFill/>
                    </a:lnL>
                    <a:lnR>
                      <a:noFill/>
                    </a:lnR>
                    <a:lnT>
                      <a:noFill/>
                    </a:lnT>
                    <a:lnB>
                      <a:noFill/>
                    </a:lnB>
                    <a:noFill/>
                  </a:tcPr>
                </a:tc>
                <a:tc>
                  <a:txBody>
                    <a:bodyPr/>
                    <a:lstStyle/>
                    <a:p>
                      <a:pPr algn="r" fontAlgn="b"/>
                      <a:endParaRPr lang="tr-TR" sz="800" b="1" i="0" u="none" strike="noStrike">
                        <a:solidFill>
                          <a:srgbClr val="000000"/>
                        </a:solidFill>
                        <a:effectLst/>
                        <a:latin typeface="Arial" panose="020B0604020202020204" pitchFamily="34" charset="0"/>
                      </a:endParaRP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23,7</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68,0</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8,3</a:t>
                      </a:r>
                    </a:p>
                  </a:txBody>
                  <a:tcPr marL="6439" marR="6439" marT="6439" marB="0" anchor="b">
                    <a:lnL>
                      <a:noFill/>
                    </a:lnL>
                    <a:lnR>
                      <a:noFill/>
                    </a:lnR>
                    <a:lnT>
                      <a:noFill/>
                    </a:lnT>
                    <a:lnB>
                      <a:noFill/>
                    </a:lnB>
                    <a:noFill/>
                  </a:tcPr>
                </a:tc>
                <a:extLst>
                  <a:ext uri="{0D108BD9-81ED-4DB2-BD59-A6C34878D82A}">
                    <a16:rowId xmlns:a16="http://schemas.microsoft.com/office/drawing/2014/main" val="1376146103"/>
                  </a:ext>
                </a:extLst>
              </a:tr>
              <a:tr h="251114">
                <a:tc>
                  <a:txBody>
                    <a:bodyPr/>
                    <a:lstStyle/>
                    <a:p>
                      <a:pPr algn="l" fontAlgn="b"/>
                      <a:r>
                        <a:rPr lang="tr-TR" sz="800" b="0" i="0" u="none" strike="noStrike">
                          <a:solidFill>
                            <a:srgbClr val="000000"/>
                          </a:solidFill>
                          <a:effectLst/>
                          <a:latin typeface="Arial" panose="020B0604020202020204" pitchFamily="34" charset="0"/>
                        </a:rPr>
                        <a:t>2017</a:t>
                      </a:r>
                    </a:p>
                  </a:txBody>
                  <a:tcPr marL="6439" marR="6439" marT="6439" marB="0" anchor="b">
                    <a:lnL>
                      <a:noFill/>
                    </a:lnL>
                    <a:lnR>
                      <a:noFill/>
                    </a:lnR>
                    <a:lnT>
                      <a:noFill/>
                    </a:lnT>
                    <a:lnB>
                      <a:noFill/>
                    </a:lnB>
                    <a:noFill/>
                  </a:tcPr>
                </a:tc>
                <a:tc>
                  <a:txBody>
                    <a:bodyPr/>
                    <a:lstStyle/>
                    <a:p>
                      <a:pPr algn="r" fontAlgn="b"/>
                      <a:r>
                        <a:rPr lang="tr-TR" sz="800" b="1" i="0" u="none" strike="noStrike">
                          <a:solidFill>
                            <a:srgbClr val="000000"/>
                          </a:solidFill>
                          <a:effectLst/>
                          <a:latin typeface="Arial" panose="020B0604020202020204" pitchFamily="34" charset="0"/>
                        </a:rPr>
                        <a:t>80 810 525</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19 033 488</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54 881 652</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6 895 385</a:t>
                      </a:r>
                    </a:p>
                  </a:txBody>
                  <a:tcPr marL="6439" marR="6439" marT="6439" marB="0" anchor="b">
                    <a:lnL>
                      <a:noFill/>
                    </a:lnL>
                    <a:lnR>
                      <a:noFill/>
                    </a:lnR>
                    <a:lnT>
                      <a:noFill/>
                    </a:lnT>
                    <a:lnB>
                      <a:noFill/>
                    </a:lnB>
                    <a:noFill/>
                  </a:tcPr>
                </a:tc>
                <a:tc>
                  <a:txBody>
                    <a:bodyPr/>
                    <a:lstStyle/>
                    <a:p>
                      <a:pPr algn="r" fontAlgn="b"/>
                      <a:endParaRPr lang="tr-TR" sz="800" b="1" i="0" u="none" strike="noStrike">
                        <a:solidFill>
                          <a:srgbClr val="000000"/>
                        </a:solidFill>
                        <a:effectLst/>
                        <a:latin typeface="Arial" panose="020B0604020202020204" pitchFamily="34" charset="0"/>
                      </a:endParaRP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23,6</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67,9</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8,5</a:t>
                      </a:r>
                    </a:p>
                  </a:txBody>
                  <a:tcPr marL="6439" marR="6439" marT="6439" marB="0" anchor="b">
                    <a:lnL>
                      <a:noFill/>
                    </a:lnL>
                    <a:lnR>
                      <a:noFill/>
                    </a:lnR>
                    <a:lnT>
                      <a:noFill/>
                    </a:lnT>
                    <a:lnB>
                      <a:noFill/>
                    </a:lnB>
                    <a:noFill/>
                  </a:tcPr>
                </a:tc>
                <a:extLst>
                  <a:ext uri="{0D108BD9-81ED-4DB2-BD59-A6C34878D82A}">
                    <a16:rowId xmlns:a16="http://schemas.microsoft.com/office/drawing/2014/main" val="517763027"/>
                  </a:ext>
                </a:extLst>
              </a:tr>
              <a:tr h="251114">
                <a:tc>
                  <a:txBody>
                    <a:bodyPr/>
                    <a:lstStyle/>
                    <a:p>
                      <a:pPr algn="l" fontAlgn="b"/>
                      <a:r>
                        <a:rPr lang="tr-TR" sz="800" b="0" i="0" u="none" strike="noStrike">
                          <a:solidFill>
                            <a:srgbClr val="000000"/>
                          </a:solidFill>
                          <a:effectLst/>
                          <a:latin typeface="Arial" panose="020B0604020202020204" pitchFamily="34" charset="0"/>
                        </a:rPr>
                        <a:t>2018</a:t>
                      </a:r>
                    </a:p>
                  </a:txBody>
                  <a:tcPr marL="6439" marR="6439" marT="6439" marB="0" anchor="b">
                    <a:lnL>
                      <a:noFill/>
                    </a:lnL>
                    <a:lnR>
                      <a:noFill/>
                    </a:lnR>
                    <a:lnT>
                      <a:noFill/>
                    </a:lnT>
                    <a:lnB>
                      <a:noFill/>
                    </a:lnB>
                    <a:noFill/>
                  </a:tcPr>
                </a:tc>
                <a:tc>
                  <a:txBody>
                    <a:bodyPr/>
                    <a:lstStyle/>
                    <a:p>
                      <a:pPr algn="r" fontAlgn="b"/>
                      <a:r>
                        <a:rPr lang="tr-TR" sz="800" b="1" i="0" u="none" strike="noStrike">
                          <a:solidFill>
                            <a:srgbClr val="000000"/>
                          </a:solidFill>
                          <a:effectLst/>
                          <a:latin typeface="Arial" panose="020B0604020202020204" pitchFamily="34" charset="0"/>
                        </a:rPr>
                        <a:t>82 003 882</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19 184 329</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55 633 349</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7 186 204</a:t>
                      </a:r>
                    </a:p>
                  </a:txBody>
                  <a:tcPr marL="6439" marR="6439" marT="6439" marB="0" anchor="b">
                    <a:lnL>
                      <a:noFill/>
                    </a:lnL>
                    <a:lnR>
                      <a:noFill/>
                    </a:lnR>
                    <a:lnT>
                      <a:noFill/>
                    </a:lnT>
                    <a:lnB>
                      <a:noFill/>
                    </a:lnB>
                    <a:noFill/>
                  </a:tcPr>
                </a:tc>
                <a:tc>
                  <a:txBody>
                    <a:bodyPr/>
                    <a:lstStyle/>
                    <a:p>
                      <a:pPr algn="r" fontAlgn="b"/>
                      <a:endParaRPr lang="tr-TR" sz="800" b="1" i="0" u="none" strike="noStrike">
                        <a:solidFill>
                          <a:srgbClr val="000000"/>
                        </a:solidFill>
                        <a:effectLst/>
                        <a:latin typeface="Arial" panose="020B0604020202020204" pitchFamily="34" charset="0"/>
                      </a:endParaRP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23,4</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67,8</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8,8</a:t>
                      </a:r>
                    </a:p>
                  </a:txBody>
                  <a:tcPr marL="6439" marR="6439" marT="6439" marB="0" anchor="b">
                    <a:lnL>
                      <a:noFill/>
                    </a:lnL>
                    <a:lnR>
                      <a:noFill/>
                    </a:lnR>
                    <a:lnT>
                      <a:noFill/>
                    </a:lnT>
                    <a:lnB>
                      <a:noFill/>
                    </a:lnB>
                    <a:noFill/>
                  </a:tcPr>
                </a:tc>
                <a:extLst>
                  <a:ext uri="{0D108BD9-81ED-4DB2-BD59-A6C34878D82A}">
                    <a16:rowId xmlns:a16="http://schemas.microsoft.com/office/drawing/2014/main" val="168022408"/>
                  </a:ext>
                </a:extLst>
              </a:tr>
              <a:tr h="251114">
                <a:tc>
                  <a:txBody>
                    <a:bodyPr/>
                    <a:lstStyle/>
                    <a:p>
                      <a:pPr algn="l" fontAlgn="b"/>
                      <a:r>
                        <a:rPr lang="tr-TR" sz="800" b="0" i="0" u="none" strike="noStrike">
                          <a:solidFill>
                            <a:srgbClr val="000000"/>
                          </a:solidFill>
                          <a:effectLst/>
                          <a:latin typeface="Arial" panose="020B0604020202020204" pitchFamily="34" charset="0"/>
                        </a:rPr>
                        <a:t>2019</a:t>
                      </a:r>
                    </a:p>
                  </a:txBody>
                  <a:tcPr marL="6439" marR="6439" marT="6439" marB="0" anchor="b">
                    <a:lnL>
                      <a:noFill/>
                    </a:lnL>
                    <a:lnR>
                      <a:noFill/>
                    </a:lnR>
                    <a:lnT>
                      <a:noFill/>
                    </a:lnT>
                    <a:lnB>
                      <a:noFill/>
                    </a:lnB>
                    <a:noFill/>
                  </a:tcPr>
                </a:tc>
                <a:tc>
                  <a:txBody>
                    <a:bodyPr/>
                    <a:lstStyle/>
                    <a:p>
                      <a:pPr algn="r" fontAlgn="b"/>
                      <a:r>
                        <a:rPr lang="tr-TR" sz="800" b="1" i="0" u="none" strike="noStrike">
                          <a:solidFill>
                            <a:srgbClr val="000000"/>
                          </a:solidFill>
                          <a:effectLst/>
                          <a:latin typeface="Arial" panose="020B0604020202020204" pitchFamily="34" charset="0"/>
                        </a:rPr>
                        <a:t>83 154 997</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19 212 345</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56 391 925</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7 550 727</a:t>
                      </a:r>
                    </a:p>
                  </a:txBody>
                  <a:tcPr marL="6439" marR="6439" marT="6439" marB="0" anchor="b">
                    <a:lnL>
                      <a:noFill/>
                    </a:lnL>
                    <a:lnR>
                      <a:noFill/>
                    </a:lnR>
                    <a:lnT>
                      <a:noFill/>
                    </a:lnT>
                    <a:lnB>
                      <a:noFill/>
                    </a:lnB>
                    <a:noFill/>
                  </a:tcPr>
                </a:tc>
                <a:tc>
                  <a:txBody>
                    <a:bodyPr/>
                    <a:lstStyle/>
                    <a:p>
                      <a:pPr algn="r" fontAlgn="b"/>
                      <a:endParaRPr lang="tr-TR" sz="800" b="1" i="0" u="none" strike="noStrike">
                        <a:solidFill>
                          <a:srgbClr val="000000"/>
                        </a:solidFill>
                        <a:effectLst/>
                        <a:latin typeface="Arial" panose="020B0604020202020204" pitchFamily="34" charset="0"/>
                      </a:endParaRP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23,1</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67,8</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9,1</a:t>
                      </a:r>
                    </a:p>
                  </a:txBody>
                  <a:tcPr marL="6439" marR="6439" marT="6439" marB="0" anchor="b">
                    <a:lnL>
                      <a:noFill/>
                    </a:lnL>
                    <a:lnR>
                      <a:noFill/>
                    </a:lnR>
                    <a:lnT>
                      <a:noFill/>
                    </a:lnT>
                    <a:lnB>
                      <a:noFill/>
                    </a:lnB>
                    <a:noFill/>
                  </a:tcPr>
                </a:tc>
                <a:extLst>
                  <a:ext uri="{0D108BD9-81ED-4DB2-BD59-A6C34878D82A}">
                    <a16:rowId xmlns:a16="http://schemas.microsoft.com/office/drawing/2014/main" val="137473822"/>
                  </a:ext>
                </a:extLst>
              </a:tr>
              <a:tr h="251114">
                <a:tc>
                  <a:txBody>
                    <a:bodyPr/>
                    <a:lstStyle/>
                    <a:p>
                      <a:pPr algn="l" fontAlgn="b"/>
                      <a:r>
                        <a:rPr lang="tr-TR" sz="800" b="0" i="0" u="none" strike="noStrike">
                          <a:solidFill>
                            <a:srgbClr val="000000"/>
                          </a:solidFill>
                          <a:effectLst/>
                          <a:latin typeface="Arial" panose="020B0604020202020204" pitchFamily="34" charset="0"/>
                        </a:rPr>
                        <a:t>2020</a:t>
                      </a:r>
                    </a:p>
                  </a:txBody>
                  <a:tcPr marL="6439" marR="6439" marT="6439" marB="0" anchor="b">
                    <a:lnL>
                      <a:noFill/>
                    </a:lnL>
                    <a:lnR>
                      <a:noFill/>
                    </a:lnR>
                    <a:lnT>
                      <a:noFill/>
                    </a:lnT>
                    <a:lnB>
                      <a:noFill/>
                    </a:lnB>
                    <a:noFill/>
                  </a:tcPr>
                </a:tc>
                <a:tc>
                  <a:txBody>
                    <a:bodyPr/>
                    <a:lstStyle/>
                    <a:p>
                      <a:pPr algn="r" fontAlgn="b"/>
                      <a:r>
                        <a:rPr lang="tr-TR" sz="800" b="1" i="0" u="none" strike="noStrike">
                          <a:solidFill>
                            <a:srgbClr val="000000"/>
                          </a:solidFill>
                          <a:effectLst/>
                          <a:latin typeface="Arial" panose="020B0604020202020204" pitchFamily="34" charset="0"/>
                        </a:rPr>
                        <a:t>83 614 362</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19 068 237</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56 592 570</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7 953 555</a:t>
                      </a:r>
                    </a:p>
                  </a:txBody>
                  <a:tcPr marL="6439" marR="6439" marT="6439" marB="0" anchor="b">
                    <a:lnL>
                      <a:noFill/>
                    </a:lnL>
                    <a:lnR>
                      <a:noFill/>
                    </a:lnR>
                    <a:lnT>
                      <a:noFill/>
                    </a:lnT>
                    <a:lnB>
                      <a:noFill/>
                    </a:lnB>
                    <a:noFill/>
                  </a:tcPr>
                </a:tc>
                <a:tc>
                  <a:txBody>
                    <a:bodyPr/>
                    <a:lstStyle/>
                    <a:p>
                      <a:pPr algn="r" fontAlgn="b"/>
                      <a:endParaRPr lang="tr-TR" sz="800" b="1" i="0" u="none" strike="noStrike">
                        <a:solidFill>
                          <a:srgbClr val="000000"/>
                        </a:solidFill>
                        <a:effectLst/>
                        <a:latin typeface="Arial" panose="020B0604020202020204" pitchFamily="34" charset="0"/>
                      </a:endParaRP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22,8</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67,7</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9,5</a:t>
                      </a:r>
                    </a:p>
                  </a:txBody>
                  <a:tcPr marL="6439" marR="6439" marT="6439" marB="0" anchor="b">
                    <a:lnL>
                      <a:noFill/>
                    </a:lnL>
                    <a:lnR>
                      <a:noFill/>
                    </a:lnR>
                    <a:lnT>
                      <a:noFill/>
                    </a:lnT>
                    <a:lnB>
                      <a:noFill/>
                    </a:lnB>
                    <a:noFill/>
                  </a:tcPr>
                </a:tc>
                <a:extLst>
                  <a:ext uri="{0D108BD9-81ED-4DB2-BD59-A6C34878D82A}">
                    <a16:rowId xmlns:a16="http://schemas.microsoft.com/office/drawing/2014/main" val="609707671"/>
                  </a:ext>
                </a:extLst>
              </a:tr>
              <a:tr h="251114">
                <a:tc>
                  <a:txBody>
                    <a:bodyPr/>
                    <a:lstStyle/>
                    <a:p>
                      <a:pPr algn="l" fontAlgn="b"/>
                      <a:r>
                        <a:rPr lang="tr-TR" sz="800" b="0" i="0" u="none" strike="noStrike">
                          <a:solidFill>
                            <a:srgbClr val="000000"/>
                          </a:solidFill>
                          <a:effectLst/>
                          <a:latin typeface="Arial" panose="020B0604020202020204" pitchFamily="34" charset="0"/>
                        </a:rPr>
                        <a:t>2021</a:t>
                      </a:r>
                    </a:p>
                  </a:txBody>
                  <a:tcPr marL="6439" marR="6439" marT="6439" marB="0" anchor="b">
                    <a:lnL>
                      <a:noFill/>
                    </a:lnL>
                    <a:lnR>
                      <a:noFill/>
                    </a:lnR>
                    <a:lnT>
                      <a:noFill/>
                    </a:lnT>
                    <a:lnB>
                      <a:noFill/>
                    </a:lnB>
                    <a:noFill/>
                  </a:tcPr>
                </a:tc>
                <a:tc>
                  <a:txBody>
                    <a:bodyPr/>
                    <a:lstStyle/>
                    <a:p>
                      <a:pPr algn="r" fontAlgn="b"/>
                      <a:r>
                        <a:rPr lang="tr-TR" sz="800" b="1" i="0" u="none" strike="noStrike">
                          <a:solidFill>
                            <a:srgbClr val="000000"/>
                          </a:solidFill>
                          <a:effectLst/>
                          <a:latin typeface="Arial" panose="020B0604020202020204" pitchFamily="34" charset="0"/>
                        </a:rPr>
                        <a:t>84 680 273</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18 975 963</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57 459 186</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8 245 124</a:t>
                      </a:r>
                    </a:p>
                  </a:txBody>
                  <a:tcPr marL="6439" marR="6439" marT="6439" marB="0" anchor="b">
                    <a:lnL>
                      <a:noFill/>
                    </a:lnL>
                    <a:lnR>
                      <a:noFill/>
                    </a:lnR>
                    <a:lnT>
                      <a:noFill/>
                    </a:lnT>
                    <a:lnB>
                      <a:noFill/>
                    </a:lnB>
                    <a:noFill/>
                  </a:tcPr>
                </a:tc>
                <a:tc>
                  <a:txBody>
                    <a:bodyPr/>
                    <a:lstStyle/>
                    <a:p>
                      <a:pPr algn="r" fontAlgn="b"/>
                      <a:endParaRPr lang="tr-TR" sz="800" b="1" i="0" u="none" strike="noStrike">
                        <a:solidFill>
                          <a:srgbClr val="000000"/>
                        </a:solidFill>
                        <a:effectLst/>
                        <a:latin typeface="Arial" panose="020B0604020202020204" pitchFamily="34" charset="0"/>
                      </a:endParaRP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22,4</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67,9</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9,7</a:t>
                      </a:r>
                    </a:p>
                  </a:txBody>
                  <a:tcPr marL="6439" marR="6439" marT="6439" marB="0" anchor="b">
                    <a:lnL>
                      <a:noFill/>
                    </a:lnL>
                    <a:lnR>
                      <a:noFill/>
                    </a:lnR>
                    <a:lnT>
                      <a:noFill/>
                    </a:lnT>
                    <a:lnB>
                      <a:noFill/>
                    </a:lnB>
                    <a:noFill/>
                  </a:tcPr>
                </a:tc>
                <a:extLst>
                  <a:ext uri="{0D108BD9-81ED-4DB2-BD59-A6C34878D82A}">
                    <a16:rowId xmlns:a16="http://schemas.microsoft.com/office/drawing/2014/main" val="2732057109"/>
                  </a:ext>
                </a:extLst>
              </a:tr>
              <a:tr h="251114">
                <a:tc>
                  <a:txBody>
                    <a:bodyPr/>
                    <a:lstStyle/>
                    <a:p>
                      <a:pPr algn="l" fontAlgn="b"/>
                      <a:r>
                        <a:rPr lang="tr-TR" sz="800" b="0" i="0" u="none" strike="noStrike">
                          <a:solidFill>
                            <a:srgbClr val="000000"/>
                          </a:solidFill>
                          <a:effectLst/>
                          <a:latin typeface="Arial" panose="020B0604020202020204" pitchFamily="34" charset="0"/>
                        </a:rPr>
                        <a:t>2022</a:t>
                      </a:r>
                    </a:p>
                  </a:txBody>
                  <a:tcPr marL="6439" marR="6439" marT="6439" marB="0" anchor="b">
                    <a:lnL>
                      <a:noFill/>
                    </a:lnL>
                    <a:lnR>
                      <a:noFill/>
                    </a:lnR>
                    <a:lnT>
                      <a:noFill/>
                    </a:lnT>
                    <a:lnB>
                      <a:noFill/>
                    </a:lnB>
                    <a:noFill/>
                  </a:tcPr>
                </a:tc>
                <a:tc>
                  <a:txBody>
                    <a:bodyPr/>
                    <a:lstStyle/>
                    <a:p>
                      <a:pPr algn="r" fontAlgn="b"/>
                      <a:r>
                        <a:rPr lang="tr-TR" sz="800" b="1" i="0" u="none" strike="noStrike">
                          <a:solidFill>
                            <a:srgbClr val="000000"/>
                          </a:solidFill>
                          <a:effectLst/>
                          <a:latin typeface="Arial" panose="020B0604020202020204" pitchFamily="34" charset="0"/>
                        </a:rPr>
                        <a:t>85 279 553</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18 735 111</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58 092 773</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8 451 669</a:t>
                      </a:r>
                    </a:p>
                  </a:txBody>
                  <a:tcPr marL="6439" marR="6439" marT="6439" marB="0" anchor="b">
                    <a:lnL>
                      <a:noFill/>
                    </a:lnL>
                    <a:lnR>
                      <a:noFill/>
                    </a:lnR>
                    <a:lnT>
                      <a:noFill/>
                    </a:lnT>
                    <a:lnB>
                      <a:noFill/>
                    </a:lnB>
                    <a:noFill/>
                  </a:tcPr>
                </a:tc>
                <a:tc>
                  <a:txBody>
                    <a:bodyPr/>
                    <a:lstStyle/>
                    <a:p>
                      <a:pPr algn="r" fontAlgn="b"/>
                      <a:endParaRPr lang="tr-TR" sz="800" b="1" i="0" u="none" strike="noStrike">
                        <a:solidFill>
                          <a:srgbClr val="000000"/>
                        </a:solidFill>
                        <a:effectLst/>
                        <a:latin typeface="Arial" panose="020B0604020202020204" pitchFamily="34" charset="0"/>
                      </a:endParaRP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22,0</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68,1</a:t>
                      </a:r>
                    </a:p>
                  </a:txBody>
                  <a:tcPr marL="6439" marR="6439" marT="6439" marB="0" anchor="b">
                    <a:lnL>
                      <a:noFill/>
                    </a:lnL>
                    <a:lnR>
                      <a:noFill/>
                    </a:lnR>
                    <a:lnT>
                      <a:noFill/>
                    </a:lnT>
                    <a:lnB>
                      <a:noFill/>
                    </a:lnB>
                    <a:noFill/>
                  </a:tcPr>
                </a:tc>
                <a:tc>
                  <a:txBody>
                    <a:bodyPr/>
                    <a:lstStyle/>
                    <a:p>
                      <a:pPr algn="r" fontAlgn="b"/>
                      <a:r>
                        <a:rPr lang="tr-TR" sz="800" b="0" i="0" u="none" strike="noStrike">
                          <a:solidFill>
                            <a:srgbClr val="000000"/>
                          </a:solidFill>
                          <a:effectLst/>
                          <a:latin typeface="Arial" panose="020B0604020202020204" pitchFamily="34" charset="0"/>
                        </a:rPr>
                        <a:t>9,9</a:t>
                      </a:r>
                    </a:p>
                  </a:txBody>
                  <a:tcPr marL="6439" marR="6439" marT="6439" marB="0" anchor="b">
                    <a:lnL>
                      <a:noFill/>
                    </a:lnL>
                    <a:lnR>
                      <a:noFill/>
                    </a:lnR>
                    <a:lnT>
                      <a:noFill/>
                    </a:lnT>
                    <a:lnB>
                      <a:noFill/>
                    </a:lnB>
                    <a:noFill/>
                  </a:tcPr>
                </a:tc>
                <a:extLst>
                  <a:ext uri="{0D108BD9-81ED-4DB2-BD59-A6C34878D82A}">
                    <a16:rowId xmlns:a16="http://schemas.microsoft.com/office/drawing/2014/main" val="4189369748"/>
                  </a:ext>
                </a:extLst>
              </a:tr>
              <a:tr h="251114">
                <a:tc>
                  <a:txBody>
                    <a:bodyPr/>
                    <a:lstStyle/>
                    <a:p>
                      <a:pPr algn="l" fontAlgn="b"/>
                      <a:r>
                        <a:rPr lang="tr-TR" sz="800" b="0" i="0" u="none" strike="noStrike">
                          <a:solidFill>
                            <a:srgbClr val="000000"/>
                          </a:solidFill>
                          <a:effectLst/>
                          <a:latin typeface="Arial" panose="020B0604020202020204" pitchFamily="34" charset="0"/>
                        </a:rPr>
                        <a:t>2023</a:t>
                      </a:r>
                    </a:p>
                  </a:txBody>
                  <a:tcPr marL="6439" marR="6439" marT="643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tr-TR" sz="800" b="1" i="0" u="none" strike="noStrike">
                          <a:solidFill>
                            <a:srgbClr val="000000"/>
                          </a:solidFill>
                          <a:effectLst/>
                          <a:latin typeface="Arial" panose="020B0604020202020204" pitchFamily="34" charset="0"/>
                        </a:rPr>
                        <a:t>85 372 377</a:t>
                      </a:r>
                    </a:p>
                  </a:txBody>
                  <a:tcPr marL="6439" marR="6439" marT="643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tr-TR" sz="800" b="0" i="0" u="none" strike="noStrike">
                          <a:solidFill>
                            <a:srgbClr val="000000"/>
                          </a:solidFill>
                          <a:effectLst/>
                          <a:latin typeface="Arial" panose="020B0604020202020204" pitchFamily="34" charset="0"/>
                        </a:rPr>
                        <a:t>18 311 633</a:t>
                      </a:r>
                    </a:p>
                  </a:txBody>
                  <a:tcPr marL="6439" marR="6439" marT="643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tr-TR" sz="800" b="0" i="0" u="none" strike="noStrike">
                          <a:solidFill>
                            <a:srgbClr val="000000"/>
                          </a:solidFill>
                          <a:effectLst/>
                          <a:latin typeface="Arial" panose="020B0604020202020204" pitchFamily="34" charset="0"/>
                        </a:rPr>
                        <a:t>58 337 938</a:t>
                      </a:r>
                    </a:p>
                  </a:txBody>
                  <a:tcPr marL="6439" marR="6439" marT="643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tr-TR" sz="800" b="0" i="0" u="none" strike="noStrike">
                          <a:solidFill>
                            <a:srgbClr val="000000"/>
                          </a:solidFill>
                          <a:effectLst/>
                          <a:latin typeface="Arial" panose="020B0604020202020204" pitchFamily="34" charset="0"/>
                        </a:rPr>
                        <a:t>8 722 806</a:t>
                      </a:r>
                    </a:p>
                  </a:txBody>
                  <a:tcPr marL="6439" marR="6439" marT="643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tr-TR" sz="800" b="1" i="0" u="none" strike="noStrike">
                          <a:solidFill>
                            <a:srgbClr val="000000"/>
                          </a:solidFill>
                          <a:effectLst/>
                          <a:latin typeface="Arial" panose="020B0604020202020204" pitchFamily="34" charset="0"/>
                        </a:rPr>
                        <a:t> </a:t>
                      </a:r>
                    </a:p>
                  </a:txBody>
                  <a:tcPr marL="6439" marR="6439" marT="643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tr-TR" sz="800" b="0" i="0" u="none" strike="noStrike">
                          <a:solidFill>
                            <a:srgbClr val="000000"/>
                          </a:solidFill>
                          <a:effectLst/>
                          <a:latin typeface="Arial" panose="020B0604020202020204" pitchFamily="34" charset="0"/>
                        </a:rPr>
                        <a:t>21,4</a:t>
                      </a:r>
                    </a:p>
                  </a:txBody>
                  <a:tcPr marL="6439" marR="6439" marT="643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tr-TR" sz="800" b="0" i="0" u="none" strike="noStrike">
                          <a:solidFill>
                            <a:srgbClr val="000000"/>
                          </a:solidFill>
                          <a:effectLst/>
                          <a:latin typeface="Arial" panose="020B0604020202020204" pitchFamily="34" charset="0"/>
                        </a:rPr>
                        <a:t>68,3</a:t>
                      </a:r>
                    </a:p>
                  </a:txBody>
                  <a:tcPr marL="6439" marR="6439" marT="643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tr-TR" sz="800" b="0" i="0" u="none" strike="noStrike">
                          <a:solidFill>
                            <a:srgbClr val="000000"/>
                          </a:solidFill>
                          <a:effectLst/>
                          <a:latin typeface="Arial" panose="020B0604020202020204" pitchFamily="34" charset="0"/>
                        </a:rPr>
                        <a:t>10,2</a:t>
                      </a:r>
                    </a:p>
                  </a:txBody>
                  <a:tcPr marL="6439" marR="6439" marT="6439"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4179058"/>
                  </a:ext>
                </a:extLst>
              </a:tr>
              <a:tr h="209262">
                <a:tc gridSpan="4">
                  <a:txBody>
                    <a:bodyPr/>
                    <a:lstStyle/>
                    <a:p>
                      <a:pPr algn="l" fontAlgn="b"/>
                      <a:r>
                        <a:rPr lang="tr-TR" sz="700" b="1" i="0" u="none" strike="noStrike">
                          <a:solidFill>
                            <a:srgbClr val="000000"/>
                          </a:solidFill>
                          <a:effectLst/>
                          <a:latin typeface="Arial" panose="020B0604020202020204" pitchFamily="34" charset="0"/>
                        </a:rPr>
                        <a:t>TÜİK, Adrese Dayalı Nüfus Kayıt Sistemi Sonuçları, 2023</a:t>
                      </a:r>
                    </a:p>
                  </a:txBody>
                  <a:tcPr marL="6439" marR="6439" marT="6439" marB="0" anchor="b">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solidFill>
                          <a:srgbClr val="000000"/>
                        </a:solidFill>
                        <a:effectLst/>
                        <a:latin typeface="Arial" panose="020B0604020202020204" pitchFamily="34" charset="0"/>
                      </a:endParaRPr>
                    </a:p>
                  </a:txBody>
                  <a:tcPr marL="6439" marR="6439" marT="6439"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tr-TR" sz="800" b="0" i="0" u="none" strike="noStrike">
                        <a:solidFill>
                          <a:srgbClr val="000000"/>
                        </a:solidFill>
                        <a:effectLst/>
                        <a:latin typeface="Arial" panose="020B0604020202020204" pitchFamily="34" charset="0"/>
                      </a:endParaRPr>
                    </a:p>
                  </a:txBody>
                  <a:tcPr marL="6439" marR="6439" marT="6439"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tr-TR" sz="800" b="0" i="0" u="none" strike="noStrike">
                        <a:solidFill>
                          <a:srgbClr val="000000"/>
                        </a:solidFill>
                        <a:effectLst/>
                        <a:latin typeface="Arial" panose="020B0604020202020204" pitchFamily="34" charset="0"/>
                      </a:endParaRPr>
                    </a:p>
                  </a:txBody>
                  <a:tcPr marL="6439" marR="6439" marT="6439"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tr-TR" sz="800" b="0" i="0" u="none" strike="noStrike">
                        <a:solidFill>
                          <a:srgbClr val="000000"/>
                        </a:solidFill>
                        <a:effectLst/>
                        <a:latin typeface="Arial" panose="020B0604020202020204" pitchFamily="34" charset="0"/>
                      </a:endParaRPr>
                    </a:p>
                  </a:txBody>
                  <a:tcPr marL="6439" marR="6439" marT="6439"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endParaRPr lang="tr-TR" sz="800" b="0" i="0" u="none" strike="noStrike" dirty="0">
                        <a:solidFill>
                          <a:srgbClr val="000000"/>
                        </a:solidFill>
                        <a:effectLst/>
                        <a:latin typeface="Arial" panose="020B0604020202020204" pitchFamily="34" charset="0"/>
                      </a:endParaRPr>
                    </a:p>
                  </a:txBody>
                  <a:tcPr marL="6439" marR="6439" marT="6439"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311392759"/>
                  </a:ext>
                </a:extLst>
              </a:tr>
            </a:tbl>
          </a:graphicData>
        </a:graphic>
      </p:graphicFrame>
      <p:sp>
        <p:nvSpPr>
          <p:cNvPr id="11" name="Metin Yer Tutucusu 6">
            <a:extLst>
              <a:ext uri="{FF2B5EF4-FFF2-40B4-BE49-F238E27FC236}">
                <a16:creationId xmlns:a16="http://schemas.microsoft.com/office/drawing/2014/main" id="{6A62CDB6-D80A-48F8-EE1E-EDC04CAB6C0B}"/>
              </a:ext>
            </a:extLst>
          </p:cNvPr>
          <p:cNvSpPr txBox="1">
            <a:spLocks/>
          </p:cNvSpPr>
          <p:nvPr/>
        </p:nvSpPr>
        <p:spPr>
          <a:xfrm>
            <a:off x="834039" y="5853112"/>
            <a:ext cx="4838793" cy="685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pPr>
            <a:r>
              <a:rPr lang="tr-TR" sz="1000" i="1" dirty="0">
                <a:solidFill>
                  <a:srgbClr val="888888"/>
                </a:solidFill>
                <a:latin typeface="Calibri" panose="020F0502020204030204" pitchFamily="34" charset="0"/>
                <a:cs typeface="Calibri" panose="020F0502020204030204" pitchFamily="34" charset="0"/>
              </a:rPr>
              <a:t>https://data.tuik.gov.tr/Bulten/Index?p=Adrese-Dayali-Nufus-Kayit-Sistemi-Sonuclari-2023-49684</a:t>
            </a:r>
            <a:endParaRPr lang="tr-TR" sz="1000" i="1" dirty="0">
              <a:latin typeface="Calibri" panose="020F0502020204030204" pitchFamily="34" charset="0"/>
              <a:cs typeface="Calibri" panose="020F0502020204030204" pitchFamily="34" charset="0"/>
            </a:endParaRPr>
          </a:p>
        </p:txBody>
      </p:sp>
      <p:sp>
        <p:nvSpPr>
          <p:cNvPr id="27" name="Oval 26">
            <a:extLst>
              <a:ext uri="{FF2B5EF4-FFF2-40B4-BE49-F238E27FC236}">
                <a16:creationId xmlns:a16="http://schemas.microsoft.com/office/drawing/2014/main" id="{450D45A5-B89A-96B8-D41F-2CD5C7A30F20}"/>
              </a:ext>
            </a:extLst>
          </p:cNvPr>
          <p:cNvSpPr/>
          <p:nvPr/>
        </p:nvSpPr>
        <p:spPr>
          <a:xfrm>
            <a:off x="10934793" y="5991226"/>
            <a:ext cx="615056" cy="22314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71445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98A1FD63-61DC-23F7-55C2-CBBC47DF8F53}"/>
              </a:ext>
            </a:extLst>
          </p:cNvPr>
          <p:cNvSpPr>
            <a:spLocks noGrp="1"/>
          </p:cNvSpPr>
          <p:nvPr>
            <p:ph type="title"/>
          </p:nvPr>
        </p:nvSpPr>
        <p:spPr/>
        <p:txBody>
          <a:bodyPr/>
          <a:lstStyle/>
          <a:p>
            <a:endParaRPr lang="tr-TR"/>
          </a:p>
        </p:txBody>
      </p:sp>
      <p:sp>
        <p:nvSpPr>
          <p:cNvPr id="8" name="İçerik Yer Tutucusu 7">
            <a:extLst>
              <a:ext uri="{FF2B5EF4-FFF2-40B4-BE49-F238E27FC236}">
                <a16:creationId xmlns:a16="http://schemas.microsoft.com/office/drawing/2014/main" id="{38A771D3-AF55-C44F-4A4A-C0ACFDEC8E48}"/>
              </a:ext>
            </a:extLst>
          </p:cNvPr>
          <p:cNvSpPr>
            <a:spLocks noGrp="1"/>
          </p:cNvSpPr>
          <p:nvPr>
            <p:ph sz="half" idx="1"/>
          </p:nvPr>
        </p:nvSpPr>
        <p:spPr/>
        <p:txBody>
          <a:bodyPr/>
          <a:lstStyle/>
          <a:p>
            <a:endParaRPr lang="tr-TR"/>
          </a:p>
        </p:txBody>
      </p:sp>
      <p:sp>
        <p:nvSpPr>
          <p:cNvPr id="9" name="İçerik Yer Tutucusu 8">
            <a:extLst>
              <a:ext uri="{FF2B5EF4-FFF2-40B4-BE49-F238E27FC236}">
                <a16:creationId xmlns:a16="http://schemas.microsoft.com/office/drawing/2014/main" id="{C14085E2-66DD-E8D2-FCB2-04820BE7B809}"/>
              </a:ext>
            </a:extLst>
          </p:cNvPr>
          <p:cNvSpPr>
            <a:spLocks noGrp="1"/>
          </p:cNvSpPr>
          <p:nvPr>
            <p:ph sz="half" idx="2"/>
          </p:nvPr>
        </p:nvSpPr>
        <p:spPr/>
        <p:txBody>
          <a:bodyPr/>
          <a:lstStyle/>
          <a:p>
            <a:endParaRPr lang="tr-TR"/>
          </a:p>
        </p:txBody>
      </p:sp>
      <p:sp>
        <p:nvSpPr>
          <p:cNvPr id="5" name="Veri Yer Tutucusu 4">
            <a:extLst>
              <a:ext uri="{FF2B5EF4-FFF2-40B4-BE49-F238E27FC236}">
                <a16:creationId xmlns:a16="http://schemas.microsoft.com/office/drawing/2014/main" id="{87C6FD2F-FF9F-8B49-F0F1-349EECE122FC}"/>
              </a:ext>
            </a:extLst>
          </p:cNvPr>
          <p:cNvSpPr>
            <a:spLocks noGrp="1"/>
          </p:cNvSpPr>
          <p:nvPr>
            <p:ph type="dt" sz="half" idx="10"/>
          </p:nvPr>
        </p:nvSpPr>
        <p:spPr/>
        <p:txBody>
          <a:bodyPr/>
          <a:lstStyle/>
          <a:p>
            <a:fld id="{9B441804-D206-4723-A996-9E93F58B17F8}" type="datetime1">
              <a:rPr lang="tr-TR" smtClean="0"/>
              <a:t>15.03.2024</a:t>
            </a:fld>
            <a:endParaRPr lang="tr-TR"/>
          </a:p>
        </p:txBody>
      </p:sp>
      <p:sp>
        <p:nvSpPr>
          <p:cNvPr id="6" name="Slayt Numarası Yer Tutucusu 5">
            <a:extLst>
              <a:ext uri="{FF2B5EF4-FFF2-40B4-BE49-F238E27FC236}">
                <a16:creationId xmlns:a16="http://schemas.microsoft.com/office/drawing/2014/main" id="{14B271EA-6823-58F4-582C-8B8110C849F9}"/>
              </a:ext>
            </a:extLst>
          </p:cNvPr>
          <p:cNvSpPr>
            <a:spLocks noGrp="1"/>
          </p:cNvSpPr>
          <p:nvPr>
            <p:ph type="sldNum" sz="quarter" idx="12"/>
          </p:nvPr>
        </p:nvSpPr>
        <p:spPr/>
        <p:txBody>
          <a:bodyPr/>
          <a:lstStyle/>
          <a:p>
            <a:fld id="{93CB7317-004E-4852-AB2D-763CD5EF10CF}" type="slidenum">
              <a:rPr lang="tr-TR" smtClean="0"/>
              <a:t>14</a:t>
            </a:fld>
            <a:endParaRPr lang="tr-TR"/>
          </a:p>
        </p:txBody>
      </p:sp>
      <p:pic>
        <p:nvPicPr>
          <p:cNvPr id="11" name="Resim 10">
            <a:extLst>
              <a:ext uri="{FF2B5EF4-FFF2-40B4-BE49-F238E27FC236}">
                <a16:creationId xmlns:a16="http://schemas.microsoft.com/office/drawing/2014/main" id="{2B8BFDC7-10BC-3AC1-E77E-372FBF7D15EA}"/>
              </a:ext>
            </a:extLst>
          </p:cNvPr>
          <p:cNvPicPr>
            <a:picLocks noChangeAspect="1"/>
          </p:cNvPicPr>
          <p:nvPr/>
        </p:nvPicPr>
        <p:blipFill>
          <a:blip r:embed="rId2"/>
          <a:stretch>
            <a:fillRect/>
          </a:stretch>
        </p:blipFill>
        <p:spPr>
          <a:xfrm>
            <a:off x="714652" y="136525"/>
            <a:ext cx="4552044" cy="6226175"/>
          </a:xfrm>
          <a:prstGeom prst="rect">
            <a:avLst/>
          </a:prstGeom>
        </p:spPr>
      </p:pic>
      <p:pic>
        <p:nvPicPr>
          <p:cNvPr id="13" name="Resim 12">
            <a:extLst>
              <a:ext uri="{FF2B5EF4-FFF2-40B4-BE49-F238E27FC236}">
                <a16:creationId xmlns:a16="http://schemas.microsoft.com/office/drawing/2014/main" id="{5E90514C-89EC-D7DF-3D1A-FACB567CFBB9}"/>
              </a:ext>
            </a:extLst>
          </p:cNvPr>
          <p:cNvPicPr>
            <a:picLocks noChangeAspect="1"/>
          </p:cNvPicPr>
          <p:nvPr/>
        </p:nvPicPr>
        <p:blipFill>
          <a:blip r:embed="rId3"/>
          <a:stretch>
            <a:fillRect/>
          </a:stretch>
        </p:blipFill>
        <p:spPr>
          <a:xfrm>
            <a:off x="6096000" y="681036"/>
            <a:ext cx="5369992" cy="3296159"/>
          </a:xfrm>
          <a:prstGeom prst="rect">
            <a:avLst/>
          </a:prstGeom>
        </p:spPr>
      </p:pic>
      <p:pic>
        <p:nvPicPr>
          <p:cNvPr id="15" name="Resim 14">
            <a:extLst>
              <a:ext uri="{FF2B5EF4-FFF2-40B4-BE49-F238E27FC236}">
                <a16:creationId xmlns:a16="http://schemas.microsoft.com/office/drawing/2014/main" id="{3BD087C6-F64D-AD7D-0665-6FE80405A836}"/>
              </a:ext>
            </a:extLst>
          </p:cNvPr>
          <p:cNvPicPr>
            <a:picLocks noChangeAspect="1"/>
          </p:cNvPicPr>
          <p:nvPr/>
        </p:nvPicPr>
        <p:blipFill>
          <a:blip r:embed="rId4"/>
          <a:stretch>
            <a:fillRect/>
          </a:stretch>
        </p:blipFill>
        <p:spPr>
          <a:xfrm>
            <a:off x="6096000" y="3926716"/>
            <a:ext cx="5410352" cy="1061394"/>
          </a:xfrm>
          <a:prstGeom prst="rect">
            <a:avLst/>
          </a:prstGeom>
        </p:spPr>
      </p:pic>
      <p:sp>
        <p:nvSpPr>
          <p:cNvPr id="16" name="Metin kutusu 15">
            <a:extLst>
              <a:ext uri="{FF2B5EF4-FFF2-40B4-BE49-F238E27FC236}">
                <a16:creationId xmlns:a16="http://schemas.microsoft.com/office/drawing/2014/main" id="{CC82244B-1044-E27E-5CEA-437E4CE51ECF}"/>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b="0" i="1" u="none" strike="noStrike" dirty="0">
                <a:solidFill>
                  <a:srgbClr val="888888"/>
                </a:solidFill>
                <a:effectLst/>
                <a:latin typeface="Calibri" panose="020F0502020204030204" pitchFamily="34" charset="0"/>
              </a:rPr>
              <a:t>https://www.aile.gov.tr/media/151788/eyhgm_istatistik_bulteni_kasim_23.pdf</a:t>
            </a:r>
            <a:endParaRPr lang="tr-TR" sz="1000" i="1" dirty="0"/>
          </a:p>
        </p:txBody>
      </p:sp>
    </p:spTree>
    <p:extLst>
      <p:ext uri="{BB962C8B-B14F-4D97-AF65-F5344CB8AC3E}">
        <p14:creationId xmlns:p14="http://schemas.microsoft.com/office/powerpoint/2010/main" val="3379622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3E2662-9454-7309-ACB6-B34EF06FDF55}"/>
              </a:ext>
            </a:extLst>
          </p:cNvPr>
          <p:cNvSpPr>
            <a:spLocks noGrp="1"/>
          </p:cNvSpPr>
          <p:nvPr>
            <p:ph type="title"/>
          </p:nvPr>
        </p:nvSpPr>
        <p:spPr/>
        <p:txBody>
          <a:bodyPr/>
          <a:lstStyle/>
          <a:p>
            <a:endParaRPr lang="tr-TR"/>
          </a:p>
        </p:txBody>
      </p:sp>
      <p:sp>
        <p:nvSpPr>
          <p:cNvPr id="4" name="Veri Yer Tutucusu 3">
            <a:extLst>
              <a:ext uri="{FF2B5EF4-FFF2-40B4-BE49-F238E27FC236}">
                <a16:creationId xmlns:a16="http://schemas.microsoft.com/office/drawing/2014/main" id="{B6F293B6-6E08-76B9-C085-4BAAF36BA392}"/>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39ECFF35-8286-83C7-5C81-C74EEF30375E}"/>
              </a:ext>
            </a:extLst>
          </p:cNvPr>
          <p:cNvSpPr>
            <a:spLocks noGrp="1"/>
          </p:cNvSpPr>
          <p:nvPr>
            <p:ph type="sldNum" sz="quarter" idx="12"/>
          </p:nvPr>
        </p:nvSpPr>
        <p:spPr/>
        <p:txBody>
          <a:bodyPr/>
          <a:lstStyle/>
          <a:p>
            <a:fld id="{93CB7317-004E-4852-AB2D-763CD5EF10CF}" type="slidenum">
              <a:rPr lang="tr-TR" smtClean="0"/>
              <a:t>15</a:t>
            </a:fld>
            <a:endParaRPr lang="tr-TR"/>
          </a:p>
        </p:txBody>
      </p:sp>
      <p:sp>
        <p:nvSpPr>
          <p:cNvPr id="9" name="İçerik Yer Tutucusu 8">
            <a:extLst>
              <a:ext uri="{FF2B5EF4-FFF2-40B4-BE49-F238E27FC236}">
                <a16:creationId xmlns:a16="http://schemas.microsoft.com/office/drawing/2014/main" id="{18021CA2-C36F-B4DE-941D-8E0EF5EA7F12}"/>
              </a:ext>
            </a:extLst>
          </p:cNvPr>
          <p:cNvSpPr>
            <a:spLocks noGrp="1"/>
          </p:cNvSpPr>
          <p:nvPr>
            <p:ph idx="1"/>
          </p:nvPr>
        </p:nvSpPr>
        <p:spPr>
          <a:xfrm>
            <a:off x="838199" y="1825625"/>
            <a:ext cx="5873319" cy="4351338"/>
          </a:xfrm>
        </p:spPr>
        <p:txBody>
          <a:bodyPr>
            <a:normAutofit/>
          </a:bodyPr>
          <a:lstStyle/>
          <a:p>
            <a:r>
              <a:rPr lang="tr-TR" sz="2200" b="0" i="0" u="none" strike="noStrike" dirty="0">
                <a:solidFill>
                  <a:srgbClr val="000000"/>
                </a:solidFill>
                <a:effectLst/>
                <a:latin typeface="Arial" panose="020B0604020202020204" pitchFamily="34" charset="0"/>
                <a:cs typeface="Arial" panose="020B0604020202020204" pitchFamily="34" charset="0"/>
              </a:rPr>
              <a:t>Ülkemizde yaşlı nüfus artmakta, kronik hastalıklar daha sık görülmekte, kazalara bağlı engelli bireylerin sayısı çoğalmaktadır.</a:t>
            </a:r>
          </a:p>
          <a:p>
            <a:endParaRPr lang="tr-TR" sz="2200" b="0" i="0" u="none" strike="noStrike" dirty="0">
              <a:solidFill>
                <a:srgbClr val="000000"/>
              </a:solidFill>
              <a:effectLst/>
              <a:latin typeface="Arial" panose="020B0604020202020204" pitchFamily="34" charset="0"/>
              <a:cs typeface="Arial" panose="020B0604020202020204" pitchFamily="34" charset="0"/>
            </a:endParaRPr>
          </a:p>
          <a:p>
            <a:r>
              <a:rPr lang="tr-TR" sz="2200" b="0" i="0" u="none" strike="noStrike" dirty="0">
                <a:solidFill>
                  <a:srgbClr val="000000"/>
                </a:solidFill>
                <a:effectLst/>
                <a:latin typeface="Arial" panose="020B0604020202020204" pitchFamily="34" charset="0"/>
                <a:cs typeface="Arial" panose="020B0604020202020204" pitchFamily="34" charset="0"/>
              </a:rPr>
              <a:t>Uzun süreli kurumsal bakım olanaklarının sınırlılığı nedeniyle hastanelerde amacı dışında uzun süreli yatışlar görülmekte, hastane bakımı olanağı bulunmayan kişilere aileleri kendi olanakları ile evlerinde bakmaya çalışmaktadırlar.</a:t>
            </a:r>
            <a:endParaRPr lang="tr-TR" sz="2200" dirty="0">
              <a:latin typeface="Arial" panose="020B0604020202020204" pitchFamily="34" charset="0"/>
              <a:cs typeface="Arial" panose="020B0604020202020204" pitchFamily="34" charset="0"/>
            </a:endParaRPr>
          </a:p>
        </p:txBody>
      </p:sp>
      <p:sp>
        <p:nvSpPr>
          <p:cNvPr id="12" name="Metin kutusu 11">
            <a:extLst>
              <a:ext uri="{FF2B5EF4-FFF2-40B4-BE49-F238E27FC236}">
                <a16:creationId xmlns:a16="http://schemas.microsoft.com/office/drawing/2014/main" id="{2135FB1C-C2E5-3DB6-5326-A36FA12D4050}"/>
              </a:ext>
            </a:extLst>
          </p:cNvPr>
          <p:cNvSpPr txBox="1">
            <a:spLocks/>
          </p:cNvSpPr>
          <p:nvPr/>
        </p:nvSpPr>
        <p:spPr>
          <a:xfrm>
            <a:off x="1714869" y="6415801"/>
            <a:ext cx="8762261" cy="553998"/>
          </a:xfrm>
          <a:prstGeom prst="rect">
            <a:avLst/>
          </a:prstGeom>
          <a:noFill/>
        </p:spPr>
        <p:txBody>
          <a:bodyPr wrap="square" rtlCol="0">
            <a:spAutoFit/>
          </a:bodyPr>
          <a:lstStyle/>
          <a:p>
            <a:pPr algn="ctr" rtl="0">
              <a:spcBef>
                <a:spcPts val="0"/>
              </a:spcBef>
              <a:spcAft>
                <a:spcPts val="0"/>
              </a:spcAft>
            </a:pPr>
            <a:r>
              <a:rPr lang="tr-TR" sz="1000" b="0" i="1" u="none" strike="noStrike" dirty="0">
                <a:solidFill>
                  <a:srgbClr val="888888"/>
                </a:solidFill>
                <a:effectLst/>
                <a:latin typeface="Calibri" panose="020F0502020204030204" pitchFamily="34" charset="0"/>
                <a:cs typeface="Calibri" panose="020F0502020204030204" pitchFamily="34" charset="0"/>
              </a:rPr>
              <a:t>Güler, Ç &amp; Akın L. (Ed.). (2012). Halk Sağlığı Temel Bilgiler 3. Cilt. Hacettepe Üniversitesi Yayınları. Ankara</a:t>
            </a:r>
            <a:endParaRPr lang="tr-TR" sz="1000" b="0" dirty="0">
              <a:effectLst/>
              <a:latin typeface="Calibri" panose="020F0502020204030204" pitchFamily="34" charset="0"/>
              <a:cs typeface="Calibri" panose="020F0502020204030204" pitchFamily="34" charset="0"/>
            </a:endParaRPr>
          </a:p>
          <a:p>
            <a:br>
              <a:rPr lang="tr-TR" sz="1000" dirty="0">
                <a:latin typeface="Calibri" panose="020F0502020204030204" pitchFamily="34" charset="0"/>
                <a:cs typeface="Calibri" panose="020F0502020204030204" pitchFamily="34" charset="0"/>
              </a:rPr>
            </a:br>
            <a:endParaRPr lang="tr-TR" sz="1000" i="1" dirty="0">
              <a:latin typeface="Calibri" panose="020F0502020204030204" pitchFamily="34" charset="0"/>
              <a:cs typeface="Calibri" panose="020F0502020204030204" pitchFamily="34" charset="0"/>
            </a:endParaRPr>
          </a:p>
        </p:txBody>
      </p:sp>
      <p:pic>
        <p:nvPicPr>
          <p:cNvPr id="14" name="Resim 13" descr="giyim, ayakkabı, pantolon, çizim içeren bir resim&#10;&#10;Açıklama otomatik olarak oluşturuldu">
            <a:extLst>
              <a:ext uri="{FF2B5EF4-FFF2-40B4-BE49-F238E27FC236}">
                <a16:creationId xmlns:a16="http://schemas.microsoft.com/office/drawing/2014/main" id="{AD4529B8-DE7D-70B4-FDC5-2095FD8B6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029" y="1056445"/>
            <a:ext cx="4800916" cy="4800916"/>
          </a:xfrm>
          <a:prstGeom prst="rect">
            <a:avLst/>
          </a:prstGeom>
        </p:spPr>
      </p:pic>
    </p:spTree>
    <p:extLst>
      <p:ext uri="{BB962C8B-B14F-4D97-AF65-F5344CB8AC3E}">
        <p14:creationId xmlns:p14="http://schemas.microsoft.com/office/powerpoint/2010/main" val="2494836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39E343-58B8-24C0-CCBC-9A0A4773C7F9}"/>
              </a:ext>
            </a:extLst>
          </p:cNvPr>
          <p:cNvSpPr>
            <a:spLocks noGrp="1"/>
          </p:cNvSpPr>
          <p:nvPr>
            <p:ph type="title"/>
          </p:nvPr>
        </p:nvSpPr>
        <p:spPr/>
        <p:txBody>
          <a:bodyPr>
            <a:normAutofit/>
          </a:bodyPr>
          <a:lstStyle/>
          <a:p>
            <a:pPr algn="ctr"/>
            <a:r>
              <a:rPr lang="tr-TR" sz="4000" b="1" dirty="0">
                <a:latin typeface="Arial" panose="020B0604020202020204" pitchFamily="34" charset="0"/>
                <a:cs typeface="Arial" panose="020B0604020202020204" pitchFamily="34" charset="0"/>
              </a:rPr>
              <a:t>TÜRKİYE’DE EVDE BAKIM HİZMETLERİ MEVZUAT YAPISI</a:t>
            </a:r>
          </a:p>
        </p:txBody>
      </p:sp>
      <p:sp>
        <p:nvSpPr>
          <p:cNvPr id="3" name="İçerik Yer Tutucusu 2">
            <a:extLst>
              <a:ext uri="{FF2B5EF4-FFF2-40B4-BE49-F238E27FC236}">
                <a16:creationId xmlns:a16="http://schemas.microsoft.com/office/drawing/2014/main" id="{05774806-BEAC-C4D4-E9A5-A02A42C26634}"/>
              </a:ext>
            </a:extLst>
          </p:cNvPr>
          <p:cNvSpPr>
            <a:spLocks noGrp="1"/>
          </p:cNvSpPr>
          <p:nvPr>
            <p:ph idx="1"/>
          </p:nvPr>
        </p:nvSpPr>
        <p:spPr>
          <a:xfrm>
            <a:off x="838200" y="1825625"/>
            <a:ext cx="7666608" cy="4351338"/>
          </a:xfrm>
        </p:spPr>
        <p:txBody>
          <a:bodyPr>
            <a:normAutofit/>
          </a:bodyPr>
          <a:lstStyle/>
          <a:p>
            <a:pPr marL="457200" indent="-457200">
              <a:buFont typeface="+mj-lt"/>
              <a:buAutoNum type="arabicPeriod"/>
            </a:pPr>
            <a:r>
              <a:rPr lang="tr-TR" sz="2200" dirty="0">
                <a:latin typeface="Arial" panose="020B0604020202020204" pitchFamily="34" charset="0"/>
                <a:cs typeface="Arial" panose="020B0604020202020204" pitchFamily="34" charset="0"/>
              </a:rPr>
              <a:t>10.03.2005 tarih ve 25751 sayılı Resmi Gazetede yayımlanan Evde Bakım Hizmetleri sunumu hakkında Yönetmelik</a:t>
            </a:r>
          </a:p>
          <a:p>
            <a:pPr marL="457200" indent="-457200">
              <a:buFont typeface="+mj-lt"/>
              <a:buAutoNum type="arabicPeriod"/>
            </a:pPr>
            <a:r>
              <a:rPr lang="tr-TR" sz="2200" dirty="0">
                <a:latin typeface="Arial" panose="020B0604020202020204" pitchFamily="34" charset="0"/>
                <a:cs typeface="Arial" panose="020B0604020202020204" pitchFamily="34" charset="0"/>
              </a:rPr>
              <a:t>13.09.2005 sayılı Evde Bakım Hizmetleri Sunumu Hakkında Sağlık Bakanlığı Tebliği</a:t>
            </a:r>
          </a:p>
          <a:p>
            <a:pPr marL="457200" indent="-457200">
              <a:buFont typeface="+mj-lt"/>
              <a:buAutoNum type="arabicPeriod"/>
            </a:pPr>
            <a:r>
              <a:rPr lang="tr-TR" sz="2200" dirty="0">
                <a:latin typeface="Arial" panose="020B0604020202020204" pitchFamily="34" charset="0"/>
                <a:cs typeface="Arial" panose="020B0604020202020204" pitchFamily="34" charset="0"/>
              </a:rPr>
              <a:t>30.07.2006 tarih ve 26244 sayılı Resmi Gazetede yayımlanan Bakıma Muhtaç Özürlülerin Tespiti ve Bakım Esaslarının Belirlenmesine İlişkin Yönetmelik</a:t>
            </a:r>
          </a:p>
          <a:p>
            <a:pPr marL="457200" indent="-457200">
              <a:buFont typeface="+mj-lt"/>
              <a:buAutoNum type="arabicPeriod"/>
            </a:pPr>
            <a:r>
              <a:rPr lang="tr-TR" sz="2200" dirty="0">
                <a:latin typeface="Arial" panose="020B0604020202020204" pitchFamily="34" charset="0"/>
                <a:cs typeface="Arial" panose="020B0604020202020204" pitchFamily="34" charset="0"/>
              </a:rPr>
              <a:t>06.11.2007 tarih ve 2669 sayılı Resmi Gazetede yayımlanan Evde Bakım Hizmetleri Sunumu Hakkında Yönetmelikte Değişiklik Yapılmasına Dair Yönetmelik</a:t>
            </a:r>
          </a:p>
        </p:txBody>
      </p:sp>
      <p:sp>
        <p:nvSpPr>
          <p:cNvPr id="4" name="Veri Yer Tutucusu 3">
            <a:extLst>
              <a:ext uri="{FF2B5EF4-FFF2-40B4-BE49-F238E27FC236}">
                <a16:creationId xmlns:a16="http://schemas.microsoft.com/office/drawing/2014/main" id="{A566AD0F-30B8-062A-BB02-A00F0C98EB5C}"/>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0BCF5AB5-EFAF-9317-BF3E-B9E8790DBA4E}"/>
              </a:ext>
            </a:extLst>
          </p:cNvPr>
          <p:cNvSpPr>
            <a:spLocks noGrp="1"/>
          </p:cNvSpPr>
          <p:nvPr>
            <p:ph type="sldNum" sz="quarter" idx="12"/>
          </p:nvPr>
        </p:nvSpPr>
        <p:spPr/>
        <p:txBody>
          <a:bodyPr/>
          <a:lstStyle/>
          <a:p>
            <a:fld id="{93CB7317-004E-4852-AB2D-763CD5EF10CF}" type="slidenum">
              <a:rPr lang="tr-TR" smtClean="0"/>
              <a:t>16</a:t>
            </a:fld>
            <a:endParaRPr lang="tr-TR"/>
          </a:p>
        </p:txBody>
      </p:sp>
      <p:pic>
        <p:nvPicPr>
          <p:cNvPr id="7" name="Resim 6">
            <a:extLst>
              <a:ext uri="{FF2B5EF4-FFF2-40B4-BE49-F238E27FC236}">
                <a16:creationId xmlns:a16="http://schemas.microsoft.com/office/drawing/2014/main" id="{346AF873-EB35-E8E4-F78A-37A477ADB942}"/>
              </a:ext>
            </a:extLst>
          </p:cNvPr>
          <p:cNvPicPr>
            <a:picLocks noChangeAspect="1"/>
          </p:cNvPicPr>
          <p:nvPr/>
        </p:nvPicPr>
        <p:blipFill>
          <a:blip r:embed="rId2"/>
          <a:stretch>
            <a:fillRect/>
          </a:stretch>
        </p:blipFill>
        <p:spPr>
          <a:xfrm>
            <a:off x="8204824" y="2491013"/>
            <a:ext cx="3554751" cy="2646137"/>
          </a:xfrm>
          <a:prstGeom prst="rect">
            <a:avLst/>
          </a:prstGeom>
        </p:spPr>
      </p:pic>
      <p:sp>
        <p:nvSpPr>
          <p:cNvPr id="10" name="Metin kutusu 9">
            <a:extLst>
              <a:ext uri="{FF2B5EF4-FFF2-40B4-BE49-F238E27FC236}">
                <a16:creationId xmlns:a16="http://schemas.microsoft.com/office/drawing/2014/main" id="{C7047F99-9815-7FA9-5E34-09183D79D3FE}"/>
              </a:ext>
            </a:extLst>
          </p:cNvPr>
          <p:cNvSpPr txBox="1">
            <a:spLocks/>
          </p:cNvSpPr>
          <p:nvPr/>
        </p:nvSpPr>
        <p:spPr>
          <a:xfrm>
            <a:off x="1714869" y="6415801"/>
            <a:ext cx="8762261" cy="246221"/>
          </a:xfrm>
          <a:prstGeom prst="rect">
            <a:avLst/>
          </a:prstGeom>
          <a:noFill/>
        </p:spPr>
        <p:txBody>
          <a:bodyPr wrap="square" rtlCol="0">
            <a:spAutoFit/>
          </a:bodyPr>
          <a:lstStyle/>
          <a:p>
            <a:pPr algn="ctr" rtl="0">
              <a:spcBef>
                <a:spcPts val="0"/>
              </a:spcBef>
              <a:spcAft>
                <a:spcPts val="0"/>
              </a:spcAft>
            </a:pPr>
            <a:r>
              <a:rPr lang="tr-TR" sz="1000" b="0" i="1" u="none" strike="noStrike" dirty="0">
                <a:solidFill>
                  <a:schemeClr val="bg1">
                    <a:lumMod val="50000"/>
                  </a:schemeClr>
                </a:solidFill>
                <a:effectLst/>
                <a:latin typeface="Calibri" panose="020F0502020204030204" pitchFamily="34" charset="0"/>
                <a:cs typeface="Calibri" panose="020F0502020204030204" pitchFamily="34" charset="0"/>
              </a:rPr>
              <a:t>Çelik Güzel, E . (2018). Türkiye’de Evde Sağlık Hizmetleri . Klinik Tıp Aile Hekimliği , 10 (5) , 15-19</a:t>
            </a:r>
            <a:endParaRPr lang="tr-TR" sz="1000" b="0" dirty="0">
              <a:solidFill>
                <a:schemeClr val="bg1">
                  <a:lumMod val="50000"/>
                </a:schemeClr>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762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5F1019A-0AC5-0339-40A9-94B491368063}"/>
              </a:ext>
            </a:extLst>
          </p:cNvPr>
          <p:cNvSpPr>
            <a:spLocks noGrp="1"/>
          </p:cNvSpPr>
          <p:nvPr>
            <p:ph idx="1"/>
          </p:nvPr>
        </p:nvSpPr>
        <p:spPr/>
        <p:txBody>
          <a:bodyPr>
            <a:normAutofit/>
          </a:bodyPr>
          <a:lstStyle/>
          <a:p>
            <a:pPr marL="514350" indent="-514350">
              <a:buFont typeface="+mj-lt"/>
              <a:buAutoNum type="arabicPeriod" startAt="5"/>
            </a:pPr>
            <a:r>
              <a:rPr lang="tr-TR" sz="2200" dirty="0">
                <a:latin typeface="Arial" panose="020B0604020202020204" pitchFamily="34" charset="0"/>
                <a:cs typeface="Arial" panose="020B0604020202020204" pitchFamily="34" charset="0"/>
              </a:rPr>
              <a:t>01.02.2010 tarih ve 3895 sayılı makam onayı ile yürürlüğe giren Sağlık Bakanlığınca sunulan Evde Sağlık Hizmetlerinin Uygulama Usul ve Esasları Hakkında Yönerge</a:t>
            </a:r>
          </a:p>
          <a:p>
            <a:pPr marL="514350" indent="-514350">
              <a:buFont typeface="+mj-lt"/>
              <a:buAutoNum type="arabicPeriod" startAt="5"/>
            </a:pPr>
            <a:r>
              <a:rPr lang="tr-TR" sz="2200" b="0" i="0" u="none" strike="noStrike" dirty="0">
                <a:solidFill>
                  <a:srgbClr val="000000"/>
                </a:solidFill>
                <a:effectLst/>
                <a:latin typeface="Arial" panose="020B0604020202020204" pitchFamily="34" charset="0"/>
                <a:cs typeface="Arial" panose="020B0604020202020204" pitchFamily="34" charset="0"/>
              </a:rPr>
              <a:t>21 Ocak 2012 İlk defa evde sağlık hizmetleri bedellerinin hizmet başına ödeme yöntemi ile kamu bütçesinden ödeneceği belirtildi (Sağlık Uygulama Tebliği)</a:t>
            </a:r>
            <a:endParaRPr lang="tr-TR" sz="2200" dirty="0">
              <a:latin typeface="Arial" panose="020B0604020202020204" pitchFamily="34" charset="0"/>
              <a:cs typeface="Arial" panose="020B0604020202020204" pitchFamily="34" charset="0"/>
            </a:endParaRPr>
          </a:p>
          <a:p>
            <a:pPr marL="514350" indent="-514350">
              <a:buFont typeface="+mj-lt"/>
              <a:buAutoNum type="arabicPeriod" startAt="5"/>
            </a:pPr>
            <a:r>
              <a:rPr lang="tr-TR" sz="2200" dirty="0">
                <a:latin typeface="Arial" panose="020B0604020202020204" pitchFamily="34" charset="0"/>
                <a:cs typeface="Arial" panose="020B0604020202020204" pitchFamily="34" charset="0"/>
              </a:rPr>
              <a:t>04.04.2013 tarih ve 28254 sayılı Resmi Gazetede yayımlanan Evde Bakım Hizmetleri Sunumu Hakkında Yönetmelikte Değişiklik Yapılmasına Dair Yönetmelik</a:t>
            </a:r>
          </a:p>
          <a:p>
            <a:pPr marL="514350" indent="-514350">
              <a:buFont typeface="+mj-lt"/>
              <a:buAutoNum type="arabicPeriod" startAt="5"/>
            </a:pPr>
            <a:r>
              <a:rPr lang="tr-TR" sz="2200" dirty="0">
                <a:latin typeface="Arial" panose="020B0604020202020204" pitchFamily="34" charset="0"/>
                <a:cs typeface="Arial" panose="020B0604020202020204" pitchFamily="34" charset="0"/>
              </a:rPr>
              <a:t>27 Şubat 2015 tarih ve 29280 sayılı Resmi Gazetede yayımlanan Sağlık Bakanlığı Ve Bağlı Kuruluşları Tarafından Evde Sağlık Hizmetlerinin Sunulmasına dair yönetmelik bulunmaktadır</a:t>
            </a:r>
          </a:p>
        </p:txBody>
      </p:sp>
      <p:sp>
        <p:nvSpPr>
          <p:cNvPr id="4" name="Veri Yer Tutucusu 3">
            <a:extLst>
              <a:ext uri="{FF2B5EF4-FFF2-40B4-BE49-F238E27FC236}">
                <a16:creationId xmlns:a16="http://schemas.microsoft.com/office/drawing/2014/main" id="{1A6315A4-13D8-171C-F94E-A6C18F4F0D33}"/>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5669F613-9BB3-482D-2F78-9E39994887A3}"/>
              </a:ext>
            </a:extLst>
          </p:cNvPr>
          <p:cNvSpPr>
            <a:spLocks noGrp="1"/>
          </p:cNvSpPr>
          <p:nvPr>
            <p:ph type="sldNum" sz="quarter" idx="12"/>
          </p:nvPr>
        </p:nvSpPr>
        <p:spPr/>
        <p:txBody>
          <a:bodyPr/>
          <a:lstStyle/>
          <a:p>
            <a:fld id="{93CB7317-004E-4852-AB2D-763CD5EF10CF}" type="slidenum">
              <a:rPr lang="tr-TR" smtClean="0"/>
              <a:t>17</a:t>
            </a:fld>
            <a:endParaRPr lang="tr-TR"/>
          </a:p>
        </p:txBody>
      </p:sp>
      <p:sp>
        <p:nvSpPr>
          <p:cNvPr id="7" name="Başlık 1">
            <a:extLst>
              <a:ext uri="{FF2B5EF4-FFF2-40B4-BE49-F238E27FC236}">
                <a16:creationId xmlns:a16="http://schemas.microsoft.com/office/drawing/2014/main" id="{E85337FF-0594-FDCE-CBC1-F4FA6AABD5DA}"/>
              </a:ext>
            </a:extLst>
          </p:cNvPr>
          <p:cNvSpPr>
            <a:spLocks noGrp="1"/>
          </p:cNvSpPr>
          <p:nvPr>
            <p:ph type="title"/>
          </p:nvPr>
        </p:nvSpPr>
        <p:spPr>
          <a:xfrm>
            <a:off x="838200" y="365125"/>
            <a:ext cx="10515600" cy="1325563"/>
          </a:xfrm>
        </p:spPr>
        <p:txBody>
          <a:bodyPr>
            <a:normAutofit/>
          </a:bodyPr>
          <a:lstStyle/>
          <a:p>
            <a:pPr algn="ctr"/>
            <a:r>
              <a:rPr lang="tr-TR" sz="4000" b="1" dirty="0">
                <a:latin typeface="Arial" panose="020B0604020202020204" pitchFamily="34" charset="0"/>
                <a:cs typeface="Arial" panose="020B0604020202020204" pitchFamily="34" charset="0"/>
              </a:rPr>
              <a:t>TÜRKİYE’DE EVDE BAKIM HİZMETLERİ MEVZUAT YAPISI</a:t>
            </a:r>
          </a:p>
        </p:txBody>
      </p:sp>
      <p:sp>
        <p:nvSpPr>
          <p:cNvPr id="8" name="Metin kutusu 7">
            <a:extLst>
              <a:ext uri="{FF2B5EF4-FFF2-40B4-BE49-F238E27FC236}">
                <a16:creationId xmlns:a16="http://schemas.microsoft.com/office/drawing/2014/main" id="{6ABBC0AB-D170-D571-1CE1-CFBC11044633}"/>
              </a:ext>
            </a:extLst>
          </p:cNvPr>
          <p:cNvSpPr txBox="1">
            <a:spLocks/>
          </p:cNvSpPr>
          <p:nvPr/>
        </p:nvSpPr>
        <p:spPr>
          <a:xfrm>
            <a:off x="1714869" y="6380289"/>
            <a:ext cx="8762261" cy="553998"/>
          </a:xfrm>
          <a:prstGeom prst="rect">
            <a:avLst/>
          </a:prstGeom>
          <a:noFill/>
        </p:spPr>
        <p:txBody>
          <a:bodyPr wrap="square" rtlCol="0">
            <a:spAutoFit/>
          </a:bodyPr>
          <a:lstStyle/>
          <a:p>
            <a:pPr algn="ctr" rtl="0">
              <a:spcBef>
                <a:spcPts val="0"/>
              </a:spcBef>
              <a:spcAft>
                <a:spcPts val="0"/>
              </a:spcAft>
            </a:pPr>
            <a:r>
              <a:rPr lang="tr-TR" sz="1000" b="0" i="1" u="none" strike="noStrike" dirty="0">
                <a:solidFill>
                  <a:schemeClr val="bg1">
                    <a:lumMod val="50000"/>
                  </a:schemeClr>
                </a:solidFill>
                <a:effectLst/>
                <a:latin typeface="Calibri" panose="020F0502020204030204" pitchFamily="34" charset="0"/>
                <a:cs typeface="Calibri" panose="020F0502020204030204" pitchFamily="34" charset="0"/>
              </a:rPr>
              <a:t>Çelik Güzel, E . (2018). Türkiye’de Evde Sağlık Hizmetleri . Klinik Tıp Aile Hekimliği , 10 (5) , 15-19</a:t>
            </a:r>
            <a:endParaRPr lang="tr-TR" sz="1000" b="0" dirty="0">
              <a:solidFill>
                <a:schemeClr val="bg1">
                  <a:lumMod val="50000"/>
                </a:schemeClr>
              </a:solidFill>
              <a:effectLst/>
              <a:latin typeface="Calibri" panose="020F0502020204030204" pitchFamily="34" charset="0"/>
              <a:cs typeface="Calibri" panose="020F0502020204030204" pitchFamily="34" charset="0"/>
            </a:endParaRPr>
          </a:p>
          <a:p>
            <a:br>
              <a:rPr lang="tr-TR" sz="1000" dirty="0">
                <a:latin typeface="Calibri" panose="020F0502020204030204" pitchFamily="34" charset="0"/>
                <a:cs typeface="Calibri" panose="020F0502020204030204" pitchFamily="34" charset="0"/>
              </a:rPr>
            </a:br>
            <a:endParaRPr lang="tr-TR" sz="10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4063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B04934-AE40-56BA-C515-2DBCC3CB03DE}"/>
              </a:ext>
            </a:extLst>
          </p:cNvPr>
          <p:cNvSpPr>
            <a:spLocks noGrp="1"/>
          </p:cNvSpPr>
          <p:nvPr>
            <p:ph type="title"/>
          </p:nvPr>
        </p:nvSpPr>
        <p:spPr/>
        <p:txBody>
          <a:bodyPr>
            <a:normAutofit/>
          </a:bodyPr>
          <a:lstStyle/>
          <a:p>
            <a:pPr algn="ctr"/>
            <a:r>
              <a:rPr lang="tr-TR" sz="4000" b="1" dirty="0">
                <a:latin typeface="Arial" panose="020B0604020202020204" pitchFamily="34" charset="0"/>
                <a:cs typeface="Arial" panose="020B0604020202020204" pitchFamily="34" charset="0"/>
              </a:rPr>
              <a:t>SAĞLIK BAKANLIĞI EVDE SAĞLIK HİZMETLERİ</a:t>
            </a:r>
          </a:p>
        </p:txBody>
      </p:sp>
      <p:sp>
        <p:nvSpPr>
          <p:cNvPr id="3" name="İçerik Yer Tutucusu 2">
            <a:extLst>
              <a:ext uri="{FF2B5EF4-FFF2-40B4-BE49-F238E27FC236}">
                <a16:creationId xmlns:a16="http://schemas.microsoft.com/office/drawing/2014/main" id="{57645273-9484-9227-4168-E288F53CEC9E}"/>
              </a:ext>
            </a:extLst>
          </p:cNvPr>
          <p:cNvSpPr>
            <a:spLocks noGrp="1"/>
          </p:cNvSpPr>
          <p:nvPr>
            <p:ph idx="1"/>
          </p:nvPr>
        </p:nvSpPr>
        <p:spPr>
          <a:xfrm>
            <a:off x="838200" y="1825625"/>
            <a:ext cx="5695765" cy="4351338"/>
          </a:xfrm>
        </p:spPr>
        <p:txBody>
          <a:bodyPr>
            <a:normAutofit/>
          </a:bodyPr>
          <a:lstStyle/>
          <a:p>
            <a:r>
              <a:rPr lang="tr-TR" sz="2200" dirty="0">
                <a:latin typeface="Arial" panose="020B0604020202020204" pitchFamily="34" charset="0"/>
                <a:cs typeface="Arial" panose="020B0604020202020204" pitchFamily="34" charset="0"/>
              </a:rPr>
              <a:t>Sağlık Bakanlığı 2010 yılında yayınladığı “</a:t>
            </a:r>
            <a:r>
              <a:rPr lang="tr-TR" sz="2200" dirty="0">
                <a:solidFill>
                  <a:srgbClr val="FF0000"/>
                </a:solidFill>
                <a:latin typeface="Arial" panose="020B0604020202020204" pitchFamily="34" charset="0"/>
                <a:cs typeface="Arial" panose="020B0604020202020204" pitchFamily="34" charset="0"/>
              </a:rPr>
              <a:t>Sağlık Bakanlığınca Sunulan Evde Sağlık Hizmetlerinin Uygulama Usul ve Esasları Hakkında Yönerge</a:t>
            </a:r>
            <a:r>
              <a:rPr lang="tr-TR" sz="2200" dirty="0">
                <a:latin typeface="Arial" panose="020B0604020202020204" pitchFamily="34" charset="0"/>
                <a:cs typeface="Arial" panose="020B0604020202020204" pitchFamily="34" charset="0"/>
              </a:rPr>
              <a:t>” ile evde bakım hizmetlerini düzenlemiştir.</a:t>
            </a:r>
          </a:p>
          <a:p>
            <a:r>
              <a:rPr lang="tr-TR" sz="2200" dirty="0">
                <a:latin typeface="Arial" panose="020B0604020202020204" pitchFamily="34" charset="0"/>
                <a:cs typeface="Arial" panose="020B0604020202020204" pitchFamily="34" charset="0"/>
              </a:rPr>
              <a:t>Yönergede çeşitli hastalıklar nedeniyle evde sağlık hizmeti almaya ihtiyacı olan bireylere evinde ve aile ortamında sosyal ve psikolojik danışmanlık hizmetlerini de kapsayacak şekilde verilen muayene, tetkik, tahlil, tedavi, tıbbi bakım, takip ve rehabilitasyon hizmetleri evde sağlık hizmetlerini tanımlamaktadır.</a:t>
            </a:r>
          </a:p>
        </p:txBody>
      </p:sp>
      <p:sp>
        <p:nvSpPr>
          <p:cNvPr id="4" name="Veri Yer Tutucusu 3">
            <a:extLst>
              <a:ext uri="{FF2B5EF4-FFF2-40B4-BE49-F238E27FC236}">
                <a16:creationId xmlns:a16="http://schemas.microsoft.com/office/drawing/2014/main" id="{25910A5E-8120-4604-B6A5-5EFF40B8C600}"/>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5EC7A688-4110-CC43-D433-0FFDD0696875}"/>
              </a:ext>
            </a:extLst>
          </p:cNvPr>
          <p:cNvSpPr>
            <a:spLocks noGrp="1"/>
          </p:cNvSpPr>
          <p:nvPr>
            <p:ph type="sldNum" sz="quarter" idx="12"/>
          </p:nvPr>
        </p:nvSpPr>
        <p:spPr/>
        <p:txBody>
          <a:bodyPr/>
          <a:lstStyle/>
          <a:p>
            <a:fld id="{93CB7317-004E-4852-AB2D-763CD5EF10CF}" type="slidenum">
              <a:rPr lang="tr-TR" smtClean="0"/>
              <a:t>18</a:t>
            </a:fld>
            <a:endParaRPr lang="tr-TR"/>
          </a:p>
        </p:txBody>
      </p:sp>
      <p:pic>
        <p:nvPicPr>
          <p:cNvPr id="7" name="Resim 6" descr="amblem, simge, sembol, daire, logo içeren bir resim&#10;&#10;Açıklama otomatik olarak oluşturuldu">
            <a:extLst>
              <a:ext uri="{FF2B5EF4-FFF2-40B4-BE49-F238E27FC236}">
                <a16:creationId xmlns:a16="http://schemas.microsoft.com/office/drawing/2014/main" id="{D642F2E8-74D0-0C55-2C4B-636109C2B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965" y="1825625"/>
            <a:ext cx="5269956" cy="3955510"/>
          </a:xfrm>
          <a:prstGeom prst="rect">
            <a:avLst/>
          </a:prstGeom>
        </p:spPr>
      </p:pic>
      <p:sp>
        <p:nvSpPr>
          <p:cNvPr id="8" name="Metin kutusu 7">
            <a:extLst>
              <a:ext uri="{FF2B5EF4-FFF2-40B4-BE49-F238E27FC236}">
                <a16:creationId xmlns:a16="http://schemas.microsoft.com/office/drawing/2014/main" id="{D8615ABE-CBCE-1B77-865E-CCE61BA62DD7}"/>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b="0" i="1" u="none" strike="noStrike" dirty="0">
                <a:solidFill>
                  <a:srgbClr val="888888"/>
                </a:solidFill>
                <a:effectLst/>
                <a:latin typeface="Calibri" panose="020F0502020204030204" pitchFamily="34" charset="0"/>
              </a:rPr>
              <a:t>Öztek, Z. (2020). Halk Sağlığı Kuramlar ve Uygulamalar. Ankara: Sağlık ve Sosyal Yardım Vakfı</a:t>
            </a:r>
            <a:endParaRPr lang="tr-TR" sz="1000" i="1" dirty="0"/>
          </a:p>
        </p:txBody>
      </p:sp>
    </p:spTree>
    <p:extLst>
      <p:ext uri="{BB962C8B-B14F-4D97-AF65-F5344CB8AC3E}">
        <p14:creationId xmlns:p14="http://schemas.microsoft.com/office/powerpoint/2010/main" val="1635236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AF18574-A3F3-6541-549A-53DCC6567259}"/>
              </a:ext>
            </a:extLst>
          </p:cNvPr>
          <p:cNvSpPr>
            <a:spLocks noGrp="1"/>
          </p:cNvSpPr>
          <p:nvPr>
            <p:ph idx="1"/>
          </p:nvPr>
        </p:nvSpPr>
        <p:spPr>
          <a:xfrm>
            <a:off x="838200" y="1825625"/>
            <a:ext cx="6715125" cy="4351338"/>
          </a:xfrm>
        </p:spPr>
        <p:txBody>
          <a:bodyPr>
            <a:normAutofit lnSpcReduction="10000"/>
          </a:bodyPr>
          <a:lstStyle/>
          <a:p>
            <a:r>
              <a:rPr lang="tr-TR" sz="2200" dirty="0">
                <a:latin typeface="Arial" panose="020B0604020202020204" pitchFamily="34" charset="0"/>
                <a:ea typeface="Calibri"/>
                <a:cs typeface="Arial" panose="020B0604020202020204" pitchFamily="34" charset="0"/>
                <a:sym typeface="Calibri"/>
              </a:rPr>
              <a:t>Yönergenin yürürlük tarihi itibariyle 81 ilde, Sağlık Müdürlükleri bünyesinde kurulan 34 adet mobil ekip ve hastaneler bünyesinde kurulan 408 evde sağlık birimi olmak üzere toplam 442 adet Evde Sağlık Hizmet biriminin Bakanlıkça tescili yapılmıştır. Ayrıca aile hekimleri vasıtası ile de bu hizmetler sunulmaktadır. </a:t>
            </a:r>
          </a:p>
          <a:p>
            <a:r>
              <a:rPr lang="tr-TR" sz="2200" dirty="0">
                <a:latin typeface="Arial" panose="020B0604020202020204" pitchFamily="34" charset="0"/>
                <a:cs typeface="Arial" panose="020B0604020202020204" pitchFamily="34" charset="0"/>
              </a:rPr>
              <a:t>2011 yılında  tespit edilen sorun ve aksaklıkların giderilmesi ve evde sağlık hizmeti kapsamına alınan hastalardan ağız ve diş sağlığı hizmetine ihtiyaç duyanlara bu hizmetlerin verilebilmesi amacıyla “</a:t>
            </a:r>
            <a:r>
              <a:rPr lang="tr-TR" sz="2200" dirty="0">
                <a:solidFill>
                  <a:srgbClr val="FF0000"/>
                </a:solidFill>
                <a:latin typeface="Arial" panose="020B0604020202020204" pitchFamily="34" charset="0"/>
                <a:cs typeface="Arial" panose="020B0604020202020204" pitchFamily="34" charset="0"/>
              </a:rPr>
              <a:t>Sağlık Bakanlığınca Sunulan Evde Sağlık Hizmetlerinin Uygulama Usul ve Esasları Hakkında Yönergede Değişiklik Yapılmasına Dair Yönerge </a:t>
            </a:r>
            <a:r>
              <a:rPr lang="tr-TR" sz="2200" dirty="0">
                <a:latin typeface="Arial" panose="020B0604020202020204" pitchFamily="34" charset="0"/>
                <a:cs typeface="Arial" panose="020B0604020202020204" pitchFamily="34" charset="0"/>
              </a:rPr>
              <a:t>” onaylanmıştır.</a:t>
            </a:r>
          </a:p>
          <a:p>
            <a:endParaRPr lang="tr-TR" sz="2200" dirty="0">
              <a:latin typeface="Arial" panose="020B0604020202020204" pitchFamily="34" charset="0"/>
              <a:cs typeface="Arial" panose="020B0604020202020204" pitchFamily="34" charset="0"/>
            </a:endParaRPr>
          </a:p>
          <a:p>
            <a:endParaRPr lang="tr-TR" sz="2200" dirty="0">
              <a:latin typeface="Arial" panose="020B0604020202020204" pitchFamily="34" charset="0"/>
              <a:cs typeface="Arial" panose="020B0604020202020204" pitchFamily="34" charset="0"/>
            </a:endParaRPr>
          </a:p>
        </p:txBody>
      </p:sp>
      <p:sp>
        <p:nvSpPr>
          <p:cNvPr id="4" name="Veri Yer Tutucusu 3">
            <a:extLst>
              <a:ext uri="{FF2B5EF4-FFF2-40B4-BE49-F238E27FC236}">
                <a16:creationId xmlns:a16="http://schemas.microsoft.com/office/drawing/2014/main" id="{37B5EDEC-EBFA-33E3-AC21-23FC96A7D8AF}"/>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FE30F8B6-C42B-E7A5-A37E-684994D89621}"/>
              </a:ext>
            </a:extLst>
          </p:cNvPr>
          <p:cNvSpPr>
            <a:spLocks noGrp="1"/>
          </p:cNvSpPr>
          <p:nvPr>
            <p:ph type="sldNum" sz="quarter" idx="12"/>
          </p:nvPr>
        </p:nvSpPr>
        <p:spPr/>
        <p:txBody>
          <a:bodyPr/>
          <a:lstStyle/>
          <a:p>
            <a:fld id="{93CB7317-004E-4852-AB2D-763CD5EF10CF}" type="slidenum">
              <a:rPr lang="tr-TR" smtClean="0"/>
              <a:t>19</a:t>
            </a:fld>
            <a:endParaRPr lang="tr-TR"/>
          </a:p>
        </p:txBody>
      </p:sp>
      <p:sp>
        <p:nvSpPr>
          <p:cNvPr id="7" name="Başlık 1">
            <a:extLst>
              <a:ext uri="{FF2B5EF4-FFF2-40B4-BE49-F238E27FC236}">
                <a16:creationId xmlns:a16="http://schemas.microsoft.com/office/drawing/2014/main" id="{66061DE3-BD04-713A-B100-C936A122E2B8}"/>
              </a:ext>
            </a:extLst>
          </p:cNvPr>
          <p:cNvSpPr>
            <a:spLocks noGrp="1"/>
          </p:cNvSpPr>
          <p:nvPr>
            <p:ph type="title"/>
          </p:nvPr>
        </p:nvSpPr>
        <p:spPr>
          <a:xfrm>
            <a:off x="838200" y="365125"/>
            <a:ext cx="10515600" cy="1325563"/>
          </a:xfrm>
        </p:spPr>
        <p:txBody>
          <a:bodyPr>
            <a:normAutofit/>
          </a:bodyPr>
          <a:lstStyle/>
          <a:p>
            <a:pPr algn="ctr"/>
            <a:r>
              <a:rPr lang="tr-TR" sz="4000" b="1" dirty="0">
                <a:latin typeface="Arial" panose="020B0604020202020204" pitchFamily="34" charset="0"/>
                <a:cs typeface="Arial" panose="020B0604020202020204" pitchFamily="34" charset="0"/>
              </a:rPr>
              <a:t>SAĞLIK BAKANLIĞI EVDE SAĞLIK HİZMETLERİ</a:t>
            </a:r>
          </a:p>
        </p:txBody>
      </p:sp>
      <p:pic>
        <p:nvPicPr>
          <p:cNvPr id="11" name="Resim 10">
            <a:extLst>
              <a:ext uri="{FF2B5EF4-FFF2-40B4-BE49-F238E27FC236}">
                <a16:creationId xmlns:a16="http://schemas.microsoft.com/office/drawing/2014/main" id="{F74D0008-F7F8-62F9-3A5B-A5C5A38531D3}"/>
              </a:ext>
            </a:extLst>
          </p:cNvPr>
          <p:cNvPicPr>
            <a:picLocks noChangeAspect="1"/>
          </p:cNvPicPr>
          <p:nvPr/>
        </p:nvPicPr>
        <p:blipFill>
          <a:blip r:embed="rId2"/>
          <a:stretch>
            <a:fillRect/>
          </a:stretch>
        </p:blipFill>
        <p:spPr>
          <a:xfrm>
            <a:off x="7581900" y="1825625"/>
            <a:ext cx="3917373" cy="3590925"/>
          </a:xfrm>
          <a:prstGeom prst="rect">
            <a:avLst/>
          </a:prstGeom>
        </p:spPr>
      </p:pic>
    </p:spTree>
    <p:extLst>
      <p:ext uri="{BB962C8B-B14F-4D97-AF65-F5344CB8AC3E}">
        <p14:creationId xmlns:p14="http://schemas.microsoft.com/office/powerpoint/2010/main" val="3973911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D8EEAF-FD96-82B7-E73C-0AA20E3CA848}"/>
              </a:ext>
            </a:extLst>
          </p:cNvPr>
          <p:cNvSpPr>
            <a:spLocks noGrp="1"/>
          </p:cNvSpPr>
          <p:nvPr>
            <p:ph type="title"/>
          </p:nvPr>
        </p:nvSpPr>
        <p:spPr/>
        <p:txBody>
          <a:bodyPr>
            <a:normAutofit/>
          </a:bodyPr>
          <a:lstStyle/>
          <a:p>
            <a:pPr algn="ctr"/>
            <a:r>
              <a:rPr lang="tr-TR" sz="4000" b="1" dirty="0">
                <a:latin typeface="Arial" panose="020B0604020202020204" pitchFamily="34" charset="0"/>
                <a:cs typeface="Arial" panose="020B0604020202020204" pitchFamily="34" charset="0"/>
              </a:rPr>
              <a:t>SUNUM PLANI</a:t>
            </a:r>
          </a:p>
        </p:txBody>
      </p:sp>
      <p:sp>
        <p:nvSpPr>
          <p:cNvPr id="3" name="İçerik Yer Tutucusu 2">
            <a:extLst>
              <a:ext uri="{FF2B5EF4-FFF2-40B4-BE49-F238E27FC236}">
                <a16:creationId xmlns:a16="http://schemas.microsoft.com/office/drawing/2014/main" id="{7BC2DD58-7FB1-5D67-DE3F-7EDAEEE7DD63}"/>
              </a:ext>
            </a:extLst>
          </p:cNvPr>
          <p:cNvSpPr>
            <a:spLocks noGrp="1"/>
          </p:cNvSpPr>
          <p:nvPr>
            <p:ph idx="1"/>
          </p:nvPr>
        </p:nvSpPr>
        <p:spPr>
          <a:xfrm>
            <a:off x="838200" y="1825625"/>
            <a:ext cx="5740153" cy="4351338"/>
          </a:xfrm>
        </p:spPr>
        <p:txBody>
          <a:bodyPr/>
          <a:lstStyle/>
          <a:p>
            <a:r>
              <a:rPr lang="tr-TR" dirty="0">
                <a:latin typeface="Arial" panose="020B0604020202020204" pitchFamily="34" charset="0"/>
                <a:cs typeface="Arial" panose="020B0604020202020204" pitchFamily="34" charset="0"/>
              </a:rPr>
              <a:t>Evde Bakım Hizmetleri Tanımı </a:t>
            </a:r>
          </a:p>
          <a:p>
            <a:r>
              <a:rPr lang="tr-TR" dirty="0">
                <a:latin typeface="Arial" panose="020B0604020202020204" pitchFamily="34" charset="0"/>
                <a:cs typeface="Arial" panose="020B0604020202020204" pitchFamily="34" charset="0"/>
              </a:rPr>
              <a:t>Türkiye’de Evde Bakım Hizmetleri Tarihçesi</a:t>
            </a:r>
          </a:p>
          <a:p>
            <a:r>
              <a:rPr lang="tr-TR" dirty="0">
                <a:latin typeface="Arial" panose="020B0604020202020204" pitchFamily="34" charset="0"/>
                <a:cs typeface="Arial" panose="020B0604020202020204" pitchFamily="34" charset="0"/>
              </a:rPr>
              <a:t>Kimler Faydalanabilir?</a:t>
            </a:r>
          </a:p>
          <a:p>
            <a:r>
              <a:rPr lang="tr-TR" dirty="0">
                <a:latin typeface="Arial" panose="020B0604020202020204" pitchFamily="34" charset="0"/>
                <a:cs typeface="Arial" panose="020B0604020202020204" pitchFamily="34" charset="0"/>
              </a:rPr>
              <a:t>Mevzuat Yapısı</a:t>
            </a:r>
          </a:p>
          <a:p>
            <a:r>
              <a:rPr lang="tr-TR" dirty="0">
                <a:latin typeface="Arial" panose="020B0604020202020204" pitchFamily="34" charset="0"/>
                <a:cs typeface="Arial" panose="020B0604020202020204" pitchFamily="34" charset="0"/>
              </a:rPr>
              <a:t>Sağlık Bakanlığı Evde Sağlık Hizmetleri</a:t>
            </a:r>
          </a:p>
          <a:p>
            <a:r>
              <a:rPr lang="tr-TR" dirty="0">
                <a:latin typeface="Arial" panose="020B0604020202020204" pitchFamily="34" charset="0"/>
                <a:cs typeface="Arial" panose="020B0604020202020204" pitchFamily="34" charset="0"/>
              </a:rPr>
              <a:t>Olumlu, Olumsuz Yönler</a:t>
            </a:r>
          </a:p>
          <a:p>
            <a:r>
              <a:rPr lang="tr-TR" dirty="0">
                <a:latin typeface="Arial" panose="020B0604020202020204" pitchFamily="34" charset="0"/>
                <a:cs typeface="Arial" panose="020B0604020202020204" pitchFamily="34" charset="0"/>
              </a:rPr>
              <a:t>Sonuç</a:t>
            </a:r>
          </a:p>
          <a:p>
            <a:endParaRPr lang="tr-TR"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sp>
        <p:nvSpPr>
          <p:cNvPr id="8" name="Veri Yer Tutucusu 7">
            <a:extLst>
              <a:ext uri="{FF2B5EF4-FFF2-40B4-BE49-F238E27FC236}">
                <a16:creationId xmlns:a16="http://schemas.microsoft.com/office/drawing/2014/main" id="{8D70E918-B71C-2F01-D0F1-7E1BEC333131}"/>
              </a:ext>
            </a:extLst>
          </p:cNvPr>
          <p:cNvSpPr>
            <a:spLocks noGrp="1"/>
          </p:cNvSpPr>
          <p:nvPr>
            <p:ph type="dt" sz="half" idx="10"/>
          </p:nvPr>
        </p:nvSpPr>
        <p:spPr/>
        <p:txBody>
          <a:bodyPr/>
          <a:lstStyle/>
          <a:p>
            <a:fld id="{FCF8D5E4-B183-44B4-8585-3F320075A9E4}" type="datetime1">
              <a:rPr lang="tr-TR" smtClean="0"/>
              <a:t>15.03.2024</a:t>
            </a:fld>
            <a:endParaRPr lang="tr-TR"/>
          </a:p>
        </p:txBody>
      </p:sp>
      <p:sp>
        <p:nvSpPr>
          <p:cNvPr id="9" name="Slayt Numarası Yer Tutucusu 8">
            <a:extLst>
              <a:ext uri="{FF2B5EF4-FFF2-40B4-BE49-F238E27FC236}">
                <a16:creationId xmlns:a16="http://schemas.microsoft.com/office/drawing/2014/main" id="{707C0FE6-E70C-9D9C-6FF3-1F75BFC5B056}"/>
              </a:ext>
            </a:extLst>
          </p:cNvPr>
          <p:cNvSpPr>
            <a:spLocks noGrp="1"/>
          </p:cNvSpPr>
          <p:nvPr>
            <p:ph type="sldNum" sz="quarter" idx="12"/>
          </p:nvPr>
        </p:nvSpPr>
        <p:spPr/>
        <p:txBody>
          <a:bodyPr/>
          <a:lstStyle/>
          <a:p>
            <a:fld id="{93CB7317-004E-4852-AB2D-763CD5EF10CF}" type="slidenum">
              <a:rPr lang="tr-TR" smtClean="0"/>
              <a:t>2</a:t>
            </a:fld>
            <a:endParaRPr lang="tr-TR"/>
          </a:p>
        </p:txBody>
      </p:sp>
      <p:pic>
        <p:nvPicPr>
          <p:cNvPr id="13" name="Resim 12">
            <a:extLst>
              <a:ext uri="{FF2B5EF4-FFF2-40B4-BE49-F238E27FC236}">
                <a16:creationId xmlns:a16="http://schemas.microsoft.com/office/drawing/2014/main" id="{F6070A80-2BCC-7B27-786F-A6B76C7EFC52}"/>
              </a:ext>
            </a:extLst>
          </p:cNvPr>
          <p:cNvPicPr>
            <a:picLocks noChangeAspect="1"/>
          </p:cNvPicPr>
          <p:nvPr/>
        </p:nvPicPr>
        <p:blipFill>
          <a:blip r:embed="rId2"/>
          <a:stretch>
            <a:fillRect/>
          </a:stretch>
        </p:blipFill>
        <p:spPr>
          <a:xfrm>
            <a:off x="6768581" y="1690688"/>
            <a:ext cx="4585219" cy="4665662"/>
          </a:xfrm>
          <a:prstGeom prst="rect">
            <a:avLst/>
          </a:prstGeom>
        </p:spPr>
      </p:pic>
    </p:spTree>
    <p:extLst>
      <p:ext uri="{BB962C8B-B14F-4D97-AF65-F5344CB8AC3E}">
        <p14:creationId xmlns:p14="http://schemas.microsoft.com/office/powerpoint/2010/main" val="3147965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80F0BF-4EE7-69C4-12D9-A8125CAE1487}"/>
              </a:ext>
            </a:extLst>
          </p:cNvPr>
          <p:cNvSpPr>
            <a:spLocks noGrp="1"/>
          </p:cNvSpPr>
          <p:nvPr>
            <p:ph idx="1"/>
          </p:nvPr>
        </p:nvSpPr>
        <p:spPr/>
        <p:txBody>
          <a:bodyPr>
            <a:normAutofit/>
          </a:bodyPr>
          <a:lstStyle/>
          <a:p>
            <a:r>
              <a:rPr lang="tr-TR" sz="2000" dirty="0">
                <a:latin typeface="Arial" panose="020B0604020202020204" pitchFamily="34" charset="0"/>
                <a:cs typeface="Arial" panose="020B0604020202020204" pitchFamily="34" charset="0"/>
              </a:rPr>
              <a:t>Ayrıca 2015 yılında “</a:t>
            </a:r>
            <a:r>
              <a:rPr lang="tr-TR" sz="2000" dirty="0">
                <a:solidFill>
                  <a:srgbClr val="FF0000"/>
                </a:solidFill>
                <a:latin typeface="Arial" panose="020B0604020202020204" pitchFamily="34" charset="0"/>
                <a:cs typeface="Arial" panose="020B0604020202020204" pitchFamily="34" charset="0"/>
              </a:rPr>
              <a:t>Sağlık Bakanlığı ve Bağlı Kuruluşları Tarafından Evde Sağlık Hizmetleri Sunulmasına Dair Yönetmelik</a:t>
            </a:r>
            <a:r>
              <a:rPr lang="tr-TR" sz="2000" dirty="0">
                <a:latin typeface="Arial" panose="020B0604020202020204" pitchFamily="34" charset="0"/>
                <a:cs typeface="Arial" panose="020B0604020202020204" pitchFamily="34" charset="0"/>
              </a:rPr>
              <a:t>” yürürlüğe girmiştir.</a:t>
            </a:r>
          </a:p>
          <a:p>
            <a:r>
              <a:rPr lang="tr-TR" sz="2000" b="0" i="0" dirty="0">
                <a:solidFill>
                  <a:srgbClr val="000000"/>
                </a:solidFill>
                <a:latin typeface="Arial" panose="020B0604020202020204" pitchFamily="34" charset="0"/>
                <a:cs typeface="Arial" panose="020B0604020202020204" pitchFamily="34" charset="0"/>
              </a:rPr>
              <a:t>Bu Yönetmeliğin amacı; ihtiyacı olan bireylerin muayene, tetkik, tahlil, tedavi, tıbbi bakım ve rehabilitasyonlarının evinde ve aile ortamında yapılması, bu kişilere ve aile bireylerine sosyal ve psikolojik destek hizmetlerinin bir bütün olarak birlikte verilmesi amacıyla Bakanlık ve bağlı kuruluşları tarafından sunulacak olan evde sağlık hizmetlerinin teşekkül ettirilmesi, sevk ve idaresi ile ilgili kurum ve kuruluşlar arasında koordinasyonun sağlanmasına dair usul ve esasları belirlemek; bu hizmetlerin, sosyal devlet anlayışına uygun olarak, yurt genelinde eşit, ulaşılabilir, kaliteli, etkin ve verimli bir şekilde uygulanmasını sağlamaktır</a:t>
            </a:r>
            <a:r>
              <a:rPr lang="tr-TR" sz="2000" i="0" dirty="0">
                <a:solidFill>
                  <a:srgbClr val="000000"/>
                </a:solidFill>
                <a:latin typeface="Arial" panose="020B0604020202020204" pitchFamily="34" charset="0"/>
                <a:cs typeface="Arial" panose="020B0604020202020204" pitchFamily="34" charset="0"/>
              </a:rPr>
              <a:t>.</a:t>
            </a:r>
            <a:r>
              <a:rPr lang="tr-TR" sz="2000" b="1" i="0" dirty="0">
                <a:solidFill>
                  <a:srgbClr val="000000"/>
                </a:solidFill>
                <a:latin typeface="Arial" panose="020B0604020202020204" pitchFamily="34" charset="0"/>
                <a:cs typeface="Arial" panose="020B0604020202020204" pitchFamily="34" charset="0"/>
              </a:rPr>
              <a:t>(madde 1)</a:t>
            </a:r>
          </a:p>
          <a:p>
            <a:r>
              <a:rPr lang="tr-TR" sz="2000" b="0" i="0" dirty="0">
                <a:solidFill>
                  <a:srgbClr val="000000"/>
                </a:solidFill>
                <a:latin typeface="Arial" panose="020B0604020202020204" pitchFamily="34" charset="0"/>
                <a:cs typeface="Arial" panose="020B0604020202020204" pitchFamily="34" charset="0"/>
              </a:rPr>
              <a:t>Evde sağlık hizmetleri, Bakanlık ve bağlı kuruluşları bünyesindeki eğitim ve araştırma hastaneleri, genel hastaneler veya dal hastaneleri, </a:t>
            </a:r>
            <a:r>
              <a:rPr lang="tr-TR" sz="2000" b="0" i="0" dirty="0" err="1">
                <a:solidFill>
                  <a:srgbClr val="000000"/>
                </a:solidFill>
                <a:latin typeface="Arial" panose="020B0604020202020204" pitchFamily="34" charset="0"/>
                <a:cs typeface="Arial" panose="020B0604020202020204" pitchFamily="34" charset="0"/>
              </a:rPr>
              <a:t>ADSM’ler</a:t>
            </a:r>
            <a:r>
              <a:rPr lang="tr-TR" sz="2000" b="0" i="0" dirty="0">
                <a:solidFill>
                  <a:srgbClr val="000000"/>
                </a:solidFill>
                <a:latin typeface="Arial" panose="020B0604020202020204" pitchFamily="34" charset="0"/>
                <a:cs typeface="Arial" panose="020B0604020202020204" pitchFamily="34" charset="0"/>
              </a:rPr>
              <a:t> ve </a:t>
            </a:r>
            <a:r>
              <a:rPr lang="tr-TR" sz="2000" b="0" i="0" dirty="0" err="1">
                <a:solidFill>
                  <a:srgbClr val="000000"/>
                </a:solidFill>
                <a:latin typeface="Arial" panose="020B0604020202020204" pitchFamily="34" charset="0"/>
                <a:cs typeface="Arial" panose="020B0604020202020204" pitchFamily="34" charset="0"/>
              </a:rPr>
              <a:t>TSM’ler</a:t>
            </a:r>
            <a:r>
              <a:rPr lang="tr-TR" sz="2000" b="0" i="0" dirty="0">
                <a:solidFill>
                  <a:srgbClr val="000000"/>
                </a:solidFill>
                <a:latin typeface="Arial" panose="020B0604020202020204" pitchFamily="34" charset="0"/>
                <a:cs typeface="Arial" panose="020B0604020202020204" pitchFamily="34" charset="0"/>
              </a:rPr>
              <a:t> bünyesinde kurulan birimler ve </a:t>
            </a:r>
            <a:r>
              <a:rPr lang="tr-TR" sz="2000" b="0" i="0" dirty="0" err="1">
                <a:solidFill>
                  <a:srgbClr val="000000"/>
                </a:solidFill>
                <a:latin typeface="Arial" panose="020B0604020202020204" pitchFamily="34" charset="0"/>
                <a:cs typeface="Arial" panose="020B0604020202020204" pitchFamily="34" charset="0"/>
              </a:rPr>
              <a:t>AHB’ler</a:t>
            </a:r>
            <a:r>
              <a:rPr lang="tr-TR" sz="2000" b="0" i="0" dirty="0">
                <a:solidFill>
                  <a:srgbClr val="000000"/>
                </a:solidFill>
                <a:latin typeface="Arial" panose="020B0604020202020204" pitchFamily="34" charset="0"/>
                <a:cs typeface="Arial" panose="020B0604020202020204" pitchFamily="34" charset="0"/>
              </a:rPr>
              <a:t> vasıtası ile sunulur.</a:t>
            </a:r>
            <a:r>
              <a:rPr lang="tr-TR" sz="2000" b="1" i="0" dirty="0">
                <a:solidFill>
                  <a:srgbClr val="000000"/>
                </a:solidFill>
                <a:latin typeface="Arial" panose="020B0604020202020204" pitchFamily="34" charset="0"/>
                <a:cs typeface="Arial" panose="020B0604020202020204" pitchFamily="34" charset="0"/>
              </a:rPr>
              <a:t>(madde 5)</a:t>
            </a:r>
            <a:endParaRPr lang="tr-TR" sz="2000" b="1" dirty="0">
              <a:latin typeface="Arial" panose="020B0604020202020204" pitchFamily="34" charset="0"/>
              <a:cs typeface="Arial" panose="020B0604020202020204" pitchFamily="34" charset="0"/>
            </a:endParaRPr>
          </a:p>
          <a:p>
            <a:endParaRPr lang="tr-TR" sz="2000" dirty="0">
              <a:latin typeface="Arial" panose="020B0604020202020204" pitchFamily="34" charset="0"/>
              <a:cs typeface="Arial" panose="020B0604020202020204" pitchFamily="34" charset="0"/>
            </a:endParaRPr>
          </a:p>
          <a:p>
            <a:endParaRPr lang="tr-TR" sz="2000" dirty="0">
              <a:latin typeface="Arial" panose="020B0604020202020204" pitchFamily="34" charset="0"/>
              <a:cs typeface="Arial" panose="020B0604020202020204" pitchFamily="34" charset="0"/>
            </a:endParaRPr>
          </a:p>
          <a:p>
            <a:endParaRPr lang="tr-TR" sz="2000" dirty="0">
              <a:latin typeface="Arial" panose="020B0604020202020204" pitchFamily="34" charset="0"/>
              <a:cs typeface="Arial" panose="020B0604020202020204" pitchFamily="34" charset="0"/>
            </a:endParaRPr>
          </a:p>
        </p:txBody>
      </p:sp>
      <p:sp>
        <p:nvSpPr>
          <p:cNvPr id="4" name="Veri Yer Tutucusu 3">
            <a:extLst>
              <a:ext uri="{FF2B5EF4-FFF2-40B4-BE49-F238E27FC236}">
                <a16:creationId xmlns:a16="http://schemas.microsoft.com/office/drawing/2014/main" id="{D74F2557-DA98-0C33-5350-AE2741515F1B}"/>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DF655176-5C68-884F-A27E-42AD49D4220B}"/>
              </a:ext>
            </a:extLst>
          </p:cNvPr>
          <p:cNvSpPr>
            <a:spLocks noGrp="1"/>
          </p:cNvSpPr>
          <p:nvPr>
            <p:ph type="sldNum" sz="quarter" idx="12"/>
          </p:nvPr>
        </p:nvSpPr>
        <p:spPr/>
        <p:txBody>
          <a:bodyPr/>
          <a:lstStyle/>
          <a:p>
            <a:fld id="{93CB7317-004E-4852-AB2D-763CD5EF10CF}" type="slidenum">
              <a:rPr lang="tr-TR" smtClean="0"/>
              <a:t>20</a:t>
            </a:fld>
            <a:endParaRPr lang="tr-TR"/>
          </a:p>
        </p:txBody>
      </p:sp>
      <p:sp>
        <p:nvSpPr>
          <p:cNvPr id="6" name="Başlık 1">
            <a:extLst>
              <a:ext uri="{FF2B5EF4-FFF2-40B4-BE49-F238E27FC236}">
                <a16:creationId xmlns:a16="http://schemas.microsoft.com/office/drawing/2014/main" id="{2A721CC6-D1F8-F3F2-378F-6334EE40D397}"/>
              </a:ext>
            </a:extLst>
          </p:cNvPr>
          <p:cNvSpPr>
            <a:spLocks noGrp="1"/>
          </p:cNvSpPr>
          <p:nvPr>
            <p:ph type="title"/>
          </p:nvPr>
        </p:nvSpPr>
        <p:spPr>
          <a:xfrm>
            <a:off x="838200" y="365125"/>
            <a:ext cx="10515600" cy="1325563"/>
          </a:xfrm>
        </p:spPr>
        <p:txBody>
          <a:bodyPr>
            <a:normAutofit/>
          </a:bodyPr>
          <a:lstStyle/>
          <a:p>
            <a:pPr algn="ctr"/>
            <a:r>
              <a:rPr lang="tr-TR" sz="4000" b="1" dirty="0">
                <a:latin typeface="Arial" panose="020B0604020202020204" pitchFamily="34" charset="0"/>
                <a:cs typeface="Arial" panose="020B0604020202020204" pitchFamily="34" charset="0"/>
              </a:rPr>
              <a:t>SAĞLIK BAKANLIĞI EVDE SAĞLIK HİZMETLERİ</a:t>
            </a:r>
          </a:p>
        </p:txBody>
      </p:sp>
      <p:sp>
        <p:nvSpPr>
          <p:cNvPr id="2" name="Metin kutusu 1">
            <a:extLst>
              <a:ext uri="{FF2B5EF4-FFF2-40B4-BE49-F238E27FC236}">
                <a16:creationId xmlns:a16="http://schemas.microsoft.com/office/drawing/2014/main" id="{14FF859A-F624-9550-392F-B4C535A32E77}"/>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b="0" i="1" u="none" strike="noStrike" dirty="0">
                <a:solidFill>
                  <a:srgbClr val="888888"/>
                </a:solidFill>
                <a:effectLst/>
                <a:latin typeface="Calibri" panose="020F0502020204030204" pitchFamily="34" charset="0"/>
              </a:rPr>
              <a:t>Evde Sağlık Hizmetlerinin Sunulmasına Dair Yönetmelik https://www.resmigazete.gov.tr/eskiler/2015/02/20150227-14.htm</a:t>
            </a:r>
            <a:endParaRPr lang="tr-TR" sz="1000" i="1" dirty="0"/>
          </a:p>
        </p:txBody>
      </p:sp>
    </p:spTree>
    <p:extLst>
      <p:ext uri="{BB962C8B-B14F-4D97-AF65-F5344CB8AC3E}">
        <p14:creationId xmlns:p14="http://schemas.microsoft.com/office/powerpoint/2010/main" val="2016637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02E0DA-BBC5-EBA1-9E92-73442947D8F7}"/>
              </a:ext>
            </a:extLst>
          </p:cNvPr>
          <p:cNvSpPr>
            <a:spLocks noGrp="1"/>
          </p:cNvSpPr>
          <p:nvPr>
            <p:ph type="title"/>
          </p:nvPr>
        </p:nvSpPr>
        <p:spPr/>
        <p:txBody>
          <a:bodyPr>
            <a:normAutofit/>
          </a:bodyPr>
          <a:lstStyle/>
          <a:p>
            <a:pPr algn="ctr"/>
            <a:r>
              <a:rPr lang="tr-TR" sz="4000" b="1" dirty="0">
                <a:latin typeface="Arial" panose="020B0604020202020204" pitchFamily="34" charset="0"/>
                <a:cs typeface="Arial" panose="020B0604020202020204" pitchFamily="34" charset="0"/>
              </a:rPr>
              <a:t>SORUMLU HEKİMİN GÖREV, YETKİ VE SORUMLULUKLARI</a:t>
            </a:r>
          </a:p>
        </p:txBody>
      </p:sp>
      <p:sp>
        <p:nvSpPr>
          <p:cNvPr id="3" name="İçerik Yer Tutucusu 2">
            <a:extLst>
              <a:ext uri="{FF2B5EF4-FFF2-40B4-BE49-F238E27FC236}">
                <a16:creationId xmlns:a16="http://schemas.microsoft.com/office/drawing/2014/main" id="{6B0A9632-E7F3-7CB9-6E3E-CAC813D7E2AA}"/>
              </a:ext>
            </a:extLst>
          </p:cNvPr>
          <p:cNvSpPr>
            <a:spLocks noGrp="1"/>
          </p:cNvSpPr>
          <p:nvPr>
            <p:ph idx="1"/>
          </p:nvPr>
        </p:nvSpPr>
        <p:spPr/>
        <p:txBody>
          <a:bodyPr>
            <a:normAutofit/>
          </a:bodyPr>
          <a:lstStyle/>
          <a:p>
            <a:pPr marL="457200" indent="-457200">
              <a:buFont typeface="+mj-lt"/>
              <a:buAutoNum type="arabicPeriod"/>
            </a:pPr>
            <a:r>
              <a:rPr lang="tr-TR" sz="2200" b="0" i="0" dirty="0">
                <a:solidFill>
                  <a:srgbClr val="000000"/>
                </a:solidFill>
                <a:effectLst/>
                <a:latin typeface="Arial" panose="020B0604020202020204" pitchFamily="34" charset="0"/>
                <a:cs typeface="Arial" panose="020B0604020202020204" pitchFamily="34" charset="0"/>
              </a:rPr>
              <a:t>İlk ziyareti ekibiyle birlikte gerçekleştirerek hastanın kapsamlı olarak </a:t>
            </a:r>
            <a:r>
              <a:rPr lang="tr-TR" sz="2200" b="1" i="0" dirty="0">
                <a:effectLst/>
                <a:latin typeface="Arial" panose="020B0604020202020204" pitchFamily="34" charset="0"/>
                <a:cs typeface="Arial" panose="020B0604020202020204" pitchFamily="34" charset="0"/>
              </a:rPr>
              <a:t>tıbbi değerlendirmesini</a:t>
            </a:r>
            <a:r>
              <a:rPr lang="tr-TR" sz="2200" b="0" i="0" dirty="0">
                <a:solidFill>
                  <a:srgbClr val="000000"/>
                </a:solidFill>
                <a:effectLst/>
                <a:latin typeface="Arial" panose="020B0604020202020204" pitchFamily="34" charset="0"/>
                <a:cs typeface="Arial" panose="020B0604020202020204" pitchFamily="34" charset="0"/>
              </a:rPr>
              <a:t> yapar.</a:t>
            </a:r>
          </a:p>
          <a:p>
            <a:pPr marL="457200" indent="-457200">
              <a:buFont typeface="+mj-lt"/>
              <a:buAutoNum type="arabicPeriod"/>
            </a:pPr>
            <a:r>
              <a:rPr lang="tr-TR" sz="2200" b="0" i="0" dirty="0">
                <a:solidFill>
                  <a:srgbClr val="000000"/>
                </a:solidFill>
                <a:effectLst/>
                <a:latin typeface="Arial" panose="020B0604020202020204" pitchFamily="34" charset="0"/>
                <a:cs typeface="Arial" panose="020B0604020202020204" pitchFamily="34" charset="0"/>
              </a:rPr>
              <a:t>Tanıyı koyup tedaviyi gerçekleştiren müdavi tabibin bilgilendirme ve önerilerini de dikkate alarak </a:t>
            </a:r>
            <a:r>
              <a:rPr lang="tr-TR" sz="2200" b="1" i="0" dirty="0">
                <a:solidFill>
                  <a:srgbClr val="000000"/>
                </a:solidFill>
                <a:effectLst/>
                <a:latin typeface="Arial" panose="020B0604020202020204" pitchFamily="34" charset="0"/>
                <a:cs typeface="Arial" panose="020B0604020202020204" pitchFamily="34" charset="0"/>
              </a:rPr>
              <a:t>evde sağlık hizmet planını hazırlar</a:t>
            </a:r>
            <a:r>
              <a:rPr lang="tr-TR" sz="2200" b="0" i="0" dirty="0">
                <a:solidFill>
                  <a:srgbClr val="000000"/>
                </a:solidFill>
                <a:effectLst/>
                <a:latin typeface="Arial" panose="020B0604020202020204" pitchFamily="34" charset="0"/>
                <a:cs typeface="Arial" panose="020B0604020202020204" pitchFamily="34" charset="0"/>
              </a:rPr>
              <a:t>. Müdavi tabibin görüş ve önerilerinin bulunmaması halinde, gerekiyorsa, ilgili dal uzmanından destek alır.</a:t>
            </a:r>
            <a:endParaRPr lang="tr-TR" sz="2200" dirty="0">
              <a:solidFill>
                <a:srgbClr val="000000"/>
              </a:solidFill>
              <a:latin typeface="Arial" panose="020B0604020202020204" pitchFamily="34" charset="0"/>
              <a:cs typeface="Arial" panose="020B0604020202020204" pitchFamily="34" charset="0"/>
            </a:endParaRPr>
          </a:p>
          <a:p>
            <a:pPr marL="457200" indent="-457200">
              <a:buFont typeface="+mj-lt"/>
              <a:buAutoNum type="arabicPeriod"/>
            </a:pPr>
            <a:r>
              <a:rPr lang="tr-TR" sz="2200" b="0" i="0" dirty="0">
                <a:solidFill>
                  <a:srgbClr val="000000"/>
                </a:solidFill>
                <a:effectLst/>
                <a:latin typeface="Arial" panose="020B0604020202020204" pitchFamily="34" charset="0"/>
                <a:cs typeface="Arial" panose="020B0604020202020204" pitchFamily="34" charset="0"/>
              </a:rPr>
              <a:t>Hazırlamış olduğu plan ve program doğrultusunda; hastaya, ihtiyacı olan evde sağlık hizmetlerini ekip elemanlarıyla birlikte sunar ya da ekip elemanları tarafından sunulmasını sağlar. Sunulan bakım ve takipleri değerlendirir. Ortaya çıkan ihtiyaçlarla ilgili olarak müdavi tabip veya konsültan tabip ile de görüşerek </a:t>
            </a:r>
            <a:r>
              <a:rPr lang="tr-TR" sz="2200" b="1" i="0" dirty="0">
                <a:solidFill>
                  <a:srgbClr val="000000"/>
                </a:solidFill>
                <a:effectLst/>
                <a:latin typeface="Arial" panose="020B0604020202020204" pitchFamily="34" charset="0"/>
                <a:cs typeface="Arial" panose="020B0604020202020204" pitchFamily="34" charset="0"/>
              </a:rPr>
              <a:t>evde sağlık hizmet planını revize eder</a:t>
            </a:r>
            <a:r>
              <a:rPr lang="tr-TR" sz="2200" b="0" i="0" dirty="0">
                <a:solidFill>
                  <a:srgbClr val="000000"/>
                </a:solidFill>
                <a:effectLst/>
                <a:latin typeface="Arial" panose="020B0604020202020204" pitchFamily="34" charset="0"/>
                <a:cs typeface="Arial" panose="020B0604020202020204" pitchFamily="34" charset="0"/>
              </a:rPr>
              <a:t>.</a:t>
            </a:r>
            <a:endParaRPr lang="tr-TR" sz="2200" dirty="0">
              <a:latin typeface="Arial" panose="020B0604020202020204" pitchFamily="34" charset="0"/>
              <a:cs typeface="Arial" panose="020B0604020202020204" pitchFamily="34" charset="0"/>
            </a:endParaRPr>
          </a:p>
        </p:txBody>
      </p:sp>
      <p:sp>
        <p:nvSpPr>
          <p:cNvPr id="4" name="Veri Yer Tutucusu 3">
            <a:extLst>
              <a:ext uri="{FF2B5EF4-FFF2-40B4-BE49-F238E27FC236}">
                <a16:creationId xmlns:a16="http://schemas.microsoft.com/office/drawing/2014/main" id="{A8C19634-6111-46BB-CCA5-CF7111E1970F}"/>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0341BC39-1C3B-BE1B-909B-389259300826}"/>
              </a:ext>
            </a:extLst>
          </p:cNvPr>
          <p:cNvSpPr>
            <a:spLocks noGrp="1"/>
          </p:cNvSpPr>
          <p:nvPr>
            <p:ph type="sldNum" sz="quarter" idx="12"/>
          </p:nvPr>
        </p:nvSpPr>
        <p:spPr/>
        <p:txBody>
          <a:bodyPr/>
          <a:lstStyle/>
          <a:p>
            <a:fld id="{93CB7317-004E-4852-AB2D-763CD5EF10CF}" type="slidenum">
              <a:rPr lang="tr-TR" smtClean="0"/>
              <a:t>21</a:t>
            </a:fld>
            <a:endParaRPr lang="tr-TR"/>
          </a:p>
        </p:txBody>
      </p:sp>
      <p:sp>
        <p:nvSpPr>
          <p:cNvPr id="6" name="Metin kutusu 5">
            <a:extLst>
              <a:ext uri="{FF2B5EF4-FFF2-40B4-BE49-F238E27FC236}">
                <a16:creationId xmlns:a16="http://schemas.microsoft.com/office/drawing/2014/main" id="{073FCD1E-5A75-FBA1-5403-E604E96EB3FD}"/>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b="0" i="1" u="none" strike="noStrike" dirty="0">
                <a:solidFill>
                  <a:srgbClr val="888888"/>
                </a:solidFill>
                <a:effectLst/>
                <a:latin typeface="Calibri" panose="020F0502020204030204" pitchFamily="34" charset="0"/>
              </a:rPr>
              <a:t>Evde Sağlık Hizmetlerinin Sunulmasına Dair Yönetmelik https://www.resmigazete.gov.tr/eskiler/2015/02/20150227-14.htm</a:t>
            </a:r>
            <a:endParaRPr lang="tr-TR" sz="1000" i="1" dirty="0"/>
          </a:p>
        </p:txBody>
      </p:sp>
    </p:spTree>
    <p:extLst>
      <p:ext uri="{BB962C8B-B14F-4D97-AF65-F5344CB8AC3E}">
        <p14:creationId xmlns:p14="http://schemas.microsoft.com/office/powerpoint/2010/main" val="1840873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08081B6-5081-9B80-E8E0-E529A937384F}"/>
              </a:ext>
            </a:extLst>
          </p:cNvPr>
          <p:cNvSpPr>
            <a:spLocks noGrp="1"/>
          </p:cNvSpPr>
          <p:nvPr>
            <p:ph idx="1"/>
          </p:nvPr>
        </p:nvSpPr>
        <p:spPr/>
        <p:txBody>
          <a:bodyPr>
            <a:normAutofit/>
          </a:bodyPr>
          <a:lstStyle/>
          <a:p>
            <a:pPr marL="514350" indent="-514350">
              <a:buFont typeface="+mj-lt"/>
              <a:buAutoNum type="arabicPeriod" startAt="4"/>
            </a:pPr>
            <a:r>
              <a:rPr lang="tr-TR" sz="2200" b="0" i="0" dirty="0">
                <a:solidFill>
                  <a:srgbClr val="000000"/>
                </a:solidFill>
                <a:effectLst/>
                <a:latin typeface="Times New Roman" panose="02020603050405020304" pitchFamily="18" charset="0"/>
              </a:rPr>
              <a:t>Evde sağlık hizmetleri sırasında kullanılacak ilaç, tıbbi cihaz ve malzemelerin tedariki, uygun koşullarda saklanması, kullanımı, tıbbi atıkların toplanması ve muhafaza edilmesi, enfeksiyonlardan ve bulaşıcı hastalıklardan korunma gibi konularda kişi ve </a:t>
            </a:r>
            <a:r>
              <a:rPr lang="tr-TR" sz="2200" b="1" i="0" dirty="0">
                <a:solidFill>
                  <a:srgbClr val="000000"/>
                </a:solidFill>
                <a:effectLst/>
                <a:latin typeface="Times New Roman" panose="02020603050405020304" pitchFamily="18" charset="0"/>
              </a:rPr>
              <a:t>aile bireylerini bilgilendirir ve danışmanlık hizmeti verir</a:t>
            </a:r>
            <a:r>
              <a:rPr lang="tr-TR" sz="2200" b="0" i="0" dirty="0">
                <a:solidFill>
                  <a:srgbClr val="000000"/>
                </a:solidFill>
                <a:effectLst/>
                <a:latin typeface="Times New Roman" panose="02020603050405020304" pitchFamily="18" charset="0"/>
              </a:rPr>
              <a:t>.</a:t>
            </a:r>
          </a:p>
          <a:p>
            <a:pPr marL="514350" indent="-514350">
              <a:buFont typeface="+mj-lt"/>
              <a:buAutoNum type="arabicPeriod" startAt="4"/>
            </a:pPr>
            <a:r>
              <a:rPr lang="tr-TR" sz="2200" b="0" i="0" dirty="0">
                <a:solidFill>
                  <a:srgbClr val="000000"/>
                </a:solidFill>
                <a:effectLst/>
                <a:latin typeface="Times New Roman" panose="02020603050405020304" pitchFamily="18" charset="0"/>
              </a:rPr>
              <a:t>Evde sağlık hizmetleri sırasında kişilere uygulanan tıbbi işlemlerden, yapılan işlemlerin </a:t>
            </a:r>
            <a:r>
              <a:rPr lang="tr-TR" sz="2200" b="1" i="0" dirty="0">
                <a:solidFill>
                  <a:srgbClr val="000000"/>
                </a:solidFill>
                <a:effectLst/>
                <a:latin typeface="Times New Roman" panose="02020603050405020304" pitchFamily="18" charset="0"/>
              </a:rPr>
              <a:t>kayıtlarının tutulmasından sorumlu olup </a:t>
            </a:r>
            <a:r>
              <a:rPr lang="tr-TR" sz="2200" b="0" i="0" dirty="0">
                <a:solidFill>
                  <a:srgbClr val="000000"/>
                </a:solidFill>
                <a:effectLst/>
                <a:latin typeface="Times New Roman" panose="02020603050405020304" pitchFamily="18" charset="0"/>
              </a:rPr>
              <a:t>tespit ettiği aksaklık ve sorunları ve hizmete ilişkin talepleri hizmetten </a:t>
            </a:r>
            <a:r>
              <a:rPr lang="tr-TR" sz="2200" b="1" i="0" dirty="0">
                <a:solidFill>
                  <a:srgbClr val="000000"/>
                </a:solidFill>
                <a:effectLst/>
                <a:latin typeface="Times New Roman" panose="02020603050405020304" pitchFamily="18" charset="0"/>
              </a:rPr>
              <a:t>sorumlu idareciye bildirir</a:t>
            </a:r>
            <a:r>
              <a:rPr lang="tr-TR" sz="2200" b="0" i="0" dirty="0">
                <a:solidFill>
                  <a:srgbClr val="000000"/>
                </a:solidFill>
                <a:effectLst/>
                <a:latin typeface="Times New Roman" panose="02020603050405020304" pitchFamily="18" charset="0"/>
              </a:rPr>
              <a:t>.</a:t>
            </a:r>
          </a:p>
          <a:p>
            <a:pPr marL="514350" indent="-514350">
              <a:buFont typeface="+mj-lt"/>
              <a:buAutoNum type="arabicPeriod" startAt="4"/>
            </a:pPr>
            <a:r>
              <a:rPr lang="tr-TR" sz="2200" b="0" i="0" dirty="0">
                <a:solidFill>
                  <a:srgbClr val="000000"/>
                </a:solidFill>
                <a:effectLst/>
                <a:latin typeface="Times New Roman" panose="02020603050405020304" pitchFamily="18" charset="0"/>
              </a:rPr>
              <a:t>Evde sağlık hizmetleri ile ilgili kayıtların zamanında ve noksansız olarak tutulmasını ve muhafaza edilmesini sağlar.</a:t>
            </a:r>
            <a:endParaRPr lang="tr-TR" sz="2200" dirty="0">
              <a:solidFill>
                <a:srgbClr val="000000"/>
              </a:solidFill>
              <a:latin typeface="Times New Roman" panose="02020603050405020304" pitchFamily="18" charset="0"/>
            </a:endParaRPr>
          </a:p>
          <a:p>
            <a:pPr marL="514350" indent="-514350">
              <a:buFont typeface="+mj-lt"/>
              <a:buAutoNum type="arabicPeriod" startAt="4"/>
            </a:pPr>
            <a:r>
              <a:rPr lang="tr-TR" sz="2200" b="0" i="0" dirty="0">
                <a:solidFill>
                  <a:srgbClr val="000000"/>
                </a:solidFill>
                <a:effectLst/>
                <a:latin typeface="Times New Roman" panose="02020603050405020304" pitchFamily="18" charset="0"/>
              </a:rPr>
              <a:t>Evde sağlık hizmetlerinin bir bütün olarak </a:t>
            </a:r>
            <a:r>
              <a:rPr lang="tr-TR" sz="2200" b="1" i="0" dirty="0">
                <a:solidFill>
                  <a:srgbClr val="000000"/>
                </a:solidFill>
                <a:effectLst/>
                <a:latin typeface="Times New Roman" panose="02020603050405020304" pitchFamily="18" charset="0"/>
              </a:rPr>
              <a:t>koordinasyon ve organizasyonu</a:t>
            </a:r>
            <a:r>
              <a:rPr lang="tr-TR" sz="2200" b="0" i="0" dirty="0">
                <a:solidFill>
                  <a:srgbClr val="000000"/>
                </a:solidFill>
                <a:effectLst/>
                <a:latin typeface="Times New Roman" panose="02020603050405020304" pitchFamily="18" charset="0"/>
              </a:rPr>
              <a:t>nu bu Yönetmelik hükümlerine göre planlar ve hizmetten sorumlu idarecinin onayına sunar.</a:t>
            </a:r>
            <a:endParaRPr lang="tr-TR" sz="2200" dirty="0"/>
          </a:p>
        </p:txBody>
      </p:sp>
      <p:sp>
        <p:nvSpPr>
          <p:cNvPr id="4" name="Veri Yer Tutucusu 3">
            <a:extLst>
              <a:ext uri="{FF2B5EF4-FFF2-40B4-BE49-F238E27FC236}">
                <a16:creationId xmlns:a16="http://schemas.microsoft.com/office/drawing/2014/main" id="{7180E9E1-FDDB-BCE7-828B-2EFE91FCC3A9}"/>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271C21DF-D323-F421-2636-7F76FA7B5A43}"/>
              </a:ext>
            </a:extLst>
          </p:cNvPr>
          <p:cNvSpPr>
            <a:spLocks noGrp="1"/>
          </p:cNvSpPr>
          <p:nvPr>
            <p:ph type="sldNum" sz="quarter" idx="12"/>
          </p:nvPr>
        </p:nvSpPr>
        <p:spPr/>
        <p:txBody>
          <a:bodyPr/>
          <a:lstStyle/>
          <a:p>
            <a:fld id="{93CB7317-004E-4852-AB2D-763CD5EF10CF}" type="slidenum">
              <a:rPr lang="tr-TR" smtClean="0"/>
              <a:t>22</a:t>
            </a:fld>
            <a:endParaRPr lang="tr-TR"/>
          </a:p>
        </p:txBody>
      </p:sp>
      <p:sp>
        <p:nvSpPr>
          <p:cNvPr id="6" name="Başlık 1">
            <a:extLst>
              <a:ext uri="{FF2B5EF4-FFF2-40B4-BE49-F238E27FC236}">
                <a16:creationId xmlns:a16="http://schemas.microsoft.com/office/drawing/2014/main" id="{C356B3D2-9FF3-D35F-F4CD-D9171FD04C28}"/>
              </a:ext>
            </a:extLst>
          </p:cNvPr>
          <p:cNvSpPr>
            <a:spLocks noGrp="1"/>
          </p:cNvSpPr>
          <p:nvPr>
            <p:ph type="title"/>
          </p:nvPr>
        </p:nvSpPr>
        <p:spPr>
          <a:xfrm>
            <a:off x="838200" y="365125"/>
            <a:ext cx="10515600" cy="1325563"/>
          </a:xfrm>
        </p:spPr>
        <p:txBody>
          <a:bodyPr>
            <a:normAutofit/>
          </a:bodyPr>
          <a:lstStyle/>
          <a:p>
            <a:pPr algn="ctr"/>
            <a:r>
              <a:rPr lang="tr-TR" sz="4000" b="1" dirty="0">
                <a:latin typeface="Arial" panose="020B0604020202020204" pitchFamily="34" charset="0"/>
                <a:cs typeface="Arial" panose="020B0604020202020204" pitchFamily="34" charset="0"/>
              </a:rPr>
              <a:t>SORUMLU HEKİMİN GÖREV, YETKİ VE SORUMLULUKLARI</a:t>
            </a:r>
          </a:p>
        </p:txBody>
      </p:sp>
      <p:sp>
        <p:nvSpPr>
          <p:cNvPr id="2" name="Metin kutusu 1">
            <a:extLst>
              <a:ext uri="{FF2B5EF4-FFF2-40B4-BE49-F238E27FC236}">
                <a16:creationId xmlns:a16="http://schemas.microsoft.com/office/drawing/2014/main" id="{2521A237-1D47-163E-99A8-F82F4BB36ABB}"/>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b="0" i="1" u="none" strike="noStrike" dirty="0">
                <a:solidFill>
                  <a:srgbClr val="888888"/>
                </a:solidFill>
                <a:effectLst/>
                <a:latin typeface="Calibri" panose="020F0502020204030204" pitchFamily="34" charset="0"/>
              </a:rPr>
              <a:t>Evde Sağlık Hizmetlerinin Sunulmasına Dair Yönetmelik https://www.resmigazete.gov.tr/eskiler/2015/02/20150227-14.htm</a:t>
            </a:r>
            <a:endParaRPr lang="tr-TR" sz="1000" i="1" dirty="0"/>
          </a:p>
        </p:txBody>
      </p:sp>
    </p:spTree>
    <p:extLst>
      <p:ext uri="{BB962C8B-B14F-4D97-AF65-F5344CB8AC3E}">
        <p14:creationId xmlns:p14="http://schemas.microsoft.com/office/powerpoint/2010/main" val="3240620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78C84C2-B7AA-FDB0-B6FC-D709F79B58F5}"/>
              </a:ext>
            </a:extLst>
          </p:cNvPr>
          <p:cNvSpPr>
            <a:spLocks noGrp="1"/>
          </p:cNvSpPr>
          <p:nvPr>
            <p:ph idx="1"/>
          </p:nvPr>
        </p:nvSpPr>
        <p:spPr/>
        <p:txBody>
          <a:bodyPr>
            <a:normAutofit/>
          </a:bodyPr>
          <a:lstStyle/>
          <a:p>
            <a:pPr marL="514350" indent="-514350">
              <a:buFont typeface="+mj-lt"/>
              <a:buAutoNum type="arabicPeriod" startAt="8"/>
            </a:pPr>
            <a:r>
              <a:rPr lang="tr-TR" sz="2200" b="0" i="0" dirty="0">
                <a:solidFill>
                  <a:srgbClr val="000000"/>
                </a:solidFill>
                <a:effectLst/>
                <a:latin typeface="Arial" panose="020B0604020202020204" pitchFamily="34" charset="0"/>
                <a:cs typeface="Arial" panose="020B0604020202020204" pitchFamily="34" charset="0"/>
              </a:rPr>
              <a:t>Kendisine bağlı ekip personeline, evde sağlık hizmetleri ve uygulamalar konusunda </a:t>
            </a:r>
            <a:r>
              <a:rPr lang="tr-TR" sz="2200" b="1" i="0" dirty="0">
                <a:solidFill>
                  <a:srgbClr val="000000"/>
                </a:solidFill>
                <a:effectLst/>
                <a:latin typeface="Arial" panose="020B0604020202020204" pitchFamily="34" charset="0"/>
                <a:cs typeface="Arial" panose="020B0604020202020204" pitchFamily="34" charset="0"/>
              </a:rPr>
              <a:t>hizmet içi eğitim </a:t>
            </a:r>
            <a:r>
              <a:rPr lang="tr-TR" sz="2200" b="0" i="0" dirty="0">
                <a:solidFill>
                  <a:srgbClr val="000000"/>
                </a:solidFill>
                <a:effectLst/>
                <a:latin typeface="Arial" panose="020B0604020202020204" pitchFamily="34" charset="0"/>
                <a:cs typeface="Arial" panose="020B0604020202020204" pitchFamily="34" charset="0"/>
              </a:rPr>
              <a:t>verir/verdirir, danışmanlık yapar.</a:t>
            </a:r>
          </a:p>
          <a:p>
            <a:pPr marL="514350" indent="-514350">
              <a:buFont typeface="+mj-lt"/>
              <a:buAutoNum type="arabicPeriod" startAt="8"/>
            </a:pPr>
            <a:r>
              <a:rPr lang="tr-TR" sz="2200" b="0" i="0" dirty="0">
                <a:solidFill>
                  <a:srgbClr val="000000"/>
                </a:solidFill>
                <a:effectLst/>
                <a:latin typeface="Arial" panose="020B0604020202020204" pitchFamily="34" charset="0"/>
                <a:cs typeface="Arial" panose="020B0604020202020204" pitchFamily="34" charset="0"/>
              </a:rPr>
              <a:t>Hizmet sunumu sırasında tespit ettiği aksaklık ve noksanlıkları gidermekle ilgili çalışmalar yaparak hizmetin geliştirilmesi konusunda kararlar alır ve hizmetten sorumlu idarecinin bilgisi dahilinde uygulatır.</a:t>
            </a:r>
            <a:endParaRPr lang="tr-TR" sz="2200" dirty="0">
              <a:solidFill>
                <a:srgbClr val="000000"/>
              </a:solidFill>
              <a:latin typeface="Arial" panose="020B0604020202020204" pitchFamily="34" charset="0"/>
              <a:cs typeface="Arial" panose="020B0604020202020204" pitchFamily="34" charset="0"/>
            </a:endParaRPr>
          </a:p>
          <a:p>
            <a:pPr marL="514350" indent="-514350">
              <a:buFont typeface="+mj-lt"/>
              <a:buAutoNum type="arabicPeriod" startAt="8"/>
            </a:pPr>
            <a:r>
              <a:rPr lang="tr-TR" sz="2200" b="0" i="0" dirty="0">
                <a:solidFill>
                  <a:srgbClr val="000000"/>
                </a:solidFill>
                <a:effectLst/>
                <a:latin typeface="Arial" panose="020B0604020202020204" pitchFamily="34" charset="0"/>
                <a:cs typeface="Arial" panose="020B0604020202020204" pitchFamily="34" charset="0"/>
              </a:rPr>
              <a:t>Kullanılan araç-gereç ve tıbbi cihazların temizliğinin, dezenfeksiyon ve sterilizasyonunun, düzenli bakım ve kalibrasyonunun yapılmasını sağlar.</a:t>
            </a:r>
          </a:p>
          <a:p>
            <a:pPr marL="514350" indent="-514350">
              <a:buFont typeface="+mj-lt"/>
              <a:buAutoNum type="arabicPeriod" startAt="8"/>
            </a:pPr>
            <a:r>
              <a:rPr lang="tr-TR" sz="2200" b="0" i="0" dirty="0">
                <a:solidFill>
                  <a:srgbClr val="000000"/>
                </a:solidFill>
                <a:effectLst/>
                <a:latin typeface="Arial" panose="020B0604020202020204" pitchFamily="34" charset="0"/>
                <a:cs typeface="Arial" panose="020B0604020202020204" pitchFamily="34" charset="0"/>
              </a:rPr>
              <a:t>Evde sağlık hizmetlerinin hasta hakları mevzuatına, tıbbi deontolojiye, etik ilke ve kurallarına uygun olarak </a:t>
            </a:r>
            <a:r>
              <a:rPr lang="tr-TR" sz="2200" b="1" i="0" dirty="0">
                <a:solidFill>
                  <a:srgbClr val="000000"/>
                </a:solidFill>
                <a:effectLst/>
                <a:latin typeface="Arial" panose="020B0604020202020204" pitchFamily="34" charset="0"/>
                <a:cs typeface="Arial" panose="020B0604020202020204" pitchFamily="34" charset="0"/>
              </a:rPr>
              <a:t>yürütülmesini</a:t>
            </a:r>
            <a:r>
              <a:rPr lang="tr-TR" sz="2200" b="0" i="0" dirty="0">
                <a:solidFill>
                  <a:srgbClr val="000000"/>
                </a:solidFill>
                <a:effectLst/>
                <a:latin typeface="Arial" panose="020B0604020202020204" pitchFamily="34" charset="0"/>
                <a:cs typeface="Arial" panose="020B0604020202020204" pitchFamily="34" charset="0"/>
              </a:rPr>
              <a:t> sağlar.</a:t>
            </a:r>
            <a:endParaRPr lang="tr-TR" sz="2200" dirty="0">
              <a:latin typeface="Arial" panose="020B0604020202020204" pitchFamily="34" charset="0"/>
              <a:cs typeface="Arial" panose="020B0604020202020204" pitchFamily="34" charset="0"/>
            </a:endParaRPr>
          </a:p>
        </p:txBody>
      </p:sp>
      <p:sp>
        <p:nvSpPr>
          <p:cNvPr id="4" name="Veri Yer Tutucusu 3">
            <a:extLst>
              <a:ext uri="{FF2B5EF4-FFF2-40B4-BE49-F238E27FC236}">
                <a16:creationId xmlns:a16="http://schemas.microsoft.com/office/drawing/2014/main" id="{F01AAF6D-5C14-A557-2A79-6EFD47388A27}"/>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3DA8B093-0405-7884-3FF2-9253AD05FDF0}"/>
              </a:ext>
            </a:extLst>
          </p:cNvPr>
          <p:cNvSpPr>
            <a:spLocks noGrp="1"/>
          </p:cNvSpPr>
          <p:nvPr>
            <p:ph type="sldNum" sz="quarter" idx="12"/>
          </p:nvPr>
        </p:nvSpPr>
        <p:spPr/>
        <p:txBody>
          <a:bodyPr/>
          <a:lstStyle/>
          <a:p>
            <a:fld id="{93CB7317-004E-4852-AB2D-763CD5EF10CF}" type="slidenum">
              <a:rPr lang="tr-TR" smtClean="0"/>
              <a:t>23</a:t>
            </a:fld>
            <a:endParaRPr lang="tr-TR"/>
          </a:p>
        </p:txBody>
      </p:sp>
      <p:sp>
        <p:nvSpPr>
          <p:cNvPr id="6" name="Başlık 1">
            <a:extLst>
              <a:ext uri="{FF2B5EF4-FFF2-40B4-BE49-F238E27FC236}">
                <a16:creationId xmlns:a16="http://schemas.microsoft.com/office/drawing/2014/main" id="{2279B934-1D34-A222-C835-1AAA4FA62712}"/>
              </a:ext>
            </a:extLst>
          </p:cNvPr>
          <p:cNvSpPr>
            <a:spLocks noGrp="1"/>
          </p:cNvSpPr>
          <p:nvPr>
            <p:ph type="title"/>
          </p:nvPr>
        </p:nvSpPr>
        <p:spPr>
          <a:xfrm>
            <a:off x="838200" y="365125"/>
            <a:ext cx="10515600" cy="1325563"/>
          </a:xfrm>
        </p:spPr>
        <p:txBody>
          <a:bodyPr>
            <a:normAutofit/>
          </a:bodyPr>
          <a:lstStyle/>
          <a:p>
            <a:pPr algn="ctr"/>
            <a:r>
              <a:rPr lang="tr-TR" sz="4000" b="1" dirty="0">
                <a:latin typeface="Arial" panose="020B0604020202020204" pitchFamily="34" charset="0"/>
                <a:cs typeface="Arial" panose="020B0604020202020204" pitchFamily="34" charset="0"/>
              </a:rPr>
              <a:t>SORUMLU HEKİMİN GÖREV, YETKİ VE SORUMLULUKLARI</a:t>
            </a:r>
          </a:p>
        </p:txBody>
      </p:sp>
      <p:sp>
        <p:nvSpPr>
          <p:cNvPr id="2" name="Metin kutusu 1">
            <a:extLst>
              <a:ext uri="{FF2B5EF4-FFF2-40B4-BE49-F238E27FC236}">
                <a16:creationId xmlns:a16="http://schemas.microsoft.com/office/drawing/2014/main" id="{4287C228-B5D5-8500-9346-84B6335300D0}"/>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b="0" i="1" u="none" strike="noStrike" dirty="0">
                <a:solidFill>
                  <a:srgbClr val="888888"/>
                </a:solidFill>
                <a:effectLst/>
                <a:latin typeface="Calibri" panose="020F0502020204030204" pitchFamily="34" charset="0"/>
              </a:rPr>
              <a:t>Evde Sağlık Hizmetlerinin Sunulmasına Dair Yönetmelik https://www.resmigazete.gov.tr/eskiler/2015/02/20150227-14.htm</a:t>
            </a:r>
            <a:endParaRPr lang="tr-TR" sz="1000" i="1" dirty="0"/>
          </a:p>
        </p:txBody>
      </p:sp>
    </p:spTree>
    <p:extLst>
      <p:ext uri="{BB962C8B-B14F-4D97-AF65-F5344CB8AC3E}">
        <p14:creationId xmlns:p14="http://schemas.microsoft.com/office/powerpoint/2010/main" val="3984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EEDA4A1-E7F5-067F-995F-CB5FEA73BA22}"/>
              </a:ext>
            </a:extLst>
          </p:cNvPr>
          <p:cNvSpPr>
            <a:spLocks noGrp="1"/>
          </p:cNvSpPr>
          <p:nvPr>
            <p:ph idx="1"/>
          </p:nvPr>
        </p:nvSpPr>
        <p:spPr/>
        <p:txBody>
          <a:bodyPr>
            <a:normAutofit/>
          </a:bodyPr>
          <a:lstStyle/>
          <a:p>
            <a:pPr marL="228600" lvl="0" indent="-228600" algn="l" rtl="0">
              <a:lnSpc>
                <a:spcPct val="90000"/>
              </a:lnSpc>
              <a:spcBef>
                <a:spcPts val="1000"/>
              </a:spcBef>
              <a:spcAft>
                <a:spcPts val="0"/>
              </a:spcAft>
              <a:buClr>
                <a:srgbClr val="000000"/>
              </a:buClr>
              <a:buSzPts val="2000"/>
              <a:buChar char="•"/>
            </a:pPr>
            <a:r>
              <a:rPr lang="tr-TR" sz="2200" b="0" i="0" dirty="0">
                <a:solidFill>
                  <a:srgbClr val="000000"/>
                </a:solidFill>
              </a:rPr>
              <a:t>Kendisine başvuran ya da yerinde veya gezici hizmet sunumu esnasında tespit ettiği evde sağlık hizmetine ihtiyacı olan hastayı koordinasyon merkezine bildirir.</a:t>
            </a:r>
            <a:endParaRPr lang="tr-TR" sz="2200" b="1" dirty="0">
              <a:solidFill>
                <a:srgbClr val="000000"/>
              </a:solidFill>
            </a:endParaRPr>
          </a:p>
          <a:p>
            <a:pPr marL="228600" lvl="0" indent="-228600" algn="l" rtl="0">
              <a:lnSpc>
                <a:spcPct val="90000"/>
              </a:lnSpc>
              <a:spcBef>
                <a:spcPts val="1000"/>
              </a:spcBef>
              <a:spcAft>
                <a:spcPts val="0"/>
              </a:spcAft>
              <a:buClr>
                <a:srgbClr val="000000"/>
              </a:buClr>
              <a:buSzPts val="2000"/>
              <a:buChar char="•"/>
            </a:pPr>
            <a:r>
              <a:rPr lang="tr-TR" sz="2200" b="0" i="0" dirty="0">
                <a:solidFill>
                  <a:srgbClr val="000000"/>
                </a:solidFill>
              </a:rPr>
              <a:t>Birimler tarafından evde sağlık hizmet sunumu tamamlanan ve koordinasyon merkezi tarafından kendisine bildirim yapılan kayıtlı kişiyi, bildirimi takip eden beş iş günü içerisinde evinde ziyaret eder.</a:t>
            </a:r>
            <a:endParaRPr lang="tr-TR" sz="2200" b="1" i="0" dirty="0">
              <a:solidFill>
                <a:srgbClr val="000000"/>
              </a:solidFill>
            </a:endParaRPr>
          </a:p>
          <a:p>
            <a:pPr marL="228600" lvl="0" indent="-228600" algn="l" rtl="0">
              <a:lnSpc>
                <a:spcPct val="90000"/>
              </a:lnSpc>
              <a:spcBef>
                <a:spcPts val="1000"/>
              </a:spcBef>
              <a:spcAft>
                <a:spcPts val="0"/>
              </a:spcAft>
              <a:buClr>
                <a:srgbClr val="000000"/>
              </a:buClr>
              <a:buSzPts val="2000"/>
              <a:buChar char="•"/>
            </a:pPr>
            <a:r>
              <a:rPr lang="tr-TR" sz="2200" b="0" i="0" dirty="0">
                <a:solidFill>
                  <a:srgbClr val="000000"/>
                </a:solidFill>
              </a:rPr>
              <a:t>Evde sağlık hizmet birimi kurulmayan ilçelerle belde ve köylerdeki evde sağlık hastalarına, koordinasyon merkezinin yönlendirmesiyle 25/1/2013 tarihli ve 28539 sayılı Resmî </a:t>
            </a:r>
            <a:r>
              <a:rPr lang="tr-TR" sz="2200" b="0" i="0" dirty="0" err="1">
                <a:solidFill>
                  <a:srgbClr val="000000"/>
                </a:solidFill>
              </a:rPr>
              <a:t>Gazete’de</a:t>
            </a:r>
            <a:r>
              <a:rPr lang="tr-TR" sz="2200" b="0" i="0" dirty="0">
                <a:solidFill>
                  <a:srgbClr val="000000"/>
                </a:solidFill>
              </a:rPr>
              <a:t> yayımlanan </a:t>
            </a:r>
            <a:r>
              <a:rPr lang="tr-TR" sz="2200" b="0" i="0" dirty="0">
                <a:solidFill>
                  <a:srgbClr val="FF0000"/>
                </a:solidFill>
              </a:rPr>
              <a:t>Aile Hekimliği Uygulama Yönetmeliği ve aile hekimliği uygulamaları ile ilgili diğer mevzuat</a:t>
            </a:r>
            <a:r>
              <a:rPr lang="tr-TR" sz="2200" b="0" i="0" dirty="0">
                <a:solidFill>
                  <a:srgbClr val="000000"/>
                </a:solidFill>
              </a:rPr>
              <a:t> gereği evde sağlık hizmetini sunar. Bu hizmetin sunumunda, sağlık hizmeti ihtiyacının düzeyine göre kendisine bağlı olarak faaliyet gösteren sağlık evi ebesinden/ebelerinden de yararlanır.	</a:t>
            </a:r>
            <a:endParaRPr lang="tr-TR" sz="2200" dirty="0"/>
          </a:p>
          <a:p>
            <a:endParaRPr lang="tr-TR" sz="2200" dirty="0"/>
          </a:p>
        </p:txBody>
      </p:sp>
      <p:sp>
        <p:nvSpPr>
          <p:cNvPr id="4" name="Veri Yer Tutucusu 3">
            <a:extLst>
              <a:ext uri="{FF2B5EF4-FFF2-40B4-BE49-F238E27FC236}">
                <a16:creationId xmlns:a16="http://schemas.microsoft.com/office/drawing/2014/main" id="{71368503-CD71-1E8A-E276-7EADB52BD073}"/>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6DFB45F4-AF90-F608-E56C-4887323B1CBE}"/>
              </a:ext>
            </a:extLst>
          </p:cNvPr>
          <p:cNvSpPr>
            <a:spLocks noGrp="1"/>
          </p:cNvSpPr>
          <p:nvPr>
            <p:ph type="sldNum" sz="quarter" idx="12"/>
          </p:nvPr>
        </p:nvSpPr>
        <p:spPr/>
        <p:txBody>
          <a:bodyPr/>
          <a:lstStyle/>
          <a:p>
            <a:fld id="{93CB7317-004E-4852-AB2D-763CD5EF10CF}" type="slidenum">
              <a:rPr lang="tr-TR" smtClean="0"/>
              <a:t>24</a:t>
            </a:fld>
            <a:endParaRPr lang="tr-TR"/>
          </a:p>
        </p:txBody>
      </p:sp>
      <p:sp>
        <p:nvSpPr>
          <p:cNvPr id="6" name="Metin kutusu 5">
            <a:extLst>
              <a:ext uri="{FF2B5EF4-FFF2-40B4-BE49-F238E27FC236}">
                <a16:creationId xmlns:a16="http://schemas.microsoft.com/office/drawing/2014/main" id="{63D0F78C-1ED7-8555-4720-BA22E44ED34B}"/>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b="0" i="1" u="none" strike="noStrike" dirty="0">
                <a:solidFill>
                  <a:srgbClr val="888888"/>
                </a:solidFill>
                <a:effectLst/>
                <a:latin typeface="Calibri" panose="020F0502020204030204" pitchFamily="34" charset="0"/>
              </a:rPr>
              <a:t>Evde Sağlık Hizmetlerinin Sunulmasına Dair Yönetmelik https://www.resmigazete.gov.tr/eskiler/2015/02/20150227-14.htm</a:t>
            </a:r>
            <a:endParaRPr lang="tr-TR" sz="1000" i="1" dirty="0"/>
          </a:p>
        </p:txBody>
      </p:sp>
      <p:sp>
        <p:nvSpPr>
          <p:cNvPr id="7" name="Başlık 1">
            <a:extLst>
              <a:ext uri="{FF2B5EF4-FFF2-40B4-BE49-F238E27FC236}">
                <a16:creationId xmlns:a16="http://schemas.microsoft.com/office/drawing/2014/main" id="{C38158F3-925E-65AD-33BA-CE020B0D4EE1}"/>
              </a:ext>
            </a:extLst>
          </p:cNvPr>
          <p:cNvSpPr>
            <a:spLocks noGrp="1"/>
          </p:cNvSpPr>
          <p:nvPr>
            <p:ph type="title"/>
          </p:nvPr>
        </p:nvSpPr>
        <p:spPr>
          <a:xfrm>
            <a:off x="838200" y="365125"/>
            <a:ext cx="10515600" cy="1325563"/>
          </a:xfrm>
        </p:spPr>
        <p:txBody>
          <a:bodyPr>
            <a:normAutofit/>
          </a:bodyPr>
          <a:lstStyle/>
          <a:p>
            <a:pPr algn="ctr"/>
            <a:r>
              <a:rPr lang="tr-TR" sz="4000" b="1" dirty="0">
                <a:latin typeface="Arial" panose="020B0604020202020204" pitchFamily="34" charset="0"/>
                <a:cs typeface="Arial" panose="020B0604020202020204" pitchFamily="34" charset="0"/>
              </a:rPr>
              <a:t>AİLE HEKİMLİĞİ BİRİMİNİN GÖREV, YETKİ VE SORUMLULUKLARI</a:t>
            </a:r>
          </a:p>
        </p:txBody>
      </p:sp>
    </p:spTree>
    <p:extLst>
      <p:ext uri="{BB962C8B-B14F-4D97-AF65-F5344CB8AC3E}">
        <p14:creationId xmlns:p14="http://schemas.microsoft.com/office/powerpoint/2010/main" val="3606497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CD086C-7CC7-7927-D77D-7EDB71F95EA2}"/>
              </a:ext>
            </a:extLst>
          </p:cNvPr>
          <p:cNvSpPr>
            <a:spLocks noGrp="1"/>
          </p:cNvSpPr>
          <p:nvPr>
            <p:ph type="title"/>
          </p:nvPr>
        </p:nvSpPr>
        <p:spPr/>
        <p:txBody>
          <a:bodyPr>
            <a:normAutofit/>
          </a:bodyPr>
          <a:lstStyle/>
          <a:p>
            <a:pPr algn="ctr"/>
            <a:r>
              <a:rPr lang="tr-TR" sz="4000" b="1" dirty="0">
                <a:latin typeface="Arial" panose="020B0604020202020204" pitchFamily="34" charset="0"/>
                <a:cs typeface="Arial" panose="020B0604020202020204" pitchFamily="34" charset="0"/>
              </a:rPr>
              <a:t>AİLE BİREYİ YA DA BAKICININ ROLÜ</a:t>
            </a:r>
          </a:p>
        </p:txBody>
      </p:sp>
      <p:sp>
        <p:nvSpPr>
          <p:cNvPr id="3" name="İçerik Yer Tutucusu 2">
            <a:extLst>
              <a:ext uri="{FF2B5EF4-FFF2-40B4-BE49-F238E27FC236}">
                <a16:creationId xmlns:a16="http://schemas.microsoft.com/office/drawing/2014/main" id="{CD6C28FC-0126-5B68-A95E-57011E03DC8B}"/>
              </a:ext>
            </a:extLst>
          </p:cNvPr>
          <p:cNvSpPr>
            <a:spLocks noGrp="1"/>
          </p:cNvSpPr>
          <p:nvPr>
            <p:ph idx="1"/>
          </p:nvPr>
        </p:nvSpPr>
        <p:spPr/>
        <p:txBody>
          <a:bodyPr>
            <a:normAutofit/>
          </a:bodyPr>
          <a:lstStyle/>
          <a:p>
            <a:r>
              <a:rPr lang="tr-TR" sz="2200" dirty="0">
                <a:latin typeface="Arial" panose="020B0604020202020204" pitchFamily="34" charset="0"/>
                <a:cs typeface="Arial" panose="020B0604020202020204" pitchFamily="34" charset="0"/>
              </a:rPr>
              <a:t>Ülkemizde ve dünyada evde bakım verenlerin çoğu aile bireyleridir. Bu durum ekonomik olarak uygun olmasının yanı sıra toplumda yaşlıların ve bakıma muhtaç olan kişilerin bakımının “ailenin temel görevi” olarak görülmesinden kaynaklanmaktadır</a:t>
            </a:r>
          </a:p>
          <a:p>
            <a:r>
              <a:rPr lang="tr-TR" sz="2200" dirty="0">
                <a:latin typeface="Arial" panose="020B0604020202020204" pitchFamily="34" charset="0"/>
                <a:cs typeface="Arial" panose="020B0604020202020204" pitchFamily="34" charset="0"/>
              </a:rPr>
              <a:t>Aile içinde bakım işini üstlenen kişinin genellikle kadınlar olduğu bir gerçektir. Ancak, kadınların çalışma yaşamına daha fazla katıldığı günümüzde bakıma muhtaç bireylerin bakımında aile bireylerinin yerini belirli bir ücret karşılığında çalışan bakıcılar ya da kurumsal bakım seçeneği almaktadır</a:t>
            </a:r>
          </a:p>
          <a:p>
            <a:r>
              <a:rPr lang="tr-TR" sz="2200" dirty="0">
                <a:latin typeface="Arial" panose="020B0604020202020204" pitchFamily="34" charset="0"/>
                <a:cs typeface="Arial" panose="020B0604020202020204" pitchFamily="34" charset="0"/>
              </a:rPr>
              <a:t>Ülkemizde de devletin bakım hizmetlerini sağlamadaki yetersizliği ve bakım hizmetlerini veren kuruluşların getirdiği ek külfet nedeniyle yaşlı, özürlü ve kronik hastaların bakımı büyük ölçüde aile üyeleri tarafından yürütülmektedir. Bu durum, ülkemizde kültürel olarak benimsenmiş yaygın bir uygulamadır</a:t>
            </a:r>
          </a:p>
        </p:txBody>
      </p:sp>
      <p:sp>
        <p:nvSpPr>
          <p:cNvPr id="4" name="Veri Yer Tutucusu 3">
            <a:extLst>
              <a:ext uri="{FF2B5EF4-FFF2-40B4-BE49-F238E27FC236}">
                <a16:creationId xmlns:a16="http://schemas.microsoft.com/office/drawing/2014/main" id="{8D375F7A-B49F-E732-A1D0-36066813075C}"/>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169DAD56-8712-FD75-5A7D-C8E214A92364}"/>
              </a:ext>
            </a:extLst>
          </p:cNvPr>
          <p:cNvSpPr>
            <a:spLocks noGrp="1"/>
          </p:cNvSpPr>
          <p:nvPr>
            <p:ph type="sldNum" sz="quarter" idx="12"/>
          </p:nvPr>
        </p:nvSpPr>
        <p:spPr/>
        <p:txBody>
          <a:bodyPr/>
          <a:lstStyle/>
          <a:p>
            <a:fld id="{93CB7317-004E-4852-AB2D-763CD5EF10CF}" type="slidenum">
              <a:rPr lang="tr-TR" smtClean="0"/>
              <a:t>25</a:t>
            </a:fld>
            <a:endParaRPr lang="tr-TR"/>
          </a:p>
        </p:txBody>
      </p:sp>
      <p:sp>
        <p:nvSpPr>
          <p:cNvPr id="6" name="Metin kutusu 5">
            <a:extLst>
              <a:ext uri="{FF2B5EF4-FFF2-40B4-BE49-F238E27FC236}">
                <a16:creationId xmlns:a16="http://schemas.microsoft.com/office/drawing/2014/main" id="{DF8EEF7D-EA91-1615-190C-D27C0700C79F}"/>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b="0" i="1" u="none" strike="noStrike" dirty="0">
                <a:solidFill>
                  <a:srgbClr val="888888"/>
                </a:solidFill>
                <a:effectLst/>
                <a:latin typeface="Calibri" panose="020F0502020204030204" pitchFamily="34" charset="0"/>
              </a:rPr>
              <a:t>Öztek, Z. (2020). Halk Sağlığı Kuramlar ve Uygulamalar. Ankara: Sağlık ve Sosyal Yardım Vakfı</a:t>
            </a:r>
            <a:endParaRPr lang="tr-TR" sz="1000" i="1" dirty="0"/>
          </a:p>
        </p:txBody>
      </p:sp>
    </p:spTree>
    <p:extLst>
      <p:ext uri="{BB962C8B-B14F-4D97-AF65-F5344CB8AC3E}">
        <p14:creationId xmlns:p14="http://schemas.microsoft.com/office/powerpoint/2010/main" val="2415491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DD47334-44AD-C15C-00A7-BB56C8D3B732}"/>
              </a:ext>
            </a:extLst>
          </p:cNvPr>
          <p:cNvSpPr>
            <a:spLocks noGrp="1"/>
          </p:cNvSpPr>
          <p:nvPr>
            <p:ph idx="1"/>
          </p:nvPr>
        </p:nvSpPr>
        <p:spPr/>
        <p:txBody>
          <a:bodyPr>
            <a:normAutofit/>
          </a:bodyPr>
          <a:lstStyle/>
          <a:p>
            <a:r>
              <a:rPr lang="tr-TR" sz="2200" b="0" i="0" u="none" strike="noStrike" dirty="0">
                <a:solidFill>
                  <a:srgbClr val="000000"/>
                </a:solidFill>
                <a:effectLst/>
                <a:latin typeface="Arial" panose="020B0604020202020204" pitchFamily="34" charset="0"/>
                <a:cs typeface="Arial" panose="020B0604020202020204" pitchFamily="34" charset="0"/>
              </a:rPr>
              <a:t>Evde bakım hizmetini aile bireylerinden birisi ya da sağlıkçı olmayan bir kişi verecekse, bu kişinin bakımın önemi, yapılacak işler ve bakım sürecinde ortaya çıkabilecek aksaklıklar hakkında bilgilendirilmeleri gerekir.</a:t>
            </a:r>
          </a:p>
          <a:p>
            <a:r>
              <a:rPr lang="tr-TR" sz="2200" b="0" i="0" u="none" strike="noStrike" dirty="0">
                <a:solidFill>
                  <a:srgbClr val="000000"/>
                </a:solidFill>
                <a:effectLst/>
                <a:latin typeface="Arial" panose="020B0604020202020204" pitchFamily="34" charset="0"/>
                <a:cs typeface="Arial" panose="020B0604020202020204" pitchFamily="34" charset="0"/>
              </a:rPr>
              <a:t>Hastaya bakım verecek kişinin okur-yazar olmasına dikkat edilmelidir. Eğer ailede bu nitelikte bir kişi yoksa çabuk kavrayabilen, becerikli ve iyi iletişim kurabilen birisi seçilebilir.</a:t>
            </a:r>
          </a:p>
          <a:p>
            <a:r>
              <a:rPr lang="tr-TR" sz="2200" b="1" i="0" u="none" strike="noStrike" dirty="0">
                <a:solidFill>
                  <a:srgbClr val="000000"/>
                </a:solidFill>
                <a:effectLst/>
                <a:latin typeface="Calibri" panose="020F0502020204030204" pitchFamily="34" charset="0"/>
              </a:rPr>
              <a:t>Bakım verecek kişiden beklenen işlevler</a:t>
            </a:r>
            <a:r>
              <a:rPr lang="tr-TR" sz="1800" b="1" i="0" u="none" strike="noStrike" dirty="0">
                <a:solidFill>
                  <a:srgbClr val="000000"/>
                </a:solidFill>
                <a:effectLst/>
                <a:latin typeface="Calibri" panose="020F0502020204030204" pitchFamily="34" charset="0"/>
              </a:rPr>
              <a:t>:</a:t>
            </a:r>
            <a:endParaRPr lang="tr-TR" sz="1800" b="1" i="0" u="none" strike="noStrike" dirty="0">
              <a:solidFill>
                <a:srgbClr val="000000"/>
              </a:solidFill>
              <a:effectLst/>
              <a:latin typeface="Arial" panose="020B0604020202020204" pitchFamily="34" charset="0"/>
            </a:endParaRPr>
          </a:p>
          <a:p>
            <a:pPr lvl="1" fontAlgn="base">
              <a:buFont typeface="Wingdings" panose="05000000000000000000" pitchFamily="2" charset="2"/>
              <a:buChar char="Ø"/>
            </a:pPr>
            <a:r>
              <a:rPr lang="tr-TR" sz="1600" b="0" i="0" u="none" strike="noStrike" dirty="0">
                <a:solidFill>
                  <a:srgbClr val="000000"/>
                </a:solidFill>
                <a:effectLst/>
                <a:latin typeface="Calibri" panose="020F0502020204030204" pitchFamily="34" charset="0"/>
              </a:rPr>
              <a:t>Hastaya duygusal destek sağlamak</a:t>
            </a:r>
            <a:endParaRPr lang="tr-TR" sz="1600" b="0" i="0" u="none" strike="noStrike" dirty="0">
              <a:solidFill>
                <a:srgbClr val="000000"/>
              </a:solidFill>
              <a:effectLst/>
              <a:latin typeface="Noto Sans Symbols"/>
            </a:endParaRPr>
          </a:p>
          <a:p>
            <a:pPr lvl="1" fontAlgn="base">
              <a:buFont typeface="Wingdings" panose="05000000000000000000" pitchFamily="2" charset="2"/>
              <a:buChar char="Ø"/>
            </a:pPr>
            <a:r>
              <a:rPr lang="tr-TR" sz="1600" b="0" i="0" u="none" strike="noStrike" dirty="0">
                <a:solidFill>
                  <a:srgbClr val="000000"/>
                </a:solidFill>
                <a:effectLst/>
                <a:latin typeface="Calibri" panose="020F0502020204030204" pitchFamily="34" charset="0"/>
              </a:rPr>
              <a:t>Hasta ile ilgili gözlem yapmak</a:t>
            </a:r>
            <a:endParaRPr lang="tr-TR" sz="1600" b="0" i="0" u="none" strike="noStrike" dirty="0">
              <a:solidFill>
                <a:srgbClr val="000000"/>
              </a:solidFill>
              <a:effectLst/>
              <a:latin typeface="Noto Sans Symbols"/>
            </a:endParaRPr>
          </a:p>
          <a:p>
            <a:pPr lvl="1" fontAlgn="base">
              <a:buFont typeface="Wingdings" panose="05000000000000000000" pitchFamily="2" charset="2"/>
              <a:buChar char="Ø"/>
            </a:pPr>
            <a:r>
              <a:rPr lang="tr-TR" sz="1600" b="0" i="0" u="none" strike="noStrike" dirty="0">
                <a:solidFill>
                  <a:srgbClr val="000000"/>
                </a:solidFill>
                <a:effectLst/>
                <a:latin typeface="Calibri" panose="020F0502020204030204" pitchFamily="34" charset="0"/>
              </a:rPr>
              <a:t>Fiziksel destek sağlamak</a:t>
            </a:r>
            <a:endParaRPr lang="tr-TR" sz="1600" b="0" i="0" u="none" strike="noStrike" dirty="0">
              <a:solidFill>
                <a:srgbClr val="000000"/>
              </a:solidFill>
              <a:effectLst/>
              <a:latin typeface="Noto Sans Symbols"/>
            </a:endParaRPr>
          </a:p>
          <a:p>
            <a:pPr lvl="1" fontAlgn="base">
              <a:buFont typeface="Wingdings" panose="05000000000000000000" pitchFamily="2" charset="2"/>
              <a:buChar char="Ø"/>
            </a:pPr>
            <a:r>
              <a:rPr lang="tr-TR" sz="1600" b="0" i="0" u="none" strike="noStrike" dirty="0">
                <a:solidFill>
                  <a:srgbClr val="000000"/>
                </a:solidFill>
                <a:effectLst/>
                <a:latin typeface="Calibri" panose="020F0502020204030204" pitchFamily="34" charset="0"/>
              </a:rPr>
              <a:t>Ev işlerinin yürütülmesini sağlamak</a:t>
            </a:r>
            <a:endParaRPr lang="tr-TR" sz="1600" b="0" i="0" u="none" strike="noStrike" dirty="0">
              <a:solidFill>
                <a:srgbClr val="000000"/>
              </a:solidFill>
              <a:effectLst/>
              <a:latin typeface="Noto Sans Symbols"/>
            </a:endParaRPr>
          </a:p>
          <a:p>
            <a:pPr lvl="1" fontAlgn="base">
              <a:buFont typeface="Wingdings" panose="05000000000000000000" pitchFamily="2" charset="2"/>
              <a:buChar char="Ø"/>
            </a:pPr>
            <a:r>
              <a:rPr lang="tr-TR" sz="1600" b="0" i="0" u="none" strike="noStrike" dirty="0">
                <a:solidFill>
                  <a:srgbClr val="000000"/>
                </a:solidFill>
                <a:effectLst/>
                <a:latin typeface="Calibri" panose="020F0502020204030204" pitchFamily="34" charset="0"/>
              </a:rPr>
              <a:t>Tedavi planına katılmak</a:t>
            </a:r>
            <a:endParaRPr lang="tr-TR" sz="1600" b="0" i="0" u="none" strike="noStrike" dirty="0">
              <a:solidFill>
                <a:srgbClr val="000000"/>
              </a:solidFill>
              <a:effectLst/>
              <a:latin typeface="Noto Sans Symbols"/>
            </a:endParaRPr>
          </a:p>
          <a:p>
            <a:pPr lvl="1" fontAlgn="base">
              <a:buFont typeface="Wingdings" panose="05000000000000000000" pitchFamily="2" charset="2"/>
              <a:buChar char="Ø"/>
            </a:pPr>
            <a:r>
              <a:rPr lang="tr-TR" sz="1600" b="0" i="0" u="none" strike="noStrike" dirty="0">
                <a:solidFill>
                  <a:srgbClr val="000000"/>
                </a:solidFill>
                <a:effectLst/>
                <a:latin typeface="Calibri" panose="020F0502020204030204" pitchFamily="34" charset="0"/>
              </a:rPr>
              <a:t>Yardım istemek</a:t>
            </a:r>
            <a:endParaRPr lang="tr-TR" sz="1600" b="0" i="0" u="none" strike="noStrike" dirty="0">
              <a:solidFill>
                <a:srgbClr val="000000"/>
              </a:solidFill>
              <a:effectLst/>
              <a:latin typeface="Noto Sans Symbols"/>
            </a:endParaRPr>
          </a:p>
          <a:p>
            <a:endParaRPr lang="tr-TR" sz="2200" dirty="0">
              <a:latin typeface="Arial" panose="020B0604020202020204" pitchFamily="34" charset="0"/>
              <a:cs typeface="Arial" panose="020B0604020202020204" pitchFamily="34" charset="0"/>
            </a:endParaRPr>
          </a:p>
        </p:txBody>
      </p:sp>
      <p:sp>
        <p:nvSpPr>
          <p:cNvPr id="4" name="Veri Yer Tutucusu 3">
            <a:extLst>
              <a:ext uri="{FF2B5EF4-FFF2-40B4-BE49-F238E27FC236}">
                <a16:creationId xmlns:a16="http://schemas.microsoft.com/office/drawing/2014/main" id="{904181A2-ABA5-9B6A-7655-A5053E4BEAE4}"/>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0A9A14A6-512C-4826-7018-84A3A3E691C1}"/>
              </a:ext>
            </a:extLst>
          </p:cNvPr>
          <p:cNvSpPr>
            <a:spLocks noGrp="1"/>
          </p:cNvSpPr>
          <p:nvPr>
            <p:ph type="sldNum" sz="quarter" idx="12"/>
          </p:nvPr>
        </p:nvSpPr>
        <p:spPr/>
        <p:txBody>
          <a:bodyPr/>
          <a:lstStyle/>
          <a:p>
            <a:fld id="{93CB7317-004E-4852-AB2D-763CD5EF10CF}" type="slidenum">
              <a:rPr lang="tr-TR" smtClean="0"/>
              <a:t>26</a:t>
            </a:fld>
            <a:endParaRPr lang="tr-TR"/>
          </a:p>
        </p:txBody>
      </p:sp>
      <p:sp>
        <p:nvSpPr>
          <p:cNvPr id="7" name="Başlık 1">
            <a:extLst>
              <a:ext uri="{FF2B5EF4-FFF2-40B4-BE49-F238E27FC236}">
                <a16:creationId xmlns:a16="http://schemas.microsoft.com/office/drawing/2014/main" id="{77B2EC18-B020-0A1F-2EF3-E2BA390400AB}"/>
              </a:ext>
            </a:extLst>
          </p:cNvPr>
          <p:cNvSpPr>
            <a:spLocks noGrp="1"/>
          </p:cNvSpPr>
          <p:nvPr>
            <p:ph type="title"/>
          </p:nvPr>
        </p:nvSpPr>
        <p:spPr>
          <a:xfrm>
            <a:off x="838200" y="365125"/>
            <a:ext cx="10515600" cy="1325563"/>
          </a:xfrm>
        </p:spPr>
        <p:txBody>
          <a:bodyPr>
            <a:normAutofit/>
          </a:bodyPr>
          <a:lstStyle/>
          <a:p>
            <a:pPr algn="ctr"/>
            <a:r>
              <a:rPr lang="tr-TR" sz="4000" b="1" dirty="0">
                <a:latin typeface="Arial" panose="020B0604020202020204" pitchFamily="34" charset="0"/>
                <a:cs typeface="Arial" panose="020B0604020202020204" pitchFamily="34" charset="0"/>
              </a:rPr>
              <a:t>AİLE BİREYİ YA DA BAKICININ ROLÜ</a:t>
            </a:r>
          </a:p>
        </p:txBody>
      </p:sp>
      <p:sp>
        <p:nvSpPr>
          <p:cNvPr id="8" name="Metin kutusu 7">
            <a:extLst>
              <a:ext uri="{FF2B5EF4-FFF2-40B4-BE49-F238E27FC236}">
                <a16:creationId xmlns:a16="http://schemas.microsoft.com/office/drawing/2014/main" id="{1D942A54-B3B1-EBD5-A3F5-80AE6EC36448}"/>
              </a:ext>
            </a:extLst>
          </p:cNvPr>
          <p:cNvSpPr txBox="1">
            <a:spLocks/>
          </p:cNvSpPr>
          <p:nvPr/>
        </p:nvSpPr>
        <p:spPr>
          <a:xfrm>
            <a:off x="1714869" y="6415801"/>
            <a:ext cx="8762261" cy="553998"/>
          </a:xfrm>
          <a:prstGeom prst="rect">
            <a:avLst/>
          </a:prstGeom>
          <a:noFill/>
        </p:spPr>
        <p:txBody>
          <a:bodyPr wrap="square" rtlCol="0">
            <a:spAutoFit/>
          </a:bodyPr>
          <a:lstStyle/>
          <a:p>
            <a:pPr algn="ctr" rtl="0">
              <a:spcBef>
                <a:spcPts val="0"/>
              </a:spcBef>
              <a:spcAft>
                <a:spcPts val="0"/>
              </a:spcAft>
            </a:pPr>
            <a:r>
              <a:rPr lang="tr-TR" sz="1000" b="0" i="1" u="none" strike="noStrike" dirty="0">
                <a:solidFill>
                  <a:srgbClr val="888888"/>
                </a:solidFill>
                <a:effectLst/>
                <a:latin typeface="Calibri" panose="020F0502020204030204" pitchFamily="34" charset="0"/>
                <a:cs typeface="Calibri" panose="020F0502020204030204" pitchFamily="34" charset="0"/>
              </a:rPr>
              <a:t>Güler, Ç &amp; Akın L. (Ed.). (2012). Halk Sağlığı Temel Bilgiler 3. Cilt. Hacettepe Üniversitesi Yayınları. Ankara</a:t>
            </a:r>
            <a:endParaRPr lang="tr-TR" sz="1000" b="0" dirty="0">
              <a:effectLst/>
              <a:latin typeface="Calibri" panose="020F0502020204030204" pitchFamily="34" charset="0"/>
              <a:cs typeface="Calibri" panose="020F0502020204030204" pitchFamily="34" charset="0"/>
            </a:endParaRPr>
          </a:p>
          <a:p>
            <a:br>
              <a:rPr lang="tr-TR" sz="1000" dirty="0">
                <a:latin typeface="Calibri" panose="020F0502020204030204" pitchFamily="34" charset="0"/>
                <a:cs typeface="Calibri" panose="020F0502020204030204" pitchFamily="34" charset="0"/>
              </a:rPr>
            </a:br>
            <a:endParaRPr lang="tr-TR" sz="1000" i="1" dirty="0">
              <a:latin typeface="Calibri" panose="020F0502020204030204" pitchFamily="34" charset="0"/>
              <a:cs typeface="Calibri" panose="020F0502020204030204" pitchFamily="34" charset="0"/>
            </a:endParaRPr>
          </a:p>
        </p:txBody>
      </p:sp>
      <p:pic>
        <p:nvPicPr>
          <p:cNvPr id="10" name="Resim 9" descr="giyim, tekerlek, ayakkabı, bisiklet içeren bir resim&#10;&#10;Açıklama otomatik olarak oluşturuldu">
            <a:extLst>
              <a:ext uri="{FF2B5EF4-FFF2-40B4-BE49-F238E27FC236}">
                <a16:creationId xmlns:a16="http://schemas.microsoft.com/office/drawing/2014/main" id="{5DCC16A6-692C-FC54-EBE0-FDCB584B1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5466" y="3505533"/>
            <a:ext cx="2910268" cy="2910268"/>
          </a:xfrm>
          <a:prstGeom prst="rect">
            <a:avLst/>
          </a:prstGeom>
        </p:spPr>
      </p:pic>
    </p:spTree>
    <p:extLst>
      <p:ext uri="{BB962C8B-B14F-4D97-AF65-F5344CB8AC3E}">
        <p14:creationId xmlns:p14="http://schemas.microsoft.com/office/powerpoint/2010/main" val="1117178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242FC1-4564-D5FD-8F31-B7232FC92F83}"/>
              </a:ext>
            </a:extLst>
          </p:cNvPr>
          <p:cNvSpPr>
            <a:spLocks noGrp="1"/>
          </p:cNvSpPr>
          <p:nvPr>
            <p:ph type="title"/>
          </p:nvPr>
        </p:nvSpPr>
        <p:spPr/>
        <p:txBody>
          <a:bodyPr>
            <a:normAutofit/>
          </a:bodyPr>
          <a:lstStyle/>
          <a:p>
            <a:pPr algn="ctr"/>
            <a:r>
              <a:rPr lang="tr-TR" sz="4000" b="1" dirty="0">
                <a:latin typeface="Arial" panose="020B0604020202020204" pitchFamily="34" charset="0"/>
                <a:cs typeface="Arial" panose="020B0604020202020204" pitchFamily="34" charset="0"/>
              </a:rPr>
              <a:t>SAĞLIKÇININ ROLÜ</a:t>
            </a:r>
          </a:p>
        </p:txBody>
      </p:sp>
      <p:sp>
        <p:nvSpPr>
          <p:cNvPr id="3" name="İçerik Yer Tutucusu 2">
            <a:extLst>
              <a:ext uri="{FF2B5EF4-FFF2-40B4-BE49-F238E27FC236}">
                <a16:creationId xmlns:a16="http://schemas.microsoft.com/office/drawing/2014/main" id="{255A19D7-0896-6B8C-5184-00BA03017F73}"/>
              </a:ext>
            </a:extLst>
          </p:cNvPr>
          <p:cNvSpPr>
            <a:spLocks noGrp="1"/>
          </p:cNvSpPr>
          <p:nvPr>
            <p:ph idx="1"/>
          </p:nvPr>
        </p:nvSpPr>
        <p:spPr>
          <a:xfrm>
            <a:off x="838200" y="1825625"/>
            <a:ext cx="7560076" cy="4351338"/>
          </a:xfrm>
        </p:spPr>
        <p:txBody>
          <a:bodyPr>
            <a:normAutofit/>
          </a:bodyPr>
          <a:lstStyle/>
          <a:p>
            <a:r>
              <a:rPr lang="tr-TR" sz="2200" dirty="0"/>
              <a:t>Hangi kişilerin evde bakılabileceğine sağlıkçılar karar vermelidir. Bazı durumlarda, bu kararın farklı dal uzmanlarından oluşan bir grup (heyet) tarafından verilmesi de gerekebilir. Çünkü bir sağlık kuruluşunda bakılması daha uygun olan bir kişinin evde bakılmasının sakıncaları da olabilir.</a:t>
            </a:r>
          </a:p>
          <a:p>
            <a:r>
              <a:rPr lang="tr-TR" sz="2200" dirty="0"/>
              <a:t>Evde bakım gören kişinin düzenli aralıklarla sağlıkçılar (hekim, hemşire, ebe </a:t>
            </a:r>
            <a:r>
              <a:rPr lang="tr-TR" sz="2200" dirty="0" err="1"/>
              <a:t>vb</a:t>
            </a:r>
            <a:r>
              <a:rPr lang="tr-TR" sz="2200" dirty="0"/>
              <a:t>) tarafından izlenmesi ve değerlendirilmesi gerekir. Böylece, evde bakım hizmetinin yeterli biçimde verilip verilmediği ve kişinin bakımının evde mi yoksa bir sağlık kuruluşunda mı devam etmesinin uygun olacağına karar verilmelidir</a:t>
            </a:r>
          </a:p>
        </p:txBody>
      </p:sp>
      <p:sp>
        <p:nvSpPr>
          <p:cNvPr id="4" name="Veri Yer Tutucusu 3">
            <a:extLst>
              <a:ext uri="{FF2B5EF4-FFF2-40B4-BE49-F238E27FC236}">
                <a16:creationId xmlns:a16="http://schemas.microsoft.com/office/drawing/2014/main" id="{B91BEDBB-20EF-0439-AB1D-93A3E0A03D35}"/>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A66A498C-5564-668A-4D21-CDED529A8CD7}"/>
              </a:ext>
            </a:extLst>
          </p:cNvPr>
          <p:cNvSpPr>
            <a:spLocks noGrp="1"/>
          </p:cNvSpPr>
          <p:nvPr>
            <p:ph type="sldNum" sz="quarter" idx="12"/>
          </p:nvPr>
        </p:nvSpPr>
        <p:spPr/>
        <p:txBody>
          <a:bodyPr/>
          <a:lstStyle/>
          <a:p>
            <a:fld id="{93CB7317-004E-4852-AB2D-763CD5EF10CF}" type="slidenum">
              <a:rPr lang="tr-TR" smtClean="0"/>
              <a:t>27</a:t>
            </a:fld>
            <a:endParaRPr lang="tr-TR"/>
          </a:p>
        </p:txBody>
      </p:sp>
      <p:sp>
        <p:nvSpPr>
          <p:cNvPr id="6" name="Metin kutusu 5">
            <a:extLst>
              <a:ext uri="{FF2B5EF4-FFF2-40B4-BE49-F238E27FC236}">
                <a16:creationId xmlns:a16="http://schemas.microsoft.com/office/drawing/2014/main" id="{AB25F1ED-3DFB-B553-FD70-E861107A36CF}"/>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b="0" i="1" u="none" strike="noStrike" dirty="0">
                <a:solidFill>
                  <a:srgbClr val="888888"/>
                </a:solidFill>
                <a:effectLst/>
                <a:latin typeface="Calibri" panose="020F0502020204030204" pitchFamily="34" charset="0"/>
              </a:rPr>
              <a:t>Öztek, Z. (2020). Halk Sağlığı Kuramlar ve Uygulamalar. Ankara: Sağlık ve Sosyal Yardım Vakfı</a:t>
            </a:r>
            <a:endParaRPr lang="tr-TR" sz="1000" i="1" dirty="0"/>
          </a:p>
        </p:txBody>
      </p:sp>
      <p:pic>
        <p:nvPicPr>
          <p:cNvPr id="8" name="Resim 7" descr="giyim, kişi, şahıs içeren bir resim&#10;&#10;Açıklama otomatik olarak oluşturuldu">
            <a:extLst>
              <a:ext uri="{FF2B5EF4-FFF2-40B4-BE49-F238E27FC236}">
                <a16:creationId xmlns:a16="http://schemas.microsoft.com/office/drawing/2014/main" id="{28F57277-E137-7890-CB3F-B6B1E1610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276" y="2131249"/>
            <a:ext cx="3747209" cy="2836551"/>
          </a:xfrm>
          <a:prstGeom prst="rect">
            <a:avLst/>
          </a:prstGeom>
        </p:spPr>
      </p:pic>
    </p:spTree>
    <p:extLst>
      <p:ext uri="{BB962C8B-B14F-4D97-AF65-F5344CB8AC3E}">
        <p14:creationId xmlns:p14="http://schemas.microsoft.com/office/powerpoint/2010/main" val="2772342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1AEFF58-5E8D-7A00-38A8-FA51120D62BD}"/>
              </a:ext>
            </a:extLst>
          </p:cNvPr>
          <p:cNvSpPr>
            <a:spLocks noGrp="1"/>
          </p:cNvSpPr>
          <p:nvPr>
            <p:ph idx="1"/>
          </p:nvPr>
        </p:nvSpPr>
        <p:spPr/>
        <p:txBody>
          <a:bodyPr>
            <a:normAutofit/>
          </a:bodyPr>
          <a:lstStyle/>
          <a:p>
            <a:r>
              <a:rPr lang="tr-TR" sz="2200" dirty="0"/>
              <a:t>İlçe sağlık müdürlüklerinin, toplum sağlığı merkezlerinin, aile hekimlerinin ve sağlık evi çalışanlarının bir sorumluluğu da, hizmet verdikleri toplumdaki yaşlı bireylerin gereksinimlerini saptayarak ve genel yaşlanma sorunlarını göz önüne alarak, bakım planı geliştirmek ve uygulamaktır. Sağlıkçı yaşlı birey ve ailesi için bakım planı geliştirmeden önce, yaşlı bireye ilişkin kapsamlı bir öykü almalıdır</a:t>
            </a:r>
          </a:p>
          <a:p>
            <a:r>
              <a:rPr lang="tr-TR" sz="2200" b="0" i="0" u="none" strike="noStrike" dirty="0">
                <a:solidFill>
                  <a:srgbClr val="000000"/>
                </a:solidFill>
                <a:effectLst/>
                <a:latin typeface="Calibri" panose="020F0502020204030204" pitchFamily="34" charset="0"/>
              </a:rPr>
              <a:t>Bakım verilecek kişinin yaşı, cinsiyeti, eğitim durumu, medeni hali, çocuk sayısı, sosyal güvencesi, alışkanlıkları, hobileri, kronik hastalıkları, kullandığı ilaçlar, diyeti, görme ve işitme durumu, hareket kısıtlılığı olup olmadığı, yaşadığı konutun durumu</a:t>
            </a:r>
            <a:r>
              <a:rPr lang="tr-TR" sz="2200" dirty="0">
                <a:solidFill>
                  <a:srgbClr val="000000"/>
                </a:solidFill>
                <a:latin typeface="Calibri" panose="020F0502020204030204" pitchFamily="34" charset="0"/>
              </a:rPr>
              <a:t> ve </a:t>
            </a:r>
            <a:r>
              <a:rPr lang="tr-TR" sz="2200" b="0" i="0" u="none" strike="noStrike" dirty="0">
                <a:solidFill>
                  <a:srgbClr val="000000"/>
                </a:solidFill>
                <a:effectLst/>
                <a:latin typeface="Calibri" panose="020F0502020204030204" pitchFamily="34" charset="0"/>
              </a:rPr>
              <a:t>evde kazaya neden olabilecek durumlar öğrenilmelidir. Bu bilgiler toplandıktan sonra aile ve bakım verecek kişi ile birlikte gereksinmeler saptanmalı, önceliklendirilmeli ve bakım eylemleri planlanmalıdır.</a:t>
            </a:r>
            <a:endParaRPr lang="tr-TR" sz="2200" dirty="0"/>
          </a:p>
        </p:txBody>
      </p:sp>
      <p:sp>
        <p:nvSpPr>
          <p:cNvPr id="4" name="Veri Yer Tutucusu 3">
            <a:extLst>
              <a:ext uri="{FF2B5EF4-FFF2-40B4-BE49-F238E27FC236}">
                <a16:creationId xmlns:a16="http://schemas.microsoft.com/office/drawing/2014/main" id="{FF0BC0B4-85CD-BD7A-93DE-59CD631B4D2C}"/>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DC944D3C-9B85-87F5-1B8D-0BA2B39AD95E}"/>
              </a:ext>
            </a:extLst>
          </p:cNvPr>
          <p:cNvSpPr>
            <a:spLocks noGrp="1"/>
          </p:cNvSpPr>
          <p:nvPr>
            <p:ph type="sldNum" sz="quarter" idx="12"/>
          </p:nvPr>
        </p:nvSpPr>
        <p:spPr/>
        <p:txBody>
          <a:bodyPr/>
          <a:lstStyle/>
          <a:p>
            <a:fld id="{93CB7317-004E-4852-AB2D-763CD5EF10CF}" type="slidenum">
              <a:rPr lang="tr-TR" smtClean="0"/>
              <a:t>28</a:t>
            </a:fld>
            <a:endParaRPr lang="tr-TR"/>
          </a:p>
        </p:txBody>
      </p:sp>
      <p:sp>
        <p:nvSpPr>
          <p:cNvPr id="6" name="Başlık 1">
            <a:extLst>
              <a:ext uri="{FF2B5EF4-FFF2-40B4-BE49-F238E27FC236}">
                <a16:creationId xmlns:a16="http://schemas.microsoft.com/office/drawing/2014/main" id="{41EDACFA-F89B-1690-E537-77F8B70D3FEF}"/>
              </a:ext>
            </a:extLst>
          </p:cNvPr>
          <p:cNvSpPr>
            <a:spLocks noGrp="1"/>
          </p:cNvSpPr>
          <p:nvPr>
            <p:ph type="title"/>
          </p:nvPr>
        </p:nvSpPr>
        <p:spPr>
          <a:xfrm>
            <a:off x="838200" y="365125"/>
            <a:ext cx="10515600" cy="1325563"/>
          </a:xfrm>
        </p:spPr>
        <p:txBody>
          <a:bodyPr>
            <a:normAutofit/>
          </a:bodyPr>
          <a:lstStyle/>
          <a:p>
            <a:pPr algn="ctr"/>
            <a:r>
              <a:rPr lang="tr-TR" sz="4000" b="1" dirty="0">
                <a:latin typeface="Arial" panose="020B0604020202020204" pitchFamily="34" charset="0"/>
                <a:cs typeface="Arial" panose="020B0604020202020204" pitchFamily="34" charset="0"/>
              </a:rPr>
              <a:t>SAĞLIKÇININ ROLÜ</a:t>
            </a:r>
          </a:p>
        </p:txBody>
      </p:sp>
      <p:sp>
        <p:nvSpPr>
          <p:cNvPr id="7" name="Metin kutusu 6">
            <a:extLst>
              <a:ext uri="{FF2B5EF4-FFF2-40B4-BE49-F238E27FC236}">
                <a16:creationId xmlns:a16="http://schemas.microsoft.com/office/drawing/2014/main" id="{AB1EDBEA-AA9A-2562-B321-85F2C618548C}"/>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b="0" i="1" u="none" strike="noStrike" dirty="0">
                <a:solidFill>
                  <a:srgbClr val="888888"/>
                </a:solidFill>
                <a:effectLst/>
                <a:latin typeface="Calibri" panose="020F0502020204030204" pitchFamily="34" charset="0"/>
              </a:rPr>
              <a:t>Öztek, Z. (2020). Halk Sağlığı Kuramlar ve Uygulamalar. Ankara: Sağlık ve Sosyal Yardım Vakfı</a:t>
            </a:r>
            <a:endParaRPr lang="tr-TR" sz="1000" i="1" dirty="0"/>
          </a:p>
        </p:txBody>
      </p:sp>
    </p:spTree>
    <p:extLst>
      <p:ext uri="{BB962C8B-B14F-4D97-AF65-F5344CB8AC3E}">
        <p14:creationId xmlns:p14="http://schemas.microsoft.com/office/powerpoint/2010/main" val="2439173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78AF000-D090-ACD9-9117-7FCCFA6BFB22}"/>
              </a:ext>
            </a:extLst>
          </p:cNvPr>
          <p:cNvSpPr>
            <a:spLocks noGrp="1"/>
          </p:cNvSpPr>
          <p:nvPr>
            <p:ph idx="1"/>
          </p:nvPr>
        </p:nvSpPr>
        <p:spPr>
          <a:xfrm>
            <a:off x="838200" y="1825625"/>
            <a:ext cx="5257800" cy="4351338"/>
          </a:xfrm>
        </p:spPr>
        <p:txBody>
          <a:bodyPr>
            <a:normAutofit/>
          </a:bodyPr>
          <a:lstStyle/>
          <a:p>
            <a:r>
              <a:rPr lang="tr-TR" sz="2200" dirty="0"/>
              <a:t>Bu konuda yapılan son düzenleme ise 2023 yılında yürürlüğe giren “</a:t>
            </a:r>
            <a:r>
              <a:rPr lang="tr-TR" sz="2200" i="0" dirty="0">
                <a:solidFill>
                  <a:srgbClr val="FF0000"/>
                </a:solidFill>
                <a:effectLst/>
                <a:latin typeface="Times New Roman" panose="02020603050405020304" pitchFamily="18" charset="0"/>
              </a:rPr>
              <a:t>Evde Sağlık Hizmeti Sunumu Hakkında Yönetmelik</a:t>
            </a:r>
            <a:r>
              <a:rPr lang="tr-TR" sz="2200" dirty="0"/>
              <a:t>” çerçevesinde yürütülmektedir.</a:t>
            </a:r>
          </a:p>
          <a:p>
            <a:r>
              <a:rPr lang="tr-TR" sz="2200" b="0" i="0" dirty="0">
                <a:solidFill>
                  <a:srgbClr val="000000"/>
                </a:solidFill>
                <a:effectLst/>
                <a:latin typeface="Times New Roman" panose="02020603050405020304" pitchFamily="18" charset="0"/>
              </a:rPr>
              <a:t> Bu Yönetmeliğin amacı, yaşamını sürdürdüğü mekânda sağlık hizmetine ihtiyacı olduğu tespit edilen bireylere hizmet standartlarına uygun şekilde mahallinde yapılması mümkün olan tıbbi hizmetlerin sunulmasına dair usul ve esasları belirlemektir.</a:t>
            </a:r>
            <a:endParaRPr lang="tr-TR" sz="2200" dirty="0"/>
          </a:p>
          <a:p>
            <a:endParaRPr lang="tr-TR" sz="2200" dirty="0"/>
          </a:p>
        </p:txBody>
      </p:sp>
      <p:sp>
        <p:nvSpPr>
          <p:cNvPr id="4" name="Veri Yer Tutucusu 3">
            <a:extLst>
              <a:ext uri="{FF2B5EF4-FFF2-40B4-BE49-F238E27FC236}">
                <a16:creationId xmlns:a16="http://schemas.microsoft.com/office/drawing/2014/main" id="{0BB29AF5-15FC-9CD4-5CE7-A0C4254C3454}"/>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109852DB-423E-3255-611C-D52C48F0C4F0}"/>
              </a:ext>
            </a:extLst>
          </p:cNvPr>
          <p:cNvSpPr>
            <a:spLocks noGrp="1"/>
          </p:cNvSpPr>
          <p:nvPr>
            <p:ph type="sldNum" sz="quarter" idx="12"/>
          </p:nvPr>
        </p:nvSpPr>
        <p:spPr/>
        <p:txBody>
          <a:bodyPr/>
          <a:lstStyle/>
          <a:p>
            <a:fld id="{93CB7317-004E-4852-AB2D-763CD5EF10CF}" type="slidenum">
              <a:rPr lang="tr-TR" smtClean="0"/>
              <a:t>29</a:t>
            </a:fld>
            <a:endParaRPr lang="tr-TR"/>
          </a:p>
        </p:txBody>
      </p:sp>
      <p:sp>
        <p:nvSpPr>
          <p:cNvPr id="6" name="Başlık 1">
            <a:extLst>
              <a:ext uri="{FF2B5EF4-FFF2-40B4-BE49-F238E27FC236}">
                <a16:creationId xmlns:a16="http://schemas.microsoft.com/office/drawing/2014/main" id="{423C31D1-1DB7-FAB4-0957-BBCA4FCEAFD1}"/>
              </a:ext>
            </a:extLst>
          </p:cNvPr>
          <p:cNvSpPr>
            <a:spLocks noGrp="1"/>
          </p:cNvSpPr>
          <p:nvPr>
            <p:ph type="title"/>
          </p:nvPr>
        </p:nvSpPr>
        <p:spPr>
          <a:xfrm>
            <a:off x="838200" y="365125"/>
            <a:ext cx="10515600" cy="1325563"/>
          </a:xfrm>
        </p:spPr>
        <p:txBody>
          <a:bodyPr>
            <a:normAutofit/>
          </a:bodyPr>
          <a:lstStyle/>
          <a:p>
            <a:pPr algn="ctr"/>
            <a:r>
              <a:rPr lang="tr-TR" sz="4000" b="1" dirty="0">
                <a:latin typeface="Arial" panose="020B0604020202020204" pitchFamily="34" charset="0"/>
                <a:cs typeface="Arial" panose="020B0604020202020204" pitchFamily="34" charset="0"/>
              </a:rPr>
              <a:t>SAĞLIK BAKANLIĞI EVDE SAĞLIK HİZMETLERİ</a:t>
            </a:r>
          </a:p>
        </p:txBody>
      </p:sp>
      <p:pic>
        <p:nvPicPr>
          <p:cNvPr id="8" name="Resim 7">
            <a:extLst>
              <a:ext uri="{FF2B5EF4-FFF2-40B4-BE49-F238E27FC236}">
                <a16:creationId xmlns:a16="http://schemas.microsoft.com/office/drawing/2014/main" id="{F6865DBD-DC21-2334-E582-AEC547C4D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208" y="1956741"/>
            <a:ext cx="4656592" cy="3395662"/>
          </a:xfrm>
          <a:prstGeom prst="rect">
            <a:avLst/>
          </a:prstGeom>
        </p:spPr>
      </p:pic>
      <p:sp>
        <p:nvSpPr>
          <p:cNvPr id="7" name="Metin kutusu 6">
            <a:extLst>
              <a:ext uri="{FF2B5EF4-FFF2-40B4-BE49-F238E27FC236}">
                <a16:creationId xmlns:a16="http://schemas.microsoft.com/office/drawing/2014/main" id="{F970AFB1-FA69-FEFF-2F96-1256D7086468}"/>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i="1" dirty="0">
                <a:solidFill>
                  <a:schemeClr val="bg1">
                    <a:lumMod val="50000"/>
                  </a:schemeClr>
                </a:solidFill>
                <a:effectLst/>
                <a:latin typeface="Calibri" panose="020F0502020204030204" pitchFamily="34" charset="0"/>
                <a:cs typeface="Calibri" panose="020F0502020204030204" pitchFamily="34" charset="0"/>
              </a:rPr>
              <a:t>Evde Sağlık Hizmeti Sunumu Hakkında Yönetmelik </a:t>
            </a:r>
            <a:r>
              <a:rPr lang="tr-TR" sz="1000" i="1" dirty="0">
                <a:solidFill>
                  <a:schemeClr val="bg1">
                    <a:lumMod val="50000"/>
                  </a:schemeClr>
                </a:solidFill>
                <a:latin typeface="Calibri" panose="020F0502020204030204" pitchFamily="34" charset="0"/>
                <a:cs typeface="Calibri" panose="020F0502020204030204" pitchFamily="34" charset="0"/>
              </a:rPr>
              <a:t>https://www.resmigazete.gov.tr/eskiler/2023/06/20230602-1.htm (Erişim Tarihi:17.03.2024)</a:t>
            </a:r>
          </a:p>
        </p:txBody>
      </p:sp>
    </p:spTree>
    <p:extLst>
      <p:ext uri="{BB962C8B-B14F-4D97-AF65-F5344CB8AC3E}">
        <p14:creationId xmlns:p14="http://schemas.microsoft.com/office/powerpoint/2010/main" val="2950054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4D4485-2E1B-87B2-06FF-4BA9D511D091}"/>
              </a:ext>
            </a:extLst>
          </p:cNvPr>
          <p:cNvSpPr>
            <a:spLocks noGrp="1"/>
          </p:cNvSpPr>
          <p:nvPr>
            <p:ph type="title"/>
          </p:nvPr>
        </p:nvSpPr>
        <p:spPr/>
        <p:txBody>
          <a:bodyPr>
            <a:normAutofit/>
          </a:bodyPr>
          <a:lstStyle/>
          <a:p>
            <a:pPr algn="ctr"/>
            <a:r>
              <a:rPr lang="tr-TR" sz="4000" b="1" dirty="0">
                <a:latin typeface="Arial" panose="020B0604020202020204" pitchFamily="34" charset="0"/>
                <a:cs typeface="Arial" panose="020B0604020202020204" pitchFamily="34" charset="0"/>
              </a:rPr>
              <a:t>TANIM</a:t>
            </a:r>
          </a:p>
        </p:txBody>
      </p:sp>
      <p:sp>
        <p:nvSpPr>
          <p:cNvPr id="3" name="İçerik Yer Tutucusu 2">
            <a:extLst>
              <a:ext uri="{FF2B5EF4-FFF2-40B4-BE49-F238E27FC236}">
                <a16:creationId xmlns:a16="http://schemas.microsoft.com/office/drawing/2014/main" id="{EC9E2A1D-C32D-F9A3-01AA-D10C95907910}"/>
              </a:ext>
            </a:extLst>
          </p:cNvPr>
          <p:cNvSpPr>
            <a:spLocks noGrp="1"/>
          </p:cNvSpPr>
          <p:nvPr>
            <p:ph idx="1"/>
          </p:nvPr>
        </p:nvSpPr>
        <p:spPr>
          <a:xfrm>
            <a:off x="838200" y="1825625"/>
            <a:ext cx="5257800" cy="4351338"/>
          </a:xfrm>
        </p:spPr>
        <p:txBody>
          <a:bodyPr>
            <a:normAutofit fontScale="92500" lnSpcReduction="10000"/>
          </a:bodyPr>
          <a:lstStyle/>
          <a:p>
            <a:r>
              <a:rPr lang="tr-TR" sz="2400" b="0" i="0" u="none" strike="noStrike" dirty="0">
                <a:solidFill>
                  <a:srgbClr val="000000"/>
                </a:solidFill>
                <a:effectLst/>
                <a:latin typeface="Arial" panose="020B0604020202020204" pitchFamily="34" charset="0"/>
                <a:cs typeface="Arial" panose="020B0604020202020204" pitchFamily="34" charset="0"/>
              </a:rPr>
              <a:t>Evde bakım hizmetleri; kişinin yeniden sağlığına kavuşması veya yaşamını sürdürmesini desteklemek amacıyla, sağlık elemanları, sosyal hizmet görevlileri ya da aile bireyleri tarafından kişinin yaşadığı ortamda verilen hizmetlerdir.</a:t>
            </a:r>
          </a:p>
          <a:p>
            <a:r>
              <a:rPr lang="tr-TR" sz="2400" b="0" i="0" u="none" strike="noStrike" dirty="0">
                <a:solidFill>
                  <a:srgbClr val="000000"/>
                </a:solidFill>
                <a:effectLst/>
                <a:latin typeface="Arial" panose="020B0604020202020204" pitchFamily="34" charset="0"/>
                <a:cs typeface="Arial" panose="020B0604020202020204" pitchFamily="34" charset="0"/>
              </a:rPr>
              <a:t>Çeşitli hastalıklar nedeniyle evde sağlık hizmeti almaya ihtiyacı olan bireylere evinde ve aile ortamında sosyal ve psikolojik danışmanlık hizmetlerini de kapsayacak şekilde verilen muayene, tetkik, tahlil, tedavi, tıbbi bakım, takip ve rehabilitasyon hizmetleri bütünüdür.</a:t>
            </a:r>
            <a:endParaRPr lang="tr-TR" sz="2400"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F9C553ED-3C85-45A3-F6A5-E33C05089966}"/>
              </a:ext>
            </a:extLst>
          </p:cNvPr>
          <p:cNvPicPr>
            <a:picLocks noChangeAspect="1"/>
          </p:cNvPicPr>
          <p:nvPr/>
        </p:nvPicPr>
        <p:blipFill>
          <a:blip r:embed="rId2"/>
          <a:stretch>
            <a:fillRect/>
          </a:stretch>
        </p:blipFill>
        <p:spPr>
          <a:xfrm>
            <a:off x="7281319" y="2788085"/>
            <a:ext cx="4072481" cy="2426418"/>
          </a:xfrm>
          <a:prstGeom prst="rect">
            <a:avLst/>
          </a:prstGeom>
        </p:spPr>
      </p:pic>
      <p:sp>
        <p:nvSpPr>
          <p:cNvPr id="5" name="Veri Yer Tutucusu 4">
            <a:extLst>
              <a:ext uri="{FF2B5EF4-FFF2-40B4-BE49-F238E27FC236}">
                <a16:creationId xmlns:a16="http://schemas.microsoft.com/office/drawing/2014/main" id="{BF6FF789-6ABA-44ED-0458-FE3CA8032E3C}"/>
              </a:ext>
            </a:extLst>
          </p:cNvPr>
          <p:cNvSpPr>
            <a:spLocks noGrp="1"/>
          </p:cNvSpPr>
          <p:nvPr>
            <p:ph type="dt" sz="half" idx="10"/>
          </p:nvPr>
        </p:nvSpPr>
        <p:spPr/>
        <p:txBody>
          <a:bodyPr/>
          <a:lstStyle/>
          <a:p>
            <a:fld id="{DB678210-F41E-42D9-BDF6-25FEB20A9626}" type="datetime1">
              <a:rPr lang="tr-TR" smtClean="0"/>
              <a:t>15.03.2024</a:t>
            </a:fld>
            <a:endParaRPr lang="tr-TR"/>
          </a:p>
        </p:txBody>
      </p:sp>
      <p:sp>
        <p:nvSpPr>
          <p:cNvPr id="7" name="Metin kutusu 6">
            <a:extLst>
              <a:ext uri="{FF2B5EF4-FFF2-40B4-BE49-F238E27FC236}">
                <a16:creationId xmlns:a16="http://schemas.microsoft.com/office/drawing/2014/main" id="{954B5BE7-0BFD-E54F-EB4A-695EFE77337C}"/>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b="0" i="1" u="none" strike="noStrike" dirty="0">
                <a:solidFill>
                  <a:srgbClr val="888888"/>
                </a:solidFill>
                <a:effectLst/>
                <a:latin typeface="Calibri" panose="020F0502020204030204" pitchFamily="34" charset="0"/>
              </a:rPr>
              <a:t>Öztek, Z. (2020). Halk Sağlığı Kuramlar ve Uygulamalar. Ankara: Sağlık ve Sosyal Yardım Vakfı</a:t>
            </a:r>
            <a:endParaRPr lang="tr-TR" sz="1000" i="1" dirty="0"/>
          </a:p>
        </p:txBody>
      </p:sp>
      <p:sp>
        <p:nvSpPr>
          <p:cNvPr id="6" name="Slayt Numarası Yer Tutucusu 5">
            <a:extLst>
              <a:ext uri="{FF2B5EF4-FFF2-40B4-BE49-F238E27FC236}">
                <a16:creationId xmlns:a16="http://schemas.microsoft.com/office/drawing/2014/main" id="{4F4F768C-D6CF-46E0-60CA-269FAA478297}"/>
              </a:ext>
            </a:extLst>
          </p:cNvPr>
          <p:cNvSpPr>
            <a:spLocks noGrp="1"/>
          </p:cNvSpPr>
          <p:nvPr>
            <p:ph type="sldNum" sz="quarter" idx="12"/>
          </p:nvPr>
        </p:nvSpPr>
        <p:spPr/>
        <p:txBody>
          <a:bodyPr/>
          <a:lstStyle/>
          <a:p>
            <a:fld id="{93CB7317-004E-4852-AB2D-763CD5EF10CF}" type="slidenum">
              <a:rPr lang="tr-TR" smtClean="0"/>
              <a:t>3</a:t>
            </a:fld>
            <a:endParaRPr lang="tr-TR" dirty="0"/>
          </a:p>
        </p:txBody>
      </p:sp>
    </p:spTree>
    <p:extLst>
      <p:ext uri="{BB962C8B-B14F-4D97-AF65-F5344CB8AC3E}">
        <p14:creationId xmlns:p14="http://schemas.microsoft.com/office/powerpoint/2010/main" val="4108173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190CB5D-C74A-8350-6670-4E9761894B8B}"/>
              </a:ext>
            </a:extLst>
          </p:cNvPr>
          <p:cNvSpPr>
            <a:spLocks noGrp="1"/>
          </p:cNvSpPr>
          <p:nvPr>
            <p:ph idx="1"/>
          </p:nvPr>
        </p:nvSpPr>
        <p:spPr/>
        <p:txBody>
          <a:bodyPr>
            <a:normAutofit/>
          </a:bodyPr>
          <a:lstStyle/>
          <a:p>
            <a:pPr marL="0" indent="0">
              <a:buNone/>
            </a:pPr>
            <a:r>
              <a:rPr lang="tr-TR" sz="2200" b="1" dirty="0"/>
              <a:t>Yeni yönetmelikle;</a:t>
            </a:r>
          </a:p>
          <a:p>
            <a:pPr lvl="1"/>
            <a:r>
              <a:rPr lang="tr-TR" sz="2200" b="0" i="0" dirty="0">
                <a:effectLst/>
                <a:latin typeface="Roboto" panose="02000000000000000000" pitchFamily="2" charset="0"/>
              </a:rPr>
              <a:t>Evde sağlık hizmeti sunum kapsamı genişletildi; standartları belirlendi. Personel, araç ve donanımında ihtiyaca uygun kapasite artışı planlandı.</a:t>
            </a:r>
          </a:p>
          <a:p>
            <a:pPr lvl="1"/>
            <a:r>
              <a:rPr lang="tr-TR" sz="2200" b="0" i="0" dirty="0">
                <a:effectLst/>
                <a:latin typeface="Roboto" panose="02000000000000000000" pitchFamily="2" charset="0"/>
              </a:rPr>
              <a:t>Süreli (Hastane taburculuk sonrası) ve süresiz (Uzun dönem bakım) evde sağlık hizmet standartları belirlendi.</a:t>
            </a:r>
            <a:endParaRPr lang="tr-TR" sz="2200" dirty="0">
              <a:latin typeface="Roboto" panose="02000000000000000000" pitchFamily="2" charset="0"/>
            </a:endParaRPr>
          </a:p>
          <a:p>
            <a:pPr lvl="1"/>
            <a:r>
              <a:rPr lang="tr-TR" sz="2200" b="0" i="0" dirty="0">
                <a:effectLst/>
                <a:latin typeface="Roboto" panose="02000000000000000000" pitchFamily="2" charset="0"/>
              </a:rPr>
              <a:t>Hangi hasta grubunun evde sağlık hizmeti alacağı tanımlandı. 80 yaş üstü büyüklerimize, istemeleri halinde, evde sağlık hizmetinden doğrudan yararlanabilme imkânı sağlandı.</a:t>
            </a:r>
          </a:p>
          <a:p>
            <a:pPr lvl="1"/>
            <a:r>
              <a:rPr lang="tr-TR" sz="2200" b="0" i="0" dirty="0">
                <a:solidFill>
                  <a:srgbClr val="FF0000"/>
                </a:solidFill>
                <a:effectLst/>
                <a:latin typeface="Roboto" panose="02000000000000000000" pitchFamily="2" charset="0"/>
              </a:rPr>
              <a:t>Sağlıklı Yaş Alma Merkezlerinin Kurulmasına </a:t>
            </a:r>
            <a:r>
              <a:rPr lang="tr-TR" sz="2200" dirty="0">
                <a:solidFill>
                  <a:srgbClr val="FF0000"/>
                </a:solidFill>
                <a:latin typeface="Roboto" panose="02000000000000000000" pitchFamily="2" charset="0"/>
              </a:rPr>
              <a:t>D</a:t>
            </a:r>
            <a:r>
              <a:rPr lang="tr-TR" sz="2200" b="0" i="0" dirty="0">
                <a:solidFill>
                  <a:srgbClr val="FF0000"/>
                </a:solidFill>
                <a:effectLst/>
                <a:latin typeface="Roboto" panose="02000000000000000000" pitchFamily="2" charset="0"/>
              </a:rPr>
              <a:t>air Genelge</a:t>
            </a:r>
            <a:r>
              <a:rPr lang="tr-TR" sz="2200" b="0" i="0" dirty="0">
                <a:effectLst/>
                <a:latin typeface="Roboto" panose="02000000000000000000" pitchFamily="2" charset="0"/>
              </a:rPr>
              <a:t> ile bağlantılı olarak hizmet sunumunda evde sağlık ekiplerine de rol verildi.</a:t>
            </a:r>
            <a:endParaRPr lang="tr-TR" sz="2200" dirty="0">
              <a:latin typeface="Roboto" panose="02000000000000000000" pitchFamily="2" charset="0"/>
            </a:endParaRPr>
          </a:p>
          <a:p>
            <a:pPr lvl="1"/>
            <a:r>
              <a:rPr lang="tr-TR" sz="2200" b="0" i="0" dirty="0">
                <a:effectLst/>
                <a:latin typeface="Roboto" panose="02000000000000000000" pitchFamily="2" charset="0"/>
              </a:rPr>
              <a:t>İşlemlerin ESYS (Evde Sağlık Yönetim Sistemi) yazılım sistemi üzerinden yürütülmesi planlandı. Bu yazılım ile diğer paydaşlarla gerekli iletişim ağının kurulması hedefleniyor, yazılım güncellemeleri devam ediyor.</a:t>
            </a:r>
            <a:endParaRPr lang="tr-TR" sz="2200" dirty="0"/>
          </a:p>
        </p:txBody>
      </p:sp>
      <p:sp>
        <p:nvSpPr>
          <p:cNvPr id="4" name="Veri Yer Tutucusu 3">
            <a:extLst>
              <a:ext uri="{FF2B5EF4-FFF2-40B4-BE49-F238E27FC236}">
                <a16:creationId xmlns:a16="http://schemas.microsoft.com/office/drawing/2014/main" id="{66AC2DFA-F220-8CA0-957F-F8513C6AFED8}"/>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EC27C931-3E7A-0906-1326-B19DED31D9D9}"/>
              </a:ext>
            </a:extLst>
          </p:cNvPr>
          <p:cNvSpPr>
            <a:spLocks noGrp="1"/>
          </p:cNvSpPr>
          <p:nvPr>
            <p:ph type="sldNum" sz="quarter" idx="12"/>
          </p:nvPr>
        </p:nvSpPr>
        <p:spPr/>
        <p:txBody>
          <a:bodyPr/>
          <a:lstStyle/>
          <a:p>
            <a:fld id="{93CB7317-004E-4852-AB2D-763CD5EF10CF}" type="slidenum">
              <a:rPr lang="tr-TR" smtClean="0"/>
              <a:t>30</a:t>
            </a:fld>
            <a:endParaRPr lang="tr-TR"/>
          </a:p>
        </p:txBody>
      </p:sp>
      <p:sp>
        <p:nvSpPr>
          <p:cNvPr id="6" name="Başlık 1">
            <a:extLst>
              <a:ext uri="{FF2B5EF4-FFF2-40B4-BE49-F238E27FC236}">
                <a16:creationId xmlns:a16="http://schemas.microsoft.com/office/drawing/2014/main" id="{76BE4DB1-ACD8-097F-A4A6-5EF0A57F4104}"/>
              </a:ext>
            </a:extLst>
          </p:cNvPr>
          <p:cNvSpPr>
            <a:spLocks noGrp="1"/>
          </p:cNvSpPr>
          <p:nvPr>
            <p:ph type="title"/>
          </p:nvPr>
        </p:nvSpPr>
        <p:spPr>
          <a:xfrm>
            <a:off x="838200" y="365125"/>
            <a:ext cx="10515600" cy="1325563"/>
          </a:xfrm>
        </p:spPr>
        <p:txBody>
          <a:bodyPr>
            <a:normAutofit/>
          </a:bodyPr>
          <a:lstStyle/>
          <a:p>
            <a:pPr algn="ctr"/>
            <a:r>
              <a:rPr lang="tr-TR" sz="4000" b="1" dirty="0">
                <a:latin typeface="Arial" panose="020B0604020202020204" pitchFamily="34" charset="0"/>
                <a:cs typeface="Arial" panose="020B0604020202020204" pitchFamily="34" charset="0"/>
              </a:rPr>
              <a:t>SAĞLIK BAKANLIĞI EVDE SAĞLIK HİZMETLERİ</a:t>
            </a:r>
          </a:p>
        </p:txBody>
      </p:sp>
      <p:sp>
        <p:nvSpPr>
          <p:cNvPr id="7" name="Metin kutusu 6">
            <a:extLst>
              <a:ext uri="{FF2B5EF4-FFF2-40B4-BE49-F238E27FC236}">
                <a16:creationId xmlns:a16="http://schemas.microsoft.com/office/drawing/2014/main" id="{D0015AC4-B947-C9D4-0AB6-31ECE6A3A395}"/>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i="1" dirty="0">
                <a:solidFill>
                  <a:schemeClr val="bg1">
                    <a:lumMod val="50000"/>
                  </a:schemeClr>
                </a:solidFill>
                <a:latin typeface="Calibri" panose="020F0502020204030204" pitchFamily="34" charset="0"/>
                <a:cs typeface="Calibri" panose="020F0502020204030204" pitchFamily="34" charset="0"/>
              </a:rPr>
              <a:t>https://khgmsaglikhizmetleridb.saglik.gov.tr/TR-96311/evde-saglik-hizmetleri-sunumu-hakkinda-yonetmelik-resmi-gazetede-yayimlandi.html</a:t>
            </a:r>
          </a:p>
        </p:txBody>
      </p:sp>
    </p:spTree>
    <p:extLst>
      <p:ext uri="{BB962C8B-B14F-4D97-AF65-F5344CB8AC3E}">
        <p14:creationId xmlns:p14="http://schemas.microsoft.com/office/powerpoint/2010/main" val="137867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F0BDC5F7-941D-6B6A-D33F-1EEDCA474E4F}"/>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8471152F-46EA-E84C-52E0-65FAE9884F7B}"/>
              </a:ext>
            </a:extLst>
          </p:cNvPr>
          <p:cNvSpPr>
            <a:spLocks noGrp="1"/>
          </p:cNvSpPr>
          <p:nvPr>
            <p:ph type="sldNum" sz="quarter" idx="12"/>
          </p:nvPr>
        </p:nvSpPr>
        <p:spPr/>
        <p:txBody>
          <a:bodyPr/>
          <a:lstStyle/>
          <a:p>
            <a:fld id="{93CB7317-004E-4852-AB2D-763CD5EF10CF}" type="slidenum">
              <a:rPr lang="tr-TR" smtClean="0"/>
              <a:t>31</a:t>
            </a:fld>
            <a:endParaRPr lang="tr-TR"/>
          </a:p>
        </p:txBody>
      </p:sp>
      <p:pic>
        <p:nvPicPr>
          <p:cNvPr id="11" name="Resim 10" descr="metin, insan yüzü, kişi, şahıs, ekran görüntüsü içeren bir resim&#10;&#10;Açıklama otomatik olarak oluşturuldu">
            <a:extLst>
              <a:ext uri="{FF2B5EF4-FFF2-40B4-BE49-F238E27FC236}">
                <a16:creationId xmlns:a16="http://schemas.microsoft.com/office/drawing/2014/main" id="{61060D6D-C510-1C9A-2C79-603ABCACE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0"/>
            <a:ext cx="5486400" cy="6858000"/>
          </a:xfrm>
          <a:prstGeom prst="rect">
            <a:avLst/>
          </a:prstGeom>
        </p:spPr>
      </p:pic>
    </p:spTree>
    <p:extLst>
      <p:ext uri="{BB962C8B-B14F-4D97-AF65-F5344CB8AC3E}">
        <p14:creationId xmlns:p14="http://schemas.microsoft.com/office/powerpoint/2010/main" val="4228884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6F20188-D88D-ED3D-FD85-5DAB9B9E1C9F}"/>
              </a:ext>
            </a:extLst>
          </p:cNvPr>
          <p:cNvSpPr>
            <a:spLocks noGrp="1"/>
          </p:cNvSpPr>
          <p:nvPr>
            <p:ph type="dt" sz="half" idx="10"/>
          </p:nvPr>
        </p:nvSpPr>
        <p:spPr/>
        <p:txBody>
          <a:bodyPr/>
          <a:lstStyle/>
          <a:p>
            <a:fld id="{E34588BA-6EF0-4BF3-8072-11DD3F09CECC}" type="datetime1">
              <a:rPr lang="tr-TR" smtClean="0"/>
              <a:t>15.03.2024</a:t>
            </a:fld>
            <a:endParaRPr lang="tr-TR"/>
          </a:p>
        </p:txBody>
      </p:sp>
      <p:sp>
        <p:nvSpPr>
          <p:cNvPr id="3" name="Slayt Numarası Yer Tutucusu 2">
            <a:extLst>
              <a:ext uri="{FF2B5EF4-FFF2-40B4-BE49-F238E27FC236}">
                <a16:creationId xmlns:a16="http://schemas.microsoft.com/office/drawing/2014/main" id="{C9D30A69-DDF3-5BB9-332B-FC3548D43337}"/>
              </a:ext>
            </a:extLst>
          </p:cNvPr>
          <p:cNvSpPr>
            <a:spLocks noGrp="1"/>
          </p:cNvSpPr>
          <p:nvPr>
            <p:ph type="sldNum" sz="quarter" idx="12"/>
          </p:nvPr>
        </p:nvSpPr>
        <p:spPr/>
        <p:txBody>
          <a:bodyPr/>
          <a:lstStyle/>
          <a:p>
            <a:fld id="{93CB7317-004E-4852-AB2D-763CD5EF10CF}" type="slidenum">
              <a:rPr lang="tr-TR" smtClean="0"/>
              <a:t>32</a:t>
            </a:fld>
            <a:endParaRPr lang="tr-TR"/>
          </a:p>
        </p:txBody>
      </p:sp>
      <p:pic>
        <p:nvPicPr>
          <p:cNvPr id="5" name="Resim 4" descr="metin, insan yüzü, mektup, harf, ekran görüntüsü içeren bir resim&#10;&#10;Açıklama otomatik olarak oluşturuldu">
            <a:extLst>
              <a:ext uri="{FF2B5EF4-FFF2-40B4-BE49-F238E27FC236}">
                <a16:creationId xmlns:a16="http://schemas.microsoft.com/office/drawing/2014/main" id="{4426B7D6-397F-F313-DC83-3C0B5C939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0"/>
            <a:ext cx="5486400" cy="6858000"/>
          </a:xfrm>
          <a:prstGeom prst="rect">
            <a:avLst/>
          </a:prstGeom>
        </p:spPr>
      </p:pic>
    </p:spTree>
    <p:extLst>
      <p:ext uri="{BB962C8B-B14F-4D97-AF65-F5344CB8AC3E}">
        <p14:creationId xmlns:p14="http://schemas.microsoft.com/office/powerpoint/2010/main" val="3712271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59D9FFB-7EFD-D8BD-C581-E9A455376934}"/>
              </a:ext>
            </a:extLst>
          </p:cNvPr>
          <p:cNvSpPr>
            <a:spLocks noGrp="1"/>
          </p:cNvSpPr>
          <p:nvPr>
            <p:ph type="dt" sz="half" idx="10"/>
          </p:nvPr>
        </p:nvSpPr>
        <p:spPr/>
        <p:txBody>
          <a:bodyPr/>
          <a:lstStyle/>
          <a:p>
            <a:fld id="{E34588BA-6EF0-4BF3-8072-11DD3F09CECC}" type="datetime1">
              <a:rPr lang="tr-TR" smtClean="0"/>
              <a:t>15.03.2024</a:t>
            </a:fld>
            <a:endParaRPr lang="tr-TR"/>
          </a:p>
        </p:txBody>
      </p:sp>
      <p:sp>
        <p:nvSpPr>
          <p:cNvPr id="3" name="Slayt Numarası Yer Tutucusu 2">
            <a:extLst>
              <a:ext uri="{FF2B5EF4-FFF2-40B4-BE49-F238E27FC236}">
                <a16:creationId xmlns:a16="http://schemas.microsoft.com/office/drawing/2014/main" id="{A2F68111-19CE-EF87-5190-D253D491EB8C}"/>
              </a:ext>
            </a:extLst>
          </p:cNvPr>
          <p:cNvSpPr>
            <a:spLocks noGrp="1"/>
          </p:cNvSpPr>
          <p:nvPr>
            <p:ph type="sldNum" sz="quarter" idx="12"/>
          </p:nvPr>
        </p:nvSpPr>
        <p:spPr/>
        <p:txBody>
          <a:bodyPr/>
          <a:lstStyle/>
          <a:p>
            <a:fld id="{93CB7317-004E-4852-AB2D-763CD5EF10CF}" type="slidenum">
              <a:rPr lang="tr-TR" smtClean="0"/>
              <a:t>33</a:t>
            </a:fld>
            <a:endParaRPr lang="tr-TR"/>
          </a:p>
        </p:txBody>
      </p:sp>
      <p:pic>
        <p:nvPicPr>
          <p:cNvPr id="5" name="Resim 4" descr="metin, ekran görüntüsü, yazı tipi, doküman, belge içeren bir resim&#10;&#10;Açıklama otomatik olarak oluşturuldu">
            <a:extLst>
              <a:ext uri="{FF2B5EF4-FFF2-40B4-BE49-F238E27FC236}">
                <a16:creationId xmlns:a16="http://schemas.microsoft.com/office/drawing/2014/main" id="{F42E7E09-913E-FFC6-371C-C2C155903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0"/>
            <a:ext cx="5486400" cy="6858000"/>
          </a:xfrm>
          <a:prstGeom prst="rect">
            <a:avLst/>
          </a:prstGeom>
        </p:spPr>
      </p:pic>
    </p:spTree>
    <p:extLst>
      <p:ext uri="{BB962C8B-B14F-4D97-AF65-F5344CB8AC3E}">
        <p14:creationId xmlns:p14="http://schemas.microsoft.com/office/powerpoint/2010/main" val="2015459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87AAA66-D67D-2592-9A9E-6F3A04941AB9}"/>
              </a:ext>
            </a:extLst>
          </p:cNvPr>
          <p:cNvSpPr>
            <a:spLocks noGrp="1"/>
          </p:cNvSpPr>
          <p:nvPr>
            <p:ph idx="1"/>
          </p:nvPr>
        </p:nvSpPr>
        <p:spPr/>
        <p:txBody>
          <a:bodyPr>
            <a:noAutofit/>
          </a:bodyPr>
          <a:lstStyle/>
          <a:p>
            <a:pPr marL="457200" lvl="0" indent="-457200" algn="l" rtl="0">
              <a:lnSpc>
                <a:spcPct val="90000"/>
              </a:lnSpc>
              <a:spcBef>
                <a:spcPts val="0"/>
              </a:spcBef>
              <a:spcAft>
                <a:spcPts val="0"/>
              </a:spcAft>
              <a:buClr>
                <a:srgbClr val="000000"/>
              </a:buClr>
              <a:buSzPts val="2400"/>
              <a:buFont typeface="+mj-lt"/>
              <a:buAutoNum type="arabicPeriod"/>
            </a:pPr>
            <a:r>
              <a:rPr lang="tr-TR" sz="2200" b="1" i="0" dirty="0">
                <a:solidFill>
                  <a:srgbClr val="000000"/>
                </a:solidFill>
              </a:rPr>
              <a:t>H Tipi Evde Sağlık Hizmet Birimleri(ESH-H)</a:t>
            </a:r>
            <a:r>
              <a:rPr lang="tr-TR" sz="2200" b="0" i="0" dirty="0">
                <a:solidFill>
                  <a:srgbClr val="000000"/>
                </a:solidFill>
              </a:rPr>
              <a:t>:</a:t>
            </a:r>
            <a:endParaRPr lang="tr-TR" sz="2200" dirty="0">
              <a:solidFill>
                <a:srgbClr val="000000"/>
              </a:solidFill>
            </a:endParaRPr>
          </a:p>
          <a:p>
            <a:pPr marL="0" lvl="0" indent="0" algn="l" rtl="0">
              <a:lnSpc>
                <a:spcPct val="90000"/>
              </a:lnSpc>
              <a:spcBef>
                <a:spcPts val="0"/>
              </a:spcBef>
              <a:spcAft>
                <a:spcPts val="0"/>
              </a:spcAft>
              <a:buClr>
                <a:srgbClr val="000000"/>
              </a:buClr>
              <a:buSzPts val="2400"/>
              <a:buNone/>
            </a:pPr>
            <a:endParaRPr lang="tr-TR" sz="2200" dirty="0">
              <a:solidFill>
                <a:srgbClr val="000000"/>
              </a:solidFill>
            </a:endParaRPr>
          </a:p>
          <a:p>
            <a:pPr>
              <a:spcBef>
                <a:spcPts val="0"/>
              </a:spcBef>
              <a:buClr>
                <a:srgbClr val="000000"/>
              </a:buClr>
              <a:buSzPts val="2400"/>
            </a:pPr>
            <a:r>
              <a:rPr lang="tr-TR" sz="2200" b="0" i="0" dirty="0">
                <a:solidFill>
                  <a:srgbClr val="000000"/>
                </a:solidFill>
              </a:rPr>
              <a:t>  </a:t>
            </a:r>
            <a:r>
              <a:rPr lang="tr-TR" sz="2200" dirty="0">
                <a:solidFill>
                  <a:srgbClr val="000000"/>
                </a:solidFill>
              </a:rPr>
              <a:t> İkinci ve üçüncü basamak sağlık tesisleri bünyesinde kurulan evde sağlık hizmet birimleridir.</a:t>
            </a:r>
          </a:p>
          <a:p>
            <a:pPr>
              <a:spcBef>
                <a:spcPts val="0"/>
              </a:spcBef>
              <a:buClr>
                <a:srgbClr val="000000"/>
              </a:buClr>
              <a:buSzPts val="2400"/>
            </a:pPr>
            <a:r>
              <a:rPr lang="tr-TR" sz="2200" dirty="0">
                <a:solidFill>
                  <a:srgbClr val="000000"/>
                </a:solidFill>
              </a:rPr>
              <a:t>   </a:t>
            </a:r>
            <a:r>
              <a:rPr lang="tr-TR" sz="2200" b="0" i="0" dirty="0">
                <a:solidFill>
                  <a:srgbClr val="000000"/>
                </a:solidFill>
              </a:rPr>
              <a:t>Ekip; </a:t>
            </a:r>
            <a:r>
              <a:rPr lang="tr-TR" sz="2200" dirty="0">
                <a:solidFill>
                  <a:srgbClr val="000000"/>
                </a:solidFill>
              </a:rPr>
              <a:t>H</a:t>
            </a:r>
            <a:r>
              <a:rPr lang="tr-TR" sz="2200" b="0" i="0" dirty="0">
                <a:solidFill>
                  <a:srgbClr val="000000"/>
                </a:solidFill>
              </a:rPr>
              <a:t>ekim/uzman hekim, hemşire, ebe, toplum sağlığı teknisyeni, sağlık memuru, evde hasta bakım teknikeri, psikolog, sosyal çalışmacı, fizyoterapist, eczacı, diyetisyen, şoför ve evde sağlık hizmetlerin gerektirdiği diğer meslek mensuplarından oluşturulabilir.</a:t>
            </a:r>
            <a:endParaRPr lang="tr-TR" sz="2200" dirty="0">
              <a:solidFill>
                <a:srgbClr val="000000"/>
              </a:solidFill>
            </a:endParaRPr>
          </a:p>
          <a:p>
            <a:pPr>
              <a:spcBef>
                <a:spcPts val="0"/>
              </a:spcBef>
              <a:buClr>
                <a:srgbClr val="000000"/>
              </a:buClr>
              <a:buSzPts val="2400"/>
            </a:pPr>
            <a:r>
              <a:rPr lang="tr-TR" sz="2200" b="0" i="0" dirty="0">
                <a:solidFill>
                  <a:srgbClr val="000000"/>
                </a:solidFill>
                <a:effectLst/>
                <a:latin typeface="Times New Roman" panose="02020603050405020304" pitchFamily="18" charset="0"/>
              </a:rPr>
              <a:t>   Birimlerde; palyatif bakım, yara bakımı, yanık bakımı, trakeostomi, klinik beslenme (</a:t>
            </a:r>
            <a:r>
              <a:rPr lang="tr-TR" sz="2200" b="0" i="0" dirty="0" err="1">
                <a:solidFill>
                  <a:srgbClr val="000000"/>
                </a:solidFill>
                <a:effectLst/>
                <a:latin typeface="Times New Roman" panose="02020603050405020304" pitchFamily="18" charset="0"/>
              </a:rPr>
              <a:t>nutrisyon</a:t>
            </a:r>
            <a:r>
              <a:rPr lang="tr-TR" sz="2200" b="0" i="0" dirty="0">
                <a:solidFill>
                  <a:srgbClr val="000000"/>
                </a:solidFill>
                <a:effectLst/>
                <a:latin typeface="Times New Roman" panose="02020603050405020304" pitchFamily="18" charset="0"/>
              </a:rPr>
              <a:t>), fizik tedavi ve rehabilitasyon, akılcı ilaç kullanımı gibi tıbbi gereksinim alanlarında hizmet sunacak şekilde ekipler planlanabilir. Ekiplere, sorumlu idareci tarafından hastanın tıbbi ihtiyaçlarına göre konu ile ilgili branş hekimleri görevlendirilebilir.</a:t>
            </a:r>
            <a:endParaRPr lang="tr-TR" sz="2200" dirty="0"/>
          </a:p>
        </p:txBody>
      </p:sp>
      <p:sp>
        <p:nvSpPr>
          <p:cNvPr id="4" name="Veri Yer Tutucusu 3">
            <a:extLst>
              <a:ext uri="{FF2B5EF4-FFF2-40B4-BE49-F238E27FC236}">
                <a16:creationId xmlns:a16="http://schemas.microsoft.com/office/drawing/2014/main" id="{F87ED816-530B-CDA3-93E3-7D26DF5BF06F}"/>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DFE65B74-2DDF-12A0-8CB9-44BCCD3E9641}"/>
              </a:ext>
            </a:extLst>
          </p:cNvPr>
          <p:cNvSpPr>
            <a:spLocks noGrp="1"/>
          </p:cNvSpPr>
          <p:nvPr>
            <p:ph type="sldNum" sz="quarter" idx="12"/>
          </p:nvPr>
        </p:nvSpPr>
        <p:spPr/>
        <p:txBody>
          <a:bodyPr/>
          <a:lstStyle/>
          <a:p>
            <a:fld id="{93CB7317-004E-4852-AB2D-763CD5EF10CF}" type="slidenum">
              <a:rPr lang="tr-TR" smtClean="0"/>
              <a:t>34</a:t>
            </a:fld>
            <a:endParaRPr lang="tr-TR"/>
          </a:p>
        </p:txBody>
      </p:sp>
      <p:sp>
        <p:nvSpPr>
          <p:cNvPr id="6" name="Başlık 1">
            <a:extLst>
              <a:ext uri="{FF2B5EF4-FFF2-40B4-BE49-F238E27FC236}">
                <a16:creationId xmlns:a16="http://schemas.microsoft.com/office/drawing/2014/main" id="{960F2894-4E46-6C5F-B37A-7B64EABA84E6}"/>
              </a:ext>
            </a:extLst>
          </p:cNvPr>
          <p:cNvSpPr>
            <a:spLocks noGrp="1"/>
          </p:cNvSpPr>
          <p:nvPr>
            <p:ph type="title"/>
          </p:nvPr>
        </p:nvSpPr>
        <p:spPr>
          <a:xfrm>
            <a:off x="838200" y="365125"/>
            <a:ext cx="10515600" cy="1325563"/>
          </a:xfrm>
        </p:spPr>
        <p:txBody>
          <a:bodyPr>
            <a:normAutofit/>
          </a:bodyPr>
          <a:lstStyle/>
          <a:p>
            <a:pPr algn="ctr"/>
            <a:r>
              <a:rPr lang="tr-TR" sz="4000" b="1" dirty="0">
                <a:latin typeface="Arial" panose="020B0604020202020204" pitchFamily="34" charset="0"/>
                <a:cs typeface="Arial" panose="020B0604020202020204" pitchFamily="34" charset="0"/>
              </a:rPr>
              <a:t>SAĞLIK BAKANLIĞI EVDE SAĞLIK HİZMETLERİ</a:t>
            </a:r>
          </a:p>
        </p:txBody>
      </p:sp>
      <p:sp>
        <p:nvSpPr>
          <p:cNvPr id="2" name="Metin kutusu 1">
            <a:extLst>
              <a:ext uri="{FF2B5EF4-FFF2-40B4-BE49-F238E27FC236}">
                <a16:creationId xmlns:a16="http://schemas.microsoft.com/office/drawing/2014/main" id="{48B915F4-A510-2AC3-4CAF-95676CDDEBA6}"/>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i="1" dirty="0">
                <a:solidFill>
                  <a:schemeClr val="bg1">
                    <a:lumMod val="50000"/>
                  </a:schemeClr>
                </a:solidFill>
                <a:effectLst/>
                <a:latin typeface="Calibri" panose="020F0502020204030204" pitchFamily="34" charset="0"/>
                <a:cs typeface="Calibri" panose="020F0502020204030204" pitchFamily="34" charset="0"/>
              </a:rPr>
              <a:t>Evde Sağlık Hizmeti Sunumu Hakkında Yönetmelik </a:t>
            </a:r>
            <a:r>
              <a:rPr lang="tr-TR" sz="1000" i="1" dirty="0">
                <a:solidFill>
                  <a:schemeClr val="bg1">
                    <a:lumMod val="50000"/>
                  </a:schemeClr>
                </a:solidFill>
                <a:latin typeface="Calibri" panose="020F0502020204030204" pitchFamily="34" charset="0"/>
                <a:cs typeface="Calibri" panose="020F0502020204030204" pitchFamily="34" charset="0"/>
              </a:rPr>
              <a:t>https://www.resmigazete.gov.tr/eskiler/2023/06/20230602-1.htm (Erişim Tarihi:17.03.2024)</a:t>
            </a:r>
          </a:p>
        </p:txBody>
      </p:sp>
    </p:spTree>
    <p:extLst>
      <p:ext uri="{BB962C8B-B14F-4D97-AF65-F5344CB8AC3E}">
        <p14:creationId xmlns:p14="http://schemas.microsoft.com/office/powerpoint/2010/main" val="982488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DC84C6A-5B04-CBDA-3D2C-F2CC0E07ED01}"/>
              </a:ext>
            </a:extLst>
          </p:cNvPr>
          <p:cNvSpPr>
            <a:spLocks noGrp="1"/>
          </p:cNvSpPr>
          <p:nvPr>
            <p:ph idx="1"/>
          </p:nvPr>
        </p:nvSpPr>
        <p:spPr>
          <a:xfrm>
            <a:off x="838200" y="1825625"/>
            <a:ext cx="5257800" cy="4351338"/>
          </a:xfrm>
        </p:spPr>
        <p:txBody>
          <a:bodyPr>
            <a:normAutofit/>
          </a:bodyPr>
          <a:lstStyle/>
          <a:p>
            <a:pPr marL="457200" indent="-457200">
              <a:buFont typeface="+mj-lt"/>
              <a:buAutoNum type="arabicPeriod" startAt="2"/>
            </a:pPr>
            <a:r>
              <a:rPr lang="tr-TR" sz="2200" b="1" i="0" dirty="0">
                <a:solidFill>
                  <a:srgbClr val="000000"/>
                </a:solidFill>
              </a:rPr>
              <a:t>D Tipi Evde Sağlık Hizmet Birimleri(ESH-D)</a:t>
            </a:r>
            <a:r>
              <a:rPr lang="tr-TR" sz="2200" b="0" i="0" dirty="0">
                <a:solidFill>
                  <a:srgbClr val="000000"/>
                </a:solidFill>
              </a:rPr>
              <a:t>: </a:t>
            </a:r>
          </a:p>
          <a:p>
            <a:r>
              <a:rPr lang="tr-TR" sz="2200" b="0" i="0" dirty="0">
                <a:solidFill>
                  <a:srgbClr val="000000"/>
                </a:solidFill>
                <a:effectLst/>
                <a:latin typeface="Times New Roman" panose="02020603050405020304" pitchFamily="18" charset="0"/>
              </a:rPr>
              <a:t>Evde Sağlık Hizmeti kapsamındaki hastalara ağız ve diş sağlığı hizmeti sunmak üzere; bir diş hekimi, bir sağlık memuru ile ihtiyaç halinde bir ağız ve diş sağlığı teknikeri ya da diş protez teknikeri ile şoförden oluşur.</a:t>
            </a:r>
            <a:endParaRPr lang="tr-TR" sz="2200" dirty="0"/>
          </a:p>
        </p:txBody>
      </p:sp>
      <p:sp>
        <p:nvSpPr>
          <p:cNvPr id="4" name="Veri Yer Tutucusu 3">
            <a:extLst>
              <a:ext uri="{FF2B5EF4-FFF2-40B4-BE49-F238E27FC236}">
                <a16:creationId xmlns:a16="http://schemas.microsoft.com/office/drawing/2014/main" id="{EC264517-C9A5-9824-1488-6BA770303A05}"/>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D967FB78-57B3-D770-F47D-F7BBE44736C0}"/>
              </a:ext>
            </a:extLst>
          </p:cNvPr>
          <p:cNvSpPr>
            <a:spLocks noGrp="1"/>
          </p:cNvSpPr>
          <p:nvPr>
            <p:ph type="sldNum" sz="quarter" idx="12"/>
          </p:nvPr>
        </p:nvSpPr>
        <p:spPr/>
        <p:txBody>
          <a:bodyPr/>
          <a:lstStyle/>
          <a:p>
            <a:fld id="{93CB7317-004E-4852-AB2D-763CD5EF10CF}" type="slidenum">
              <a:rPr lang="tr-TR" smtClean="0"/>
              <a:t>35</a:t>
            </a:fld>
            <a:endParaRPr lang="tr-TR"/>
          </a:p>
        </p:txBody>
      </p:sp>
      <p:sp>
        <p:nvSpPr>
          <p:cNvPr id="6" name="Başlık 1">
            <a:extLst>
              <a:ext uri="{FF2B5EF4-FFF2-40B4-BE49-F238E27FC236}">
                <a16:creationId xmlns:a16="http://schemas.microsoft.com/office/drawing/2014/main" id="{C06467FC-85C9-2228-14F0-10103A6E1D38}"/>
              </a:ext>
            </a:extLst>
          </p:cNvPr>
          <p:cNvSpPr>
            <a:spLocks noGrp="1"/>
          </p:cNvSpPr>
          <p:nvPr>
            <p:ph type="title"/>
          </p:nvPr>
        </p:nvSpPr>
        <p:spPr>
          <a:xfrm>
            <a:off x="838200" y="365125"/>
            <a:ext cx="10515600" cy="1325563"/>
          </a:xfrm>
        </p:spPr>
        <p:txBody>
          <a:bodyPr>
            <a:normAutofit/>
          </a:bodyPr>
          <a:lstStyle/>
          <a:p>
            <a:pPr algn="ctr"/>
            <a:r>
              <a:rPr lang="tr-TR" sz="4000" b="1" dirty="0">
                <a:latin typeface="Arial" panose="020B0604020202020204" pitchFamily="34" charset="0"/>
                <a:cs typeface="Arial" panose="020B0604020202020204" pitchFamily="34" charset="0"/>
              </a:rPr>
              <a:t>SAĞLIK BAKANLIĞI EVDE SAĞLIK HİZMETLERİ</a:t>
            </a:r>
          </a:p>
        </p:txBody>
      </p:sp>
      <p:pic>
        <p:nvPicPr>
          <p:cNvPr id="8" name="Resim 7" descr="kırpıntı çizim, çizim, grafik, çizgi film içeren bir resim&#10;&#10;Açıklama otomatik olarak oluşturuldu">
            <a:extLst>
              <a:ext uri="{FF2B5EF4-FFF2-40B4-BE49-F238E27FC236}">
                <a16:creationId xmlns:a16="http://schemas.microsoft.com/office/drawing/2014/main" id="{89A250D1-FF72-258C-D411-AAE322005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462" y="1825625"/>
            <a:ext cx="4351338" cy="4351338"/>
          </a:xfrm>
          <a:prstGeom prst="rect">
            <a:avLst/>
          </a:prstGeom>
        </p:spPr>
      </p:pic>
      <p:sp>
        <p:nvSpPr>
          <p:cNvPr id="2" name="Metin kutusu 1">
            <a:extLst>
              <a:ext uri="{FF2B5EF4-FFF2-40B4-BE49-F238E27FC236}">
                <a16:creationId xmlns:a16="http://schemas.microsoft.com/office/drawing/2014/main" id="{35CD2B71-3788-C631-D095-701FF7FCF039}"/>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i="1" dirty="0">
                <a:solidFill>
                  <a:schemeClr val="bg1">
                    <a:lumMod val="50000"/>
                  </a:schemeClr>
                </a:solidFill>
                <a:effectLst/>
                <a:latin typeface="Calibri" panose="020F0502020204030204" pitchFamily="34" charset="0"/>
                <a:cs typeface="Calibri" panose="020F0502020204030204" pitchFamily="34" charset="0"/>
              </a:rPr>
              <a:t>Evde Sağlık Hizmeti Sunumu Hakkında Yönetmelik </a:t>
            </a:r>
            <a:r>
              <a:rPr lang="tr-TR" sz="1000" i="1" dirty="0">
                <a:solidFill>
                  <a:schemeClr val="bg1">
                    <a:lumMod val="50000"/>
                  </a:schemeClr>
                </a:solidFill>
                <a:latin typeface="Calibri" panose="020F0502020204030204" pitchFamily="34" charset="0"/>
                <a:cs typeface="Calibri" panose="020F0502020204030204" pitchFamily="34" charset="0"/>
              </a:rPr>
              <a:t>https://www.resmigazete.gov.tr/eskiler/2023/06/20230602-1.htm (Erişim Tarihi:17.03.2024)</a:t>
            </a:r>
          </a:p>
        </p:txBody>
      </p:sp>
    </p:spTree>
    <p:extLst>
      <p:ext uri="{BB962C8B-B14F-4D97-AF65-F5344CB8AC3E}">
        <p14:creationId xmlns:p14="http://schemas.microsoft.com/office/powerpoint/2010/main" val="1273929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9AD777-2AD5-3518-023D-4AEA07743D5F}"/>
              </a:ext>
            </a:extLst>
          </p:cNvPr>
          <p:cNvSpPr>
            <a:spLocks noGrp="1"/>
          </p:cNvSpPr>
          <p:nvPr>
            <p:ph type="title"/>
          </p:nvPr>
        </p:nvSpPr>
        <p:spPr/>
        <p:txBody>
          <a:bodyPr>
            <a:normAutofit/>
          </a:bodyPr>
          <a:lstStyle/>
          <a:p>
            <a:pPr algn="ctr"/>
            <a:r>
              <a:rPr lang="tr-TR" sz="4000" b="1" i="0" dirty="0">
                <a:solidFill>
                  <a:srgbClr val="000000"/>
                </a:solidFill>
                <a:effectLst/>
                <a:latin typeface="Arial" panose="020B0604020202020204" pitchFamily="34" charset="0"/>
                <a:cs typeface="Arial" panose="020B0604020202020204" pitchFamily="34" charset="0"/>
              </a:rPr>
              <a:t>BİRİM AÇILMASI VE TESCİLİ</a:t>
            </a:r>
            <a:endParaRPr lang="tr-TR" sz="40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7F18A620-3EDC-3842-4251-18D11D4630F4}"/>
              </a:ext>
            </a:extLst>
          </p:cNvPr>
          <p:cNvSpPr>
            <a:spLocks noGrp="1"/>
          </p:cNvSpPr>
          <p:nvPr>
            <p:ph idx="1"/>
          </p:nvPr>
        </p:nvSpPr>
        <p:spPr/>
        <p:txBody>
          <a:bodyPr>
            <a:normAutofit/>
          </a:bodyPr>
          <a:lstStyle/>
          <a:p>
            <a:r>
              <a:rPr lang="tr-TR" sz="2200" b="0" i="0" dirty="0">
                <a:solidFill>
                  <a:srgbClr val="000000"/>
                </a:solidFill>
                <a:effectLst/>
                <a:latin typeface="Arial" panose="020B0604020202020204" pitchFamily="34" charset="0"/>
                <a:cs typeface="Arial" panose="020B0604020202020204" pitchFamily="34" charset="0"/>
              </a:rPr>
              <a:t>Evde sağlık hizmeti sunacak olan birimin açılış izni sorumlu idarecinin teklifi ve müdürlük onayı ile verilir.</a:t>
            </a:r>
          </a:p>
          <a:p>
            <a:r>
              <a:rPr lang="tr-TR" sz="2200" b="0" i="0" dirty="0">
                <a:solidFill>
                  <a:srgbClr val="000000"/>
                </a:solidFill>
                <a:effectLst/>
                <a:latin typeface="Arial" panose="020B0604020202020204" pitchFamily="34" charset="0"/>
                <a:cs typeface="Arial" panose="020B0604020202020204" pitchFamily="34" charset="0"/>
              </a:rPr>
              <a:t>Açılış iznini alan birim ESH sunumu için bulundurulması gereken araç, tıbbi cihaz ve ilaç asgari standartlarını sağlar.</a:t>
            </a:r>
            <a:endParaRPr lang="tr-TR" sz="2200" dirty="0">
              <a:solidFill>
                <a:srgbClr val="000000"/>
              </a:solidFill>
              <a:latin typeface="Arial" panose="020B0604020202020204" pitchFamily="34" charset="0"/>
              <a:cs typeface="Arial" panose="020B0604020202020204" pitchFamily="34" charset="0"/>
            </a:endParaRPr>
          </a:p>
          <a:p>
            <a:r>
              <a:rPr lang="tr-TR" sz="2200" b="0" i="0" dirty="0">
                <a:solidFill>
                  <a:srgbClr val="000000"/>
                </a:solidFill>
                <a:effectLst/>
                <a:latin typeface="Arial" panose="020B0604020202020204" pitchFamily="34" charset="0"/>
                <a:cs typeface="Arial" panose="020B0604020202020204" pitchFamily="34" charset="0"/>
              </a:rPr>
              <a:t>İlgili sağlık tesisi müdürlüğe başvurur. Müdürlük bu başvuru üzerine, birimin bulunduğu sağlık tesisinde inceleme ve değerlendirme yapmak için en az birisi hekim olan ve üç kişiden oluşan yerinde değerlendirme komisyonu kurar. Komisyon sağlık tesisinin içinde, birimin bulunduğu yerde inceleme yapar.</a:t>
            </a:r>
          </a:p>
          <a:p>
            <a:r>
              <a:rPr lang="tr-TR" sz="2200" b="0" i="0" dirty="0">
                <a:solidFill>
                  <a:srgbClr val="000000"/>
                </a:solidFill>
                <a:effectLst/>
                <a:latin typeface="Arial" panose="020B0604020202020204" pitchFamily="34" charset="0"/>
                <a:cs typeface="Arial" panose="020B0604020202020204" pitchFamily="34" charset="0"/>
              </a:rPr>
              <a:t>İnceleme neticesinde uygunluğu tespit edilen birim, müdürlük tarafından tescil edilir ve </a:t>
            </a:r>
            <a:r>
              <a:rPr lang="tr-TR" sz="2200" b="0" i="0" dirty="0" err="1">
                <a:solidFill>
                  <a:srgbClr val="000000"/>
                </a:solidFill>
                <a:effectLst/>
                <a:latin typeface="Arial" panose="020B0604020202020204" pitchFamily="34" charset="0"/>
                <a:cs typeface="Arial" panose="020B0604020202020204" pitchFamily="34" charset="0"/>
              </a:rPr>
              <a:t>ESYS’ye</a:t>
            </a:r>
            <a:r>
              <a:rPr lang="tr-TR" sz="2200" b="0" i="0" dirty="0">
                <a:solidFill>
                  <a:srgbClr val="000000"/>
                </a:solidFill>
                <a:effectLst/>
                <a:latin typeface="Arial" panose="020B0604020202020204" pitchFamily="34" charset="0"/>
                <a:cs typeface="Arial" panose="020B0604020202020204" pitchFamily="34" charset="0"/>
              </a:rPr>
              <a:t> kaydı yapılır.</a:t>
            </a:r>
            <a:endParaRPr lang="tr-TR" sz="2200" dirty="0">
              <a:latin typeface="Arial" panose="020B0604020202020204" pitchFamily="34" charset="0"/>
              <a:cs typeface="Arial" panose="020B0604020202020204" pitchFamily="34" charset="0"/>
            </a:endParaRPr>
          </a:p>
        </p:txBody>
      </p:sp>
      <p:sp>
        <p:nvSpPr>
          <p:cNvPr id="4" name="Veri Yer Tutucusu 3">
            <a:extLst>
              <a:ext uri="{FF2B5EF4-FFF2-40B4-BE49-F238E27FC236}">
                <a16:creationId xmlns:a16="http://schemas.microsoft.com/office/drawing/2014/main" id="{43CB4DA4-56EE-CE9A-F0D5-A91F453CA320}"/>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32FC59D1-73F0-0520-B2F2-622BEC5B82F2}"/>
              </a:ext>
            </a:extLst>
          </p:cNvPr>
          <p:cNvSpPr>
            <a:spLocks noGrp="1"/>
          </p:cNvSpPr>
          <p:nvPr>
            <p:ph type="sldNum" sz="quarter" idx="12"/>
          </p:nvPr>
        </p:nvSpPr>
        <p:spPr/>
        <p:txBody>
          <a:bodyPr/>
          <a:lstStyle/>
          <a:p>
            <a:fld id="{93CB7317-004E-4852-AB2D-763CD5EF10CF}" type="slidenum">
              <a:rPr lang="tr-TR" smtClean="0"/>
              <a:t>36</a:t>
            </a:fld>
            <a:endParaRPr lang="tr-TR"/>
          </a:p>
        </p:txBody>
      </p:sp>
      <p:sp>
        <p:nvSpPr>
          <p:cNvPr id="7" name="Metin kutusu 6">
            <a:extLst>
              <a:ext uri="{FF2B5EF4-FFF2-40B4-BE49-F238E27FC236}">
                <a16:creationId xmlns:a16="http://schemas.microsoft.com/office/drawing/2014/main" id="{AC82DCBF-8B95-5FC1-E95A-FE4D1069726E}"/>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i="1" dirty="0">
                <a:solidFill>
                  <a:schemeClr val="bg1">
                    <a:lumMod val="50000"/>
                  </a:schemeClr>
                </a:solidFill>
                <a:effectLst/>
                <a:latin typeface="Calibri" panose="020F0502020204030204" pitchFamily="34" charset="0"/>
                <a:cs typeface="Calibri" panose="020F0502020204030204" pitchFamily="34" charset="0"/>
              </a:rPr>
              <a:t>Evde Sağlık Hizmeti Sunumu Hakkında Yönetmelik </a:t>
            </a:r>
            <a:r>
              <a:rPr lang="tr-TR" sz="1000" i="1" dirty="0">
                <a:solidFill>
                  <a:schemeClr val="bg1">
                    <a:lumMod val="50000"/>
                  </a:schemeClr>
                </a:solidFill>
                <a:latin typeface="Calibri" panose="020F0502020204030204" pitchFamily="34" charset="0"/>
                <a:cs typeface="Calibri" panose="020F0502020204030204" pitchFamily="34" charset="0"/>
              </a:rPr>
              <a:t>https://www.resmigazete.gov.tr/eskiler/2023/06/20230602-1.htm (Erişim Tarihi:17.03.2024)</a:t>
            </a:r>
          </a:p>
        </p:txBody>
      </p:sp>
    </p:spTree>
    <p:extLst>
      <p:ext uri="{BB962C8B-B14F-4D97-AF65-F5344CB8AC3E}">
        <p14:creationId xmlns:p14="http://schemas.microsoft.com/office/powerpoint/2010/main" val="2088176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BD4483-2959-5FE8-5D4A-48DF1C86A9D2}"/>
              </a:ext>
            </a:extLst>
          </p:cNvPr>
          <p:cNvSpPr>
            <a:spLocks noGrp="1"/>
          </p:cNvSpPr>
          <p:nvPr>
            <p:ph idx="1"/>
          </p:nvPr>
        </p:nvSpPr>
        <p:spPr/>
        <p:txBody>
          <a:bodyPr>
            <a:normAutofit/>
          </a:bodyPr>
          <a:lstStyle/>
          <a:p>
            <a:r>
              <a:rPr lang="tr-TR" sz="2200" b="0" i="0" dirty="0">
                <a:solidFill>
                  <a:srgbClr val="000000"/>
                </a:solidFill>
                <a:latin typeface="Arial" panose="020B0604020202020204" pitchFamily="34" charset="0"/>
                <a:ea typeface="Times New Roman"/>
                <a:cs typeface="Arial" panose="020B0604020202020204" pitchFamily="34" charset="0"/>
                <a:sym typeface="Times New Roman"/>
              </a:rPr>
              <a:t> </a:t>
            </a:r>
            <a:r>
              <a:rPr lang="tr-TR" sz="2200" b="0" i="0" dirty="0">
                <a:solidFill>
                  <a:srgbClr val="000000"/>
                </a:solidFill>
                <a:effectLst/>
                <a:latin typeface="Arial" panose="020B0604020202020204" pitchFamily="34" charset="0"/>
                <a:cs typeface="Arial" panose="020B0604020202020204" pitchFamily="34" charset="0"/>
              </a:rPr>
              <a:t> Birimlerin, hizmet sunumunu yerine getirebilmesi için müdürlükçe araç tahsisi yapılır. Mevcut araçların yetersiz kalması durumunda Bakanlıkça ilgili komisyonlarda gerekli değerlendirmeler yapılır ve tedbirlerin alınması sağlanır.</a:t>
            </a:r>
          </a:p>
          <a:p>
            <a:r>
              <a:rPr lang="tr-TR" sz="2200" b="0" i="0" dirty="0">
                <a:solidFill>
                  <a:srgbClr val="000000"/>
                </a:solidFill>
                <a:effectLst/>
                <a:latin typeface="Arial" panose="020B0604020202020204" pitchFamily="34" charset="0"/>
                <a:cs typeface="Arial" panose="020B0604020202020204" pitchFamily="34" charset="0"/>
              </a:rPr>
              <a:t>  </a:t>
            </a:r>
            <a:r>
              <a:rPr lang="tr-TR" sz="2200" b="0" i="0" dirty="0" err="1">
                <a:solidFill>
                  <a:srgbClr val="000000"/>
                </a:solidFill>
                <a:effectLst/>
                <a:latin typeface="Arial" panose="020B0604020202020204" pitchFamily="34" charset="0"/>
                <a:cs typeface="Arial" panose="020B0604020202020204" pitchFamily="34" charset="0"/>
              </a:rPr>
              <a:t>ESH’da</a:t>
            </a:r>
            <a:r>
              <a:rPr lang="tr-TR" sz="2200" b="0" i="0" dirty="0">
                <a:solidFill>
                  <a:srgbClr val="000000"/>
                </a:solidFill>
                <a:effectLst/>
                <a:latin typeface="Arial" panose="020B0604020202020204" pitchFamily="34" charset="0"/>
                <a:cs typeface="Arial" panose="020B0604020202020204" pitchFamily="34" charset="0"/>
              </a:rPr>
              <a:t> kullanılan araçlar üzerinde Bakanlık logosu, ESH logosu, </a:t>
            </a:r>
            <a:r>
              <a:rPr lang="tr-TR" sz="2200" b="0" i="0" dirty="0" err="1">
                <a:solidFill>
                  <a:srgbClr val="000000"/>
                </a:solidFill>
                <a:effectLst/>
                <a:latin typeface="Arial" panose="020B0604020202020204" pitchFamily="34" charset="0"/>
                <a:cs typeface="Arial" panose="020B0604020202020204" pitchFamily="34" charset="0"/>
              </a:rPr>
              <a:t>ESHİM’e</a:t>
            </a:r>
            <a:r>
              <a:rPr lang="tr-TR" sz="2200" b="0" i="0" dirty="0">
                <a:solidFill>
                  <a:srgbClr val="000000"/>
                </a:solidFill>
                <a:effectLst/>
                <a:latin typeface="Arial" panose="020B0604020202020204" pitchFamily="34" charset="0"/>
                <a:cs typeface="Arial" panose="020B0604020202020204" pitchFamily="34" charset="0"/>
              </a:rPr>
              <a:t> ait iletişim numarası bulunur ve araçlar hizmete özgü giydirilir.</a:t>
            </a:r>
            <a:endParaRPr lang="tr-TR" sz="2200" dirty="0">
              <a:latin typeface="Arial" panose="020B0604020202020204" pitchFamily="34" charset="0"/>
              <a:cs typeface="Arial" panose="020B0604020202020204" pitchFamily="34" charset="0"/>
            </a:endParaRPr>
          </a:p>
        </p:txBody>
      </p:sp>
      <p:sp>
        <p:nvSpPr>
          <p:cNvPr id="4" name="Veri Yer Tutucusu 3">
            <a:extLst>
              <a:ext uri="{FF2B5EF4-FFF2-40B4-BE49-F238E27FC236}">
                <a16:creationId xmlns:a16="http://schemas.microsoft.com/office/drawing/2014/main" id="{0CF0F2C5-D297-8122-B359-330766667B72}"/>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6E577EFA-5079-4560-2A1D-D3C56FAB9C9D}"/>
              </a:ext>
            </a:extLst>
          </p:cNvPr>
          <p:cNvSpPr>
            <a:spLocks noGrp="1"/>
          </p:cNvSpPr>
          <p:nvPr>
            <p:ph type="sldNum" sz="quarter" idx="12"/>
          </p:nvPr>
        </p:nvSpPr>
        <p:spPr/>
        <p:txBody>
          <a:bodyPr/>
          <a:lstStyle/>
          <a:p>
            <a:fld id="{93CB7317-004E-4852-AB2D-763CD5EF10CF}" type="slidenum">
              <a:rPr lang="tr-TR" smtClean="0"/>
              <a:t>37</a:t>
            </a:fld>
            <a:endParaRPr lang="tr-TR"/>
          </a:p>
        </p:txBody>
      </p:sp>
      <p:sp>
        <p:nvSpPr>
          <p:cNvPr id="6" name="Başlık 1">
            <a:extLst>
              <a:ext uri="{FF2B5EF4-FFF2-40B4-BE49-F238E27FC236}">
                <a16:creationId xmlns:a16="http://schemas.microsoft.com/office/drawing/2014/main" id="{44953D19-79E8-7580-DACD-F333DA561E58}"/>
              </a:ext>
            </a:extLst>
          </p:cNvPr>
          <p:cNvSpPr>
            <a:spLocks noGrp="1"/>
          </p:cNvSpPr>
          <p:nvPr>
            <p:ph type="title"/>
          </p:nvPr>
        </p:nvSpPr>
        <p:spPr>
          <a:xfrm>
            <a:off x="838200" y="365125"/>
            <a:ext cx="10515600" cy="1325563"/>
          </a:xfrm>
        </p:spPr>
        <p:txBody>
          <a:bodyPr>
            <a:normAutofit/>
          </a:bodyPr>
          <a:lstStyle/>
          <a:p>
            <a:pPr algn="ctr"/>
            <a:r>
              <a:rPr lang="tr-TR" sz="4000" b="1" dirty="0">
                <a:latin typeface="Arial" panose="020B0604020202020204" pitchFamily="34" charset="0"/>
                <a:cs typeface="Arial" panose="020B0604020202020204" pitchFamily="34" charset="0"/>
              </a:rPr>
              <a:t>SAĞLIK BAKANLIĞI EVDE SAĞLIK HİZMETLERİ</a:t>
            </a:r>
          </a:p>
        </p:txBody>
      </p:sp>
      <p:pic>
        <p:nvPicPr>
          <p:cNvPr id="10" name="Resim 9">
            <a:extLst>
              <a:ext uri="{FF2B5EF4-FFF2-40B4-BE49-F238E27FC236}">
                <a16:creationId xmlns:a16="http://schemas.microsoft.com/office/drawing/2014/main" id="{A6ECD320-4403-84F9-44EC-957AF25382CA}"/>
              </a:ext>
            </a:extLst>
          </p:cNvPr>
          <p:cNvPicPr>
            <a:picLocks noChangeAspect="1"/>
          </p:cNvPicPr>
          <p:nvPr/>
        </p:nvPicPr>
        <p:blipFill>
          <a:blip r:embed="rId2"/>
          <a:stretch>
            <a:fillRect/>
          </a:stretch>
        </p:blipFill>
        <p:spPr>
          <a:xfrm>
            <a:off x="2752287" y="3613539"/>
            <a:ext cx="5858313" cy="2733286"/>
          </a:xfrm>
          <a:prstGeom prst="rect">
            <a:avLst/>
          </a:prstGeom>
        </p:spPr>
      </p:pic>
      <p:sp>
        <p:nvSpPr>
          <p:cNvPr id="7" name="Metin kutusu 6">
            <a:extLst>
              <a:ext uri="{FF2B5EF4-FFF2-40B4-BE49-F238E27FC236}">
                <a16:creationId xmlns:a16="http://schemas.microsoft.com/office/drawing/2014/main" id="{4FD777D6-EB86-9FA6-FE82-E0A46D16F25F}"/>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i="1" dirty="0">
                <a:solidFill>
                  <a:schemeClr val="bg1">
                    <a:lumMod val="50000"/>
                  </a:schemeClr>
                </a:solidFill>
                <a:effectLst/>
                <a:latin typeface="Calibri" panose="020F0502020204030204" pitchFamily="34" charset="0"/>
                <a:cs typeface="Calibri" panose="020F0502020204030204" pitchFamily="34" charset="0"/>
              </a:rPr>
              <a:t>Evde Sağlık Hizmeti Sunumu Hakkında Yönetmelik </a:t>
            </a:r>
            <a:r>
              <a:rPr lang="tr-TR" sz="1000" i="1" dirty="0">
                <a:solidFill>
                  <a:schemeClr val="bg1">
                    <a:lumMod val="50000"/>
                  </a:schemeClr>
                </a:solidFill>
                <a:latin typeface="Calibri" panose="020F0502020204030204" pitchFamily="34" charset="0"/>
                <a:cs typeface="Calibri" panose="020F0502020204030204" pitchFamily="34" charset="0"/>
              </a:rPr>
              <a:t>https://www.resmigazete.gov.tr/eskiler/2023/06/20230602-1.htm (Erişim Tarihi:17.03.2024)</a:t>
            </a:r>
          </a:p>
        </p:txBody>
      </p:sp>
    </p:spTree>
    <p:extLst>
      <p:ext uri="{BB962C8B-B14F-4D97-AF65-F5344CB8AC3E}">
        <p14:creationId xmlns:p14="http://schemas.microsoft.com/office/powerpoint/2010/main" val="485493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grafik tasarım, grafik, kırpıntı çizim, tasarım içeren bir resim&#10;&#10;Açıklama otomatik olarak oluşturuldu">
            <a:extLst>
              <a:ext uri="{FF2B5EF4-FFF2-40B4-BE49-F238E27FC236}">
                <a16:creationId xmlns:a16="http://schemas.microsoft.com/office/drawing/2014/main" id="{86F8380C-691A-A051-A5A3-F6B6326E2F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1690688"/>
            <a:ext cx="5257799" cy="4404014"/>
          </a:xfrm>
          <a:prstGeom prst="rect">
            <a:avLst/>
          </a:prstGeom>
          <a:effectLst>
            <a:glow>
              <a:schemeClr val="accent1">
                <a:alpha val="0"/>
              </a:schemeClr>
            </a:glow>
            <a:outerShdw blurRad="50800" dist="50800" dir="5400000" algn="ctr" rotWithShape="0">
              <a:srgbClr val="000000">
                <a:alpha val="0"/>
              </a:srgbClr>
            </a:outerShdw>
            <a:reflection stA="0" endPos="65000" dist="50800" dir="5400000" sy="-100000" algn="bl" rotWithShape="0"/>
          </a:effectLst>
        </p:spPr>
      </p:pic>
      <p:sp>
        <p:nvSpPr>
          <p:cNvPr id="2" name="Başlık 1">
            <a:extLst>
              <a:ext uri="{FF2B5EF4-FFF2-40B4-BE49-F238E27FC236}">
                <a16:creationId xmlns:a16="http://schemas.microsoft.com/office/drawing/2014/main" id="{63FAA63C-78C3-51F7-AD32-5D80761F5B04}"/>
              </a:ext>
            </a:extLst>
          </p:cNvPr>
          <p:cNvSpPr>
            <a:spLocks noGrp="1"/>
          </p:cNvSpPr>
          <p:nvPr>
            <p:ph type="title"/>
          </p:nvPr>
        </p:nvSpPr>
        <p:spPr/>
        <p:txBody>
          <a:bodyPr>
            <a:normAutofit/>
          </a:bodyPr>
          <a:lstStyle/>
          <a:p>
            <a:pPr algn="ctr"/>
            <a:r>
              <a:rPr lang="tr-TR" sz="4000" b="1" dirty="0">
                <a:latin typeface="Arial" panose="020B0604020202020204" pitchFamily="34" charset="0"/>
                <a:cs typeface="Arial" panose="020B0604020202020204" pitchFamily="34" charset="0"/>
              </a:rPr>
              <a:t>ESKOM</a:t>
            </a:r>
          </a:p>
        </p:txBody>
      </p:sp>
      <p:sp>
        <p:nvSpPr>
          <p:cNvPr id="3" name="İçerik Yer Tutucusu 2">
            <a:extLst>
              <a:ext uri="{FF2B5EF4-FFF2-40B4-BE49-F238E27FC236}">
                <a16:creationId xmlns:a16="http://schemas.microsoft.com/office/drawing/2014/main" id="{26F3A65F-3169-4DBB-27CD-B4775C75B0BE}"/>
              </a:ext>
            </a:extLst>
          </p:cNvPr>
          <p:cNvSpPr>
            <a:spLocks noGrp="1"/>
          </p:cNvSpPr>
          <p:nvPr>
            <p:ph idx="1"/>
          </p:nvPr>
        </p:nvSpPr>
        <p:spPr>
          <a:xfrm>
            <a:off x="838200" y="1825625"/>
            <a:ext cx="5257800" cy="4351338"/>
          </a:xfrm>
        </p:spPr>
        <p:txBody>
          <a:bodyPr>
            <a:normAutofit/>
          </a:bodyPr>
          <a:lstStyle/>
          <a:p>
            <a:r>
              <a:rPr lang="tr-TR" sz="2200" b="0" i="0" dirty="0">
                <a:solidFill>
                  <a:srgbClr val="000000"/>
                </a:solidFill>
                <a:effectLst/>
                <a:latin typeface="Arial" panose="020B0604020202020204" pitchFamily="34" charset="0"/>
                <a:cs typeface="Arial" panose="020B0604020202020204" pitchFamily="34" charset="0"/>
              </a:rPr>
              <a:t>Müdürlük; </a:t>
            </a:r>
            <a:r>
              <a:rPr lang="tr-TR" sz="2200" b="0" i="0" dirty="0">
                <a:solidFill>
                  <a:srgbClr val="FF0000"/>
                </a:solidFill>
                <a:effectLst/>
                <a:latin typeface="Arial" panose="020B0604020202020204" pitchFamily="34" charset="0"/>
                <a:cs typeface="Arial" panose="020B0604020202020204" pitchFamily="34" charset="0"/>
              </a:rPr>
              <a:t>Evde Sağlık Koordinasyon Merkezi</a:t>
            </a:r>
            <a:r>
              <a:rPr lang="tr-TR" sz="2200" b="0" i="0" dirty="0">
                <a:solidFill>
                  <a:srgbClr val="000000"/>
                </a:solidFill>
                <a:effectLst/>
                <a:latin typeface="Arial" panose="020B0604020202020204" pitchFamily="34" charset="0"/>
                <a:cs typeface="Arial" panose="020B0604020202020204" pitchFamily="34" charset="0"/>
              </a:rPr>
              <a:t>’nin oluşturulması, koordinatörün belirlenmesi, birimlerin personel, araç ve malzeme ihtiyacının karşılanmasından ve uygun çalışma ortamının sağlanmasından sorumludur.</a:t>
            </a:r>
          </a:p>
          <a:p>
            <a:r>
              <a:rPr lang="tr-TR" sz="2200" b="0" i="0" dirty="0">
                <a:solidFill>
                  <a:srgbClr val="000000"/>
                </a:solidFill>
                <a:effectLst/>
                <a:latin typeface="Arial" panose="020B0604020202020204" pitchFamily="34" charset="0"/>
                <a:cs typeface="Arial" panose="020B0604020202020204" pitchFamily="34" charset="0"/>
              </a:rPr>
              <a:t>İlde Evde Sağlık Hizmeti sunan birimler yönetim ve iletişim yönünden ESKOM ile irtibatlandırılır.</a:t>
            </a:r>
            <a:endParaRPr lang="tr-TR" sz="2200" dirty="0">
              <a:latin typeface="Arial" panose="020B0604020202020204" pitchFamily="34" charset="0"/>
              <a:cs typeface="Arial" panose="020B0604020202020204" pitchFamily="34" charset="0"/>
            </a:endParaRPr>
          </a:p>
        </p:txBody>
      </p:sp>
      <p:sp>
        <p:nvSpPr>
          <p:cNvPr id="4" name="Veri Yer Tutucusu 3">
            <a:extLst>
              <a:ext uri="{FF2B5EF4-FFF2-40B4-BE49-F238E27FC236}">
                <a16:creationId xmlns:a16="http://schemas.microsoft.com/office/drawing/2014/main" id="{503CFCBD-5A93-4F75-A69A-499DAD70939A}"/>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F3D7090B-B46A-87FC-2431-79C7EFD405D5}"/>
              </a:ext>
            </a:extLst>
          </p:cNvPr>
          <p:cNvSpPr>
            <a:spLocks noGrp="1"/>
          </p:cNvSpPr>
          <p:nvPr>
            <p:ph type="sldNum" sz="quarter" idx="12"/>
          </p:nvPr>
        </p:nvSpPr>
        <p:spPr/>
        <p:txBody>
          <a:bodyPr/>
          <a:lstStyle/>
          <a:p>
            <a:fld id="{93CB7317-004E-4852-AB2D-763CD5EF10CF}" type="slidenum">
              <a:rPr lang="tr-TR" smtClean="0"/>
              <a:t>38</a:t>
            </a:fld>
            <a:endParaRPr lang="tr-TR"/>
          </a:p>
        </p:txBody>
      </p:sp>
      <p:sp>
        <p:nvSpPr>
          <p:cNvPr id="7" name="Metin kutusu 6">
            <a:extLst>
              <a:ext uri="{FF2B5EF4-FFF2-40B4-BE49-F238E27FC236}">
                <a16:creationId xmlns:a16="http://schemas.microsoft.com/office/drawing/2014/main" id="{EDA9F28E-285F-0E2A-87CC-F2EBE148DC57}"/>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i="1" dirty="0">
                <a:solidFill>
                  <a:schemeClr val="bg1">
                    <a:lumMod val="50000"/>
                  </a:schemeClr>
                </a:solidFill>
                <a:effectLst/>
                <a:latin typeface="Calibri" panose="020F0502020204030204" pitchFamily="34" charset="0"/>
                <a:cs typeface="Calibri" panose="020F0502020204030204" pitchFamily="34" charset="0"/>
              </a:rPr>
              <a:t>Evde Sağlık Hizmeti Sunumu Hakkında Yönetmelik </a:t>
            </a:r>
            <a:r>
              <a:rPr lang="tr-TR" sz="1000" i="1" dirty="0">
                <a:solidFill>
                  <a:schemeClr val="bg1">
                    <a:lumMod val="50000"/>
                  </a:schemeClr>
                </a:solidFill>
                <a:latin typeface="Calibri" panose="020F0502020204030204" pitchFamily="34" charset="0"/>
                <a:cs typeface="Calibri" panose="020F0502020204030204" pitchFamily="34" charset="0"/>
              </a:rPr>
              <a:t>https://www.resmigazete.gov.tr/eskiler/2023/06/20230602-1.htm (Erişim Tarihi:17.03.2024)</a:t>
            </a:r>
          </a:p>
        </p:txBody>
      </p:sp>
    </p:spTree>
    <p:extLst>
      <p:ext uri="{BB962C8B-B14F-4D97-AF65-F5344CB8AC3E}">
        <p14:creationId xmlns:p14="http://schemas.microsoft.com/office/powerpoint/2010/main" val="800512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ekran görüntüsü, simge, sembol, grafik, logo içeren bir resim&#10;&#10;Açıklama otomatik olarak oluşturuldu">
            <a:extLst>
              <a:ext uri="{FF2B5EF4-FFF2-40B4-BE49-F238E27FC236}">
                <a16:creationId xmlns:a16="http://schemas.microsoft.com/office/drawing/2014/main" id="{6A4C8DA9-C676-787F-4F89-993D95587A14}"/>
              </a:ext>
            </a:extLst>
          </p:cNvPr>
          <p:cNvPicPr>
            <a:picLocks noChangeAspect="1"/>
          </p:cNvPicPr>
          <p:nvPr/>
        </p:nvPicPr>
        <p:blipFill>
          <a:blip r:embed="rId2">
            <a:alphaModFix amt="99000"/>
            <a:extLst>
              <a:ext uri="{BEBA8EAE-BF5A-486C-A8C5-ECC9F3942E4B}">
                <a14:imgProps xmlns:a14="http://schemas.microsoft.com/office/drawing/2010/main">
                  <a14:imgLayer r:embed="rId3">
                    <a14:imgEffect>
                      <a14:saturation sat="136000"/>
                    </a14:imgEffect>
                  </a14:imgLayer>
                </a14:imgProps>
              </a:ext>
              <a:ext uri="{28A0092B-C50C-407E-A947-70E740481C1C}">
                <a14:useLocalDpi xmlns:a14="http://schemas.microsoft.com/office/drawing/2010/main" val="0"/>
              </a:ext>
            </a:extLst>
          </a:blip>
          <a:stretch>
            <a:fillRect/>
          </a:stretch>
        </p:blipFill>
        <p:spPr>
          <a:xfrm>
            <a:off x="6943691" y="1826822"/>
            <a:ext cx="4410109" cy="4410109"/>
          </a:xfrm>
          <a:prstGeom prst="rect">
            <a:avLst/>
          </a:prstGeom>
          <a:effectLst>
            <a:glow rad="101600">
              <a:schemeClr val="accent1">
                <a:alpha val="2000"/>
              </a:schemeClr>
            </a:glow>
            <a:outerShdw dir="5400000" algn="ctr" rotWithShape="0">
              <a:srgbClr val="000000">
                <a:alpha val="0"/>
              </a:srgbClr>
            </a:outerShdw>
          </a:effectLst>
        </p:spPr>
      </p:pic>
      <p:sp>
        <p:nvSpPr>
          <p:cNvPr id="7" name="Başlık 6">
            <a:extLst>
              <a:ext uri="{FF2B5EF4-FFF2-40B4-BE49-F238E27FC236}">
                <a16:creationId xmlns:a16="http://schemas.microsoft.com/office/drawing/2014/main" id="{919CAAAF-0082-EE76-A1AC-CF61B17B4A31}"/>
              </a:ext>
            </a:extLst>
          </p:cNvPr>
          <p:cNvSpPr>
            <a:spLocks noGrp="1"/>
          </p:cNvSpPr>
          <p:nvPr>
            <p:ph type="title"/>
          </p:nvPr>
        </p:nvSpPr>
        <p:spPr/>
        <p:txBody>
          <a:bodyPr/>
          <a:lstStyle/>
          <a:p>
            <a:endParaRPr lang="tr-TR" dirty="0"/>
          </a:p>
        </p:txBody>
      </p:sp>
      <p:sp>
        <p:nvSpPr>
          <p:cNvPr id="8" name="İçerik Yer Tutucusu 7">
            <a:extLst>
              <a:ext uri="{FF2B5EF4-FFF2-40B4-BE49-F238E27FC236}">
                <a16:creationId xmlns:a16="http://schemas.microsoft.com/office/drawing/2014/main" id="{B0A1E5A1-F29E-CDFD-3E62-3DFD1CAFA626}"/>
              </a:ext>
            </a:extLst>
          </p:cNvPr>
          <p:cNvSpPr>
            <a:spLocks noGrp="1"/>
          </p:cNvSpPr>
          <p:nvPr>
            <p:ph idx="1"/>
          </p:nvPr>
        </p:nvSpPr>
        <p:spPr>
          <a:xfrm>
            <a:off x="838200" y="1825625"/>
            <a:ext cx="6690064" cy="4351338"/>
          </a:xfrm>
        </p:spPr>
        <p:txBody>
          <a:bodyPr>
            <a:normAutofit/>
          </a:bodyPr>
          <a:lstStyle/>
          <a:p>
            <a:r>
              <a:rPr lang="tr-TR" sz="2200" dirty="0">
                <a:latin typeface="Arial" panose="020B0604020202020204" pitchFamily="34" charset="0"/>
                <a:cs typeface="Arial" panose="020B0604020202020204" pitchFamily="34" charset="0"/>
              </a:rPr>
              <a:t>Evde bakım görmek isteyen kişiler ya da yakınları </a:t>
            </a:r>
            <a:r>
              <a:rPr lang="tr-TR" sz="2200" b="1" dirty="0">
                <a:solidFill>
                  <a:srgbClr val="0E71B8"/>
                </a:solidFill>
                <a:latin typeface="Arial" panose="020B0604020202020204" pitchFamily="34" charset="0"/>
                <a:cs typeface="Arial" panose="020B0604020202020204" pitchFamily="34" charset="0"/>
              </a:rPr>
              <a:t>444 3 833 (444 EVDE) </a:t>
            </a:r>
            <a:r>
              <a:rPr lang="tr-TR" sz="2200" dirty="0">
                <a:latin typeface="Arial" panose="020B0604020202020204" pitchFamily="34" charset="0"/>
                <a:cs typeface="Arial" panose="020B0604020202020204" pitchFamily="34" charset="0"/>
              </a:rPr>
              <a:t>Evde Sağlık Hizmetleri İletişim Merkezi(ESHİM)’i arar ya da “Evde Sağlık Hizmeti Başvuru Formu” doldurur. Bu başvurular il koordinasyon merkezine yapılır</a:t>
            </a:r>
          </a:p>
          <a:p>
            <a:r>
              <a:rPr lang="tr-TR" sz="2200" b="0" i="0" dirty="0">
                <a:solidFill>
                  <a:srgbClr val="000000"/>
                </a:solidFill>
                <a:effectLst/>
                <a:latin typeface="Arial" panose="020B0604020202020204" pitchFamily="34" charset="0"/>
                <a:cs typeface="Arial" panose="020B0604020202020204" pitchFamily="34" charset="0"/>
              </a:rPr>
              <a:t>Ayrıca hekim, aile hekimi, bakım ve sosyal destek hizmetlerinde görevli olanlar tarafından da </a:t>
            </a:r>
            <a:r>
              <a:rPr lang="tr-TR" sz="2200" b="0" i="0" dirty="0">
                <a:solidFill>
                  <a:srgbClr val="FF0000"/>
                </a:solidFill>
                <a:effectLst/>
                <a:latin typeface="Arial" panose="020B0604020202020204" pitchFamily="34" charset="0"/>
                <a:cs typeface="Arial" panose="020B0604020202020204" pitchFamily="34" charset="0"/>
              </a:rPr>
              <a:t>Evde Sağlık Yönetim Sistemi(ESYS)</a:t>
            </a:r>
            <a:r>
              <a:rPr lang="tr-TR" sz="2200" b="0" i="0" dirty="0">
                <a:solidFill>
                  <a:srgbClr val="000000"/>
                </a:solidFill>
                <a:effectLst/>
                <a:latin typeface="Arial" panose="020B0604020202020204" pitchFamily="34" charset="0"/>
                <a:cs typeface="Arial" panose="020B0604020202020204" pitchFamily="34" charset="0"/>
              </a:rPr>
              <a:t> yazılımı ile entegre yazılımlar vasıtasıyla evde sağlık talepleri yapılabilir.</a:t>
            </a:r>
            <a:endParaRPr lang="tr-TR" sz="2200" dirty="0">
              <a:latin typeface="Arial" panose="020B0604020202020204" pitchFamily="34" charset="0"/>
              <a:cs typeface="Arial" panose="020B0604020202020204" pitchFamily="34" charset="0"/>
            </a:endParaRPr>
          </a:p>
          <a:p>
            <a:r>
              <a:rPr lang="tr-TR" sz="2200" dirty="0">
                <a:latin typeface="Arial" panose="020B0604020202020204" pitchFamily="34" charset="0"/>
                <a:cs typeface="Arial" panose="020B0604020202020204" pitchFamily="34" charset="0"/>
              </a:rPr>
              <a:t>Hastaneden taburcu aşamasında olup evde sağlık hizmeti almasına karar verilen hastalar da müdavi hekim tarafından koordinasyon merkezine bildirilir. </a:t>
            </a:r>
          </a:p>
        </p:txBody>
      </p:sp>
      <p:sp>
        <p:nvSpPr>
          <p:cNvPr id="5" name="Veri Yer Tutucusu 4">
            <a:extLst>
              <a:ext uri="{FF2B5EF4-FFF2-40B4-BE49-F238E27FC236}">
                <a16:creationId xmlns:a16="http://schemas.microsoft.com/office/drawing/2014/main" id="{64425412-89AC-006C-30F6-327CAFADA911}"/>
              </a:ext>
            </a:extLst>
          </p:cNvPr>
          <p:cNvSpPr>
            <a:spLocks noGrp="1"/>
          </p:cNvSpPr>
          <p:nvPr>
            <p:ph type="dt" sz="half" idx="10"/>
          </p:nvPr>
        </p:nvSpPr>
        <p:spPr/>
        <p:txBody>
          <a:bodyPr/>
          <a:lstStyle/>
          <a:p>
            <a:fld id="{A19EC0A1-84FD-4462-B9F5-90685B7FC83C}" type="datetime1">
              <a:rPr lang="tr-TR" smtClean="0"/>
              <a:t>15.03.2024</a:t>
            </a:fld>
            <a:endParaRPr lang="tr-TR"/>
          </a:p>
        </p:txBody>
      </p:sp>
      <p:sp>
        <p:nvSpPr>
          <p:cNvPr id="6" name="Slayt Numarası Yer Tutucusu 5">
            <a:extLst>
              <a:ext uri="{FF2B5EF4-FFF2-40B4-BE49-F238E27FC236}">
                <a16:creationId xmlns:a16="http://schemas.microsoft.com/office/drawing/2014/main" id="{44B252E6-9A6B-1667-823C-F4C104465983}"/>
              </a:ext>
            </a:extLst>
          </p:cNvPr>
          <p:cNvSpPr>
            <a:spLocks noGrp="1"/>
          </p:cNvSpPr>
          <p:nvPr>
            <p:ph type="sldNum" sz="quarter" idx="12"/>
          </p:nvPr>
        </p:nvSpPr>
        <p:spPr/>
        <p:txBody>
          <a:bodyPr/>
          <a:lstStyle/>
          <a:p>
            <a:fld id="{93CB7317-004E-4852-AB2D-763CD5EF10CF}" type="slidenum">
              <a:rPr lang="tr-TR" smtClean="0"/>
              <a:t>39</a:t>
            </a:fld>
            <a:endParaRPr lang="tr-TR"/>
          </a:p>
        </p:txBody>
      </p:sp>
      <p:sp>
        <p:nvSpPr>
          <p:cNvPr id="9" name="Metin kutusu 8">
            <a:extLst>
              <a:ext uri="{FF2B5EF4-FFF2-40B4-BE49-F238E27FC236}">
                <a16:creationId xmlns:a16="http://schemas.microsoft.com/office/drawing/2014/main" id="{BF19B764-3853-5933-AB45-BCE4BD3F8E05}"/>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b="0" i="1" u="none" strike="noStrike" dirty="0">
                <a:solidFill>
                  <a:srgbClr val="888888"/>
                </a:solidFill>
                <a:effectLst/>
                <a:latin typeface="Calibri" panose="020F0502020204030204" pitchFamily="34" charset="0"/>
              </a:rPr>
              <a:t>Öztek, Z. (2020). Halk Sağlığı Kuramlar ve Uygulamalar. Ankara: Sağlık ve Sosyal Yardım Vakfı</a:t>
            </a:r>
            <a:endParaRPr lang="tr-TR" sz="1000" i="1" dirty="0"/>
          </a:p>
        </p:txBody>
      </p:sp>
    </p:spTree>
    <p:extLst>
      <p:ext uri="{BB962C8B-B14F-4D97-AF65-F5344CB8AC3E}">
        <p14:creationId xmlns:p14="http://schemas.microsoft.com/office/powerpoint/2010/main" val="1488838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AB4A95-4135-C677-AC72-971F27AE174E}"/>
              </a:ext>
            </a:extLst>
          </p:cNvPr>
          <p:cNvSpPr>
            <a:spLocks noGrp="1"/>
          </p:cNvSpPr>
          <p:nvPr>
            <p:ph type="title"/>
          </p:nvPr>
        </p:nvSpPr>
        <p:spPr/>
        <p:txBody>
          <a:bodyPr>
            <a:normAutofit/>
          </a:bodyPr>
          <a:lstStyle/>
          <a:p>
            <a:pPr algn="ctr"/>
            <a:r>
              <a:rPr lang="tr-TR" sz="4000" b="1" dirty="0">
                <a:latin typeface="Arial" panose="020B0604020202020204" pitchFamily="34" charset="0"/>
                <a:cs typeface="Arial" panose="020B0604020202020204" pitchFamily="34" charset="0"/>
              </a:rPr>
              <a:t>KISA SÜRELİ BAKIM HİZMETLERİ</a:t>
            </a:r>
          </a:p>
        </p:txBody>
      </p:sp>
      <p:sp>
        <p:nvSpPr>
          <p:cNvPr id="3" name="İçerik Yer Tutucusu 2">
            <a:extLst>
              <a:ext uri="{FF2B5EF4-FFF2-40B4-BE49-F238E27FC236}">
                <a16:creationId xmlns:a16="http://schemas.microsoft.com/office/drawing/2014/main" id="{0306D54A-2FDD-68A8-CB88-E11DC2ACF197}"/>
              </a:ext>
            </a:extLst>
          </p:cNvPr>
          <p:cNvSpPr>
            <a:spLocks noGrp="1"/>
          </p:cNvSpPr>
          <p:nvPr>
            <p:ph idx="1"/>
          </p:nvPr>
        </p:nvSpPr>
        <p:spPr/>
        <p:txBody>
          <a:bodyPr>
            <a:normAutofit/>
          </a:bodyPr>
          <a:lstStyle/>
          <a:p>
            <a:r>
              <a:rPr lang="tr-TR" sz="2200" dirty="0">
                <a:latin typeface="Arial" panose="020B0604020202020204" pitchFamily="34" charset="0"/>
                <a:cs typeface="Arial" panose="020B0604020202020204" pitchFamily="34" charset="0"/>
              </a:rPr>
              <a:t>Bu hizmetlerin temel hedefi, tıbbi bakım ve rehabilitasyon hizmeti vererek kişinin en kısa sürede kendi kendine yetebilecek duruma gelmesini sağlamaktır. </a:t>
            </a:r>
          </a:p>
          <a:p>
            <a:endParaRPr lang="tr-TR" sz="2200" dirty="0">
              <a:latin typeface="Arial" panose="020B0604020202020204" pitchFamily="34" charset="0"/>
              <a:cs typeface="Arial" panose="020B0604020202020204" pitchFamily="34" charset="0"/>
            </a:endParaRPr>
          </a:p>
          <a:p>
            <a:r>
              <a:rPr lang="tr-TR" sz="2200" dirty="0">
                <a:latin typeface="Arial" panose="020B0604020202020204" pitchFamily="34" charset="0"/>
                <a:cs typeface="Arial" panose="020B0604020202020204" pitchFamily="34" charset="0"/>
              </a:rPr>
              <a:t>Bu hizmetlere örnek olarak ameliyat sonrası bakım, yara bakımı, solunum tedavisi, enjeksiyonlar, damar içi tedaviler, beslenme durumlarının iyileştirilmesi, meşguliyet tedavisi, ayak bakımı, fizik tedavi, aileye ve kişinin kendisine sağlık sorunlarıyla baş edebileceği bilgi ve becerileri kapsayan eğitim sayılabilir.</a:t>
            </a:r>
          </a:p>
        </p:txBody>
      </p:sp>
      <p:sp>
        <p:nvSpPr>
          <p:cNvPr id="4" name="Veri Yer Tutucusu 3">
            <a:extLst>
              <a:ext uri="{FF2B5EF4-FFF2-40B4-BE49-F238E27FC236}">
                <a16:creationId xmlns:a16="http://schemas.microsoft.com/office/drawing/2014/main" id="{31F85920-8546-6EE5-E6DC-71F16EA5B2AA}"/>
              </a:ext>
            </a:extLst>
          </p:cNvPr>
          <p:cNvSpPr>
            <a:spLocks noGrp="1"/>
          </p:cNvSpPr>
          <p:nvPr>
            <p:ph type="dt" sz="half" idx="10"/>
          </p:nvPr>
        </p:nvSpPr>
        <p:spPr>
          <a:xfrm>
            <a:off x="838200" y="6356350"/>
            <a:ext cx="955089" cy="365125"/>
          </a:xfrm>
        </p:spPr>
        <p:txBody>
          <a:bodyPr/>
          <a:lstStyle/>
          <a:p>
            <a:fld id="{40A91E34-5665-4E05-A92F-3E31D1AAC8BB}" type="datetime1">
              <a:rPr lang="tr-TR" smtClean="0"/>
              <a:t>15.03.2024</a:t>
            </a:fld>
            <a:endParaRPr lang="tr-TR" dirty="0"/>
          </a:p>
        </p:txBody>
      </p:sp>
      <p:sp>
        <p:nvSpPr>
          <p:cNvPr id="5" name="Slayt Numarası Yer Tutucusu 4">
            <a:extLst>
              <a:ext uri="{FF2B5EF4-FFF2-40B4-BE49-F238E27FC236}">
                <a16:creationId xmlns:a16="http://schemas.microsoft.com/office/drawing/2014/main" id="{858000C4-6283-8210-AF9F-6CE7A1545B49}"/>
              </a:ext>
            </a:extLst>
          </p:cNvPr>
          <p:cNvSpPr>
            <a:spLocks noGrp="1"/>
          </p:cNvSpPr>
          <p:nvPr>
            <p:ph type="sldNum" sz="quarter" idx="12"/>
          </p:nvPr>
        </p:nvSpPr>
        <p:spPr/>
        <p:txBody>
          <a:bodyPr/>
          <a:lstStyle/>
          <a:p>
            <a:fld id="{93CB7317-004E-4852-AB2D-763CD5EF10CF}" type="slidenum">
              <a:rPr lang="tr-TR" smtClean="0"/>
              <a:t>4</a:t>
            </a:fld>
            <a:endParaRPr lang="tr-TR"/>
          </a:p>
        </p:txBody>
      </p:sp>
      <p:sp>
        <p:nvSpPr>
          <p:cNvPr id="9" name="Metin kutusu 8">
            <a:extLst>
              <a:ext uri="{FF2B5EF4-FFF2-40B4-BE49-F238E27FC236}">
                <a16:creationId xmlns:a16="http://schemas.microsoft.com/office/drawing/2014/main" id="{87D123DA-A69B-322C-15F3-B19431625631}"/>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b="0" i="1" u="none" strike="noStrike" dirty="0">
                <a:solidFill>
                  <a:srgbClr val="888888"/>
                </a:solidFill>
                <a:effectLst/>
                <a:latin typeface="Calibri" panose="020F0502020204030204" pitchFamily="34" charset="0"/>
              </a:rPr>
              <a:t>Öztek, Z. (2020). Halk Sağlığı Kuramlar ve Uygulamalar. Ankara: Sağlık ve Sosyal Yardım Vakfı</a:t>
            </a:r>
            <a:endParaRPr lang="tr-TR" sz="1000" i="1" dirty="0"/>
          </a:p>
        </p:txBody>
      </p:sp>
    </p:spTree>
    <p:extLst>
      <p:ext uri="{BB962C8B-B14F-4D97-AF65-F5344CB8AC3E}">
        <p14:creationId xmlns:p14="http://schemas.microsoft.com/office/powerpoint/2010/main" val="1555195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şlık 11">
            <a:extLst>
              <a:ext uri="{FF2B5EF4-FFF2-40B4-BE49-F238E27FC236}">
                <a16:creationId xmlns:a16="http://schemas.microsoft.com/office/drawing/2014/main" id="{0E50916C-3DA9-9BA5-EF09-35778BC55A7D}"/>
              </a:ext>
            </a:extLst>
          </p:cNvPr>
          <p:cNvSpPr>
            <a:spLocks noGrp="1"/>
          </p:cNvSpPr>
          <p:nvPr>
            <p:ph type="title"/>
          </p:nvPr>
        </p:nvSpPr>
        <p:spPr/>
        <p:txBody>
          <a:bodyPr/>
          <a:lstStyle/>
          <a:p>
            <a:endParaRPr lang="tr-TR"/>
          </a:p>
        </p:txBody>
      </p:sp>
      <p:pic>
        <p:nvPicPr>
          <p:cNvPr id="10" name="İçerik Yer Tutucusu 9" descr="metin, logo, grafik, ticari marka içeren bir resim&#10;&#10;Açıklama otomatik olarak oluşturuldu">
            <a:extLst>
              <a:ext uri="{FF2B5EF4-FFF2-40B4-BE49-F238E27FC236}">
                <a16:creationId xmlns:a16="http://schemas.microsoft.com/office/drawing/2014/main" id="{A5C32A2F-1576-ED1D-BF6A-15E10F68DDF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0" y="365125"/>
            <a:ext cx="6089306" cy="3805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Veri Yer Tutucusu 3">
            <a:extLst>
              <a:ext uri="{FF2B5EF4-FFF2-40B4-BE49-F238E27FC236}">
                <a16:creationId xmlns:a16="http://schemas.microsoft.com/office/drawing/2014/main" id="{ABD5A24B-067A-1B56-D7DF-FFC9A1EC4A82}"/>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96019EA5-48EC-A867-BAE5-E95F554C810A}"/>
              </a:ext>
            </a:extLst>
          </p:cNvPr>
          <p:cNvSpPr>
            <a:spLocks noGrp="1"/>
          </p:cNvSpPr>
          <p:nvPr>
            <p:ph type="sldNum" sz="quarter" idx="12"/>
          </p:nvPr>
        </p:nvSpPr>
        <p:spPr/>
        <p:txBody>
          <a:bodyPr/>
          <a:lstStyle/>
          <a:p>
            <a:fld id="{93CB7317-004E-4852-AB2D-763CD5EF10CF}" type="slidenum">
              <a:rPr lang="tr-TR" smtClean="0"/>
              <a:t>40</a:t>
            </a:fld>
            <a:endParaRPr lang="tr-TR"/>
          </a:p>
        </p:txBody>
      </p:sp>
      <p:pic>
        <p:nvPicPr>
          <p:cNvPr id="6" name="Resim 5">
            <a:extLst>
              <a:ext uri="{FF2B5EF4-FFF2-40B4-BE49-F238E27FC236}">
                <a16:creationId xmlns:a16="http://schemas.microsoft.com/office/drawing/2014/main" id="{D2EEEE56-98E3-13D7-077D-31A24B2DB73A}"/>
              </a:ext>
            </a:extLst>
          </p:cNvPr>
          <p:cNvPicPr>
            <a:picLocks noChangeAspect="1"/>
          </p:cNvPicPr>
          <p:nvPr/>
        </p:nvPicPr>
        <p:blipFill>
          <a:blip r:embed="rId3"/>
          <a:stretch>
            <a:fillRect/>
          </a:stretch>
        </p:blipFill>
        <p:spPr>
          <a:xfrm>
            <a:off x="6797941" y="4401308"/>
            <a:ext cx="4692358" cy="1055588"/>
          </a:xfrm>
          <a:prstGeom prst="rect">
            <a:avLst/>
          </a:prstGeom>
        </p:spPr>
      </p:pic>
      <p:pic>
        <p:nvPicPr>
          <p:cNvPr id="19" name="İçerik Yer Tutucusu 18" descr="metin, ekran görüntüsü, yazı tipi, sayı, numara içeren bir resim&#10;&#10;Açıklama otomatik olarak oluşturuldu">
            <a:extLst>
              <a:ext uri="{FF2B5EF4-FFF2-40B4-BE49-F238E27FC236}">
                <a16:creationId xmlns:a16="http://schemas.microsoft.com/office/drawing/2014/main" id="{AADC3A9C-5674-9377-B6F1-5ADBF8C2FA6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211096" y="365125"/>
            <a:ext cx="3983222" cy="5991225"/>
          </a:xfrm>
          <a:prstGeom prst="rect">
            <a:avLst/>
          </a:prstGeom>
          <a:ln>
            <a:noFill/>
          </a:ln>
          <a:effectLst>
            <a:outerShdw blurRad="292100" dist="139700" dir="2700000" algn="tl" rotWithShape="0">
              <a:srgbClr val="333333">
                <a:alpha val="65000"/>
              </a:srgbClr>
            </a:outerShdw>
          </a:effectLst>
        </p:spPr>
      </p:pic>
      <p:sp>
        <p:nvSpPr>
          <p:cNvPr id="3" name="Metin kutusu 2">
            <a:extLst>
              <a:ext uri="{FF2B5EF4-FFF2-40B4-BE49-F238E27FC236}">
                <a16:creationId xmlns:a16="http://schemas.microsoft.com/office/drawing/2014/main" id="{E9BDBA9B-F710-3E00-8AF9-AC61B0559423}"/>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i="1" dirty="0">
                <a:solidFill>
                  <a:schemeClr val="bg1">
                    <a:lumMod val="50000"/>
                  </a:schemeClr>
                </a:solidFill>
                <a:effectLst/>
                <a:latin typeface="Calibri" panose="020F0502020204030204" pitchFamily="34" charset="0"/>
                <a:cs typeface="Calibri" panose="020F0502020204030204" pitchFamily="34" charset="0"/>
              </a:rPr>
              <a:t>Evde Sağlık Hizmeti Sunumu Hakkında Yönetmelik </a:t>
            </a:r>
            <a:r>
              <a:rPr lang="tr-TR" sz="1000" i="1" dirty="0">
                <a:solidFill>
                  <a:schemeClr val="bg1">
                    <a:lumMod val="50000"/>
                  </a:schemeClr>
                </a:solidFill>
                <a:latin typeface="Calibri" panose="020F0502020204030204" pitchFamily="34" charset="0"/>
                <a:cs typeface="Calibri" panose="020F0502020204030204" pitchFamily="34" charset="0"/>
              </a:rPr>
              <a:t>https://www.resmigazete.gov.tr/eskiler/2023/06/20230602-1.htm (Erişim Tarihi:17.03.2024)</a:t>
            </a:r>
          </a:p>
        </p:txBody>
      </p:sp>
    </p:spTree>
    <p:extLst>
      <p:ext uri="{BB962C8B-B14F-4D97-AF65-F5344CB8AC3E}">
        <p14:creationId xmlns:p14="http://schemas.microsoft.com/office/powerpoint/2010/main" val="2822651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0">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66ADE56-74A6-7632-7B20-AB29A1157D2F}"/>
              </a:ext>
            </a:extLst>
          </p:cNvPr>
          <p:cNvSpPr>
            <a:spLocks noGrp="1"/>
          </p:cNvSpPr>
          <p:nvPr>
            <p:ph type="title"/>
          </p:nvPr>
        </p:nvSpPr>
        <p:spPr>
          <a:xfrm>
            <a:off x="838200" y="176214"/>
            <a:ext cx="10515600" cy="1481188"/>
          </a:xfrm>
        </p:spPr>
        <p:txBody>
          <a:bodyPr>
            <a:normAutofit/>
          </a:bodyPr>
          <a:lstStyle/>
          <a:p>
            <a:pPr algn="ctr"/>
            <a:endParaRPr lang="tr-TR" sz="4000" dirty="0"/>
          </a:p>
        </p:txBody>
      </p:sp>
      <p:sp>
        <p:nvSpPr>
          <p:cNvPr id="3" name="İçerik Yer Tutucusu 2">
            <a:extLst>
              <a:ext uri="{FF2B5EF4-FFF2-40B4-BE49-F238E27FC236}">
                <a16:creationId xmlns:a16="http://schemas.microsoft.com/office/drawing/2014/main" id="{DB6160F6-29B9-AEEB-4581-AEA1D6A54355}"/>
              </a:ext>
            </a:extLst>
          </p:cNvPr>
          <p:cNvSpPr>
            <a:spLocks noGrp="1"/>
          </p:cNvSpPr>
          <p:nvPr>
            <p:ph idx="1"/>
          </p:nvPr>
        </p:nvSpPr>
        <p:spPr>
          <a:xfrm>
            <a:off x="838200" y="1847128"/>
            <a:ext cx="5257798" cy="4272681"/>
          </a:xfrm>
        </p:spPr>
        <p:txBody>
          <a:bodyPr>
            <a:noAutofit/>
          </a:bodyPr>
          <a:lstStyle/>
          <a:p>
            <a:r>
              <a:rPr lang="tr-TR" sz="2000" b="0" i="0" dirty="0" err="1">
                <a:solidFill>
                  <a:srgbClr val="000000"/>
                </a:solidFill>
                <a:effectLst/>
                <a:latin typeface="Times New Roman" panose="02020603050405020304" pitchFamily="18" charset="0"/>
              </a:rPr>
              <a:t>ESKOM’a</a:t>
            </a:r>
            <a:r>
              <a:rPr lang="tr-TR" sz="2000" b="0" i="0" dirty="0">
                <a:solidFill>
                  <a:srgbClr val="000000"/>
                </a:solidFill>
                <a:effectLst/>
                <a:latin typeface="Times New Roman" panose="02020603050405020304" pitchFamily="18" charset="0"/>
              </a:rPr>
              <a:t> yapılan başvurular ön değerlendirmeye tabi tutulur. Tıbbi öyküsünden evde sağlık hastası olduğu ön kanaatine varılan hastanın başvuru kaydı, hastanın ikamet ettiği yerin yakınlığı, sağlık hizmeti ihtiyacının düzeyi ve hasta yoğunluğu da dikkate alınarak, ESKOM tarafından uygun görülen birime yönlendirilir. </a:t>
            </a:r>
          </a:p>
          <a:p>
            <a:r>
              <a:rPr lang="tr-TR" sz="2000" b="0" i="0" dirty="0" err="1">
                <a:solidFill>
                  <a:srgbClr val="000000"/>
                </a:solidFill>
                <a:effectLst/>
                <a:latin typeface="Times New Roman" panose="02020603050405020304" pitchFamily="18" charset="0"/>
              </a:rPr>
              <a:t>ESKOM’da</a:t>
            </a:r>
            <a:r>
              <a:rPr lang="tr-TR" sz="2000" b="0" i="0" dirty="0">
                <a:solidFill>
                  <a:srgbClr val="000000"/>
                </a:solidFill>
                <a:effectLst/>
                <a:latin typeface="Times New Roman" panose="02020603050405020304" pitchFamily="18" charset="0"/>
              </a:rPr>
              <a:t> başvurunun değerlendirilmesi ve cevaplandırılması, ESYS üzerinde kayıt altına alınması, yönlendirilmesi ve benzeri iş ve işlemler hekim tarafından veya hekimin koordinasyonunda diğer sağlık personeli tarafından gerçekleştirilir.</a:t>
            </a:r>
            <a:endParaRPr lang="tr-TR" sz="2000" dirty="0"/>
          </a:p>
        </p:txBody>
      </p:sp>
      <p:pic>
        <p:nvPicPr>
          <p:cNvPr id="6" name="Google Shape;507;p50" descr="metin, çizgi film, ekran görüntüsü, mobilya içeren bir resim&#10;&#10;Açıklama otomatik olarak oluşturuldu">
            <a:extLst>
              <a:ext uri="{FF2B5EF4-FFF2-40B4-BE49-F238E27FC236}">
                <a16:creationId xmlns:a16="http://schemas.microsoft.com/office/drawing/2014/main" id="{DB3E843A-4D7B-4351-60FC-C3C1CE687A20}"/>
              </a:ext>
            </a:extLst>
          </p:cNvPr>
          <p:cNvPicPr preferRelativeResize="0">
            <a:picLocks/>
          </p:cNvPicPr>
          <p:nvPr/>
        </p:nvPicPr>
        <p:blipFill rotWithShape="1">
          <a:blip r:embed="rId2"/>
          <a:srcRect r="2" b="1309"/>
          <a:stretch/>
        </p:blipFill>
        <p:spPr>
          <a:xfrm>
            <a:off x="6096002" y="2177149"/>
            <a:ext cx="5257798" cy="3612638"/>
          </a:xfrm>
          <a:prstGeom prst="rect">
            <a:avLst/>
          </a:prstGeom>
          <a:noFill/>
        </p:spPr>
      </p:pic>
      <p:sp>
        <p:nvSpPr>
          <p:cNvPr id="4" name="Veri Yer Tutucusu 3">
            <a:extLst>
              <a:ext uri="{FF2B5EF4-FFF2-40B4-BE49-F238E27FC236}">
                <a16:creationId xmlns:a16="http://schemas.microsoft.com/office/drawing/2014/main" id="{C7B1B11E-B5EE-F48D-C779-C3015C47FC85}"/>
              </a:ext>
            </a:extLst>
          </p:cNvPr>
          <p:cNvSpPr>
            <a:spLocks noGrp="1"/>
          </p:cNvSpPr>
          <p:nvPr>
            <p:ph type="dt" sz="half" idx="10"/>
          </p:nvPr>
        </p:nvSpPr>
        <p:spPr>
          <a:xfrm>
            <a:off x="838200" y="6356350"/>
            <a:ext cx="2743200" cy="365125"/>
          </a:xfrm>
        </p:spPr>
        <p:txBody>
          <a:bodyPr>
            <a:normAutofit/>
          </a:bodyPr>
          <a:lstStyle/>
          <a:p>
            <a:pPr>
              <a:spcAft>
                <a:spcPts val="600"/>
              </a:spcAft>
            </a:pPr>
            <a:fld id="{40A91E34-5665-4E05-A92F-3E31D1AAC8BB}" type="datetime1">
              <a:rPr lang="tr-TR" smtClean="0"/>
              <a:pPr>
                <a:spcAft>
                  <a:spcPts val="600"/>
                </a:spcAft>
              </a:pPr>
              <a:t>15.03.2024</a:t>
            </a:fld>
            <a:endParaRPr lang="tr-TR"/>
          </a:p>
        </p:txBody>
      </p:sp>
      <p:sp>
        <p:nvSpPr>
          <p:cNvPr id="5" name="Slayt Numarası Yer Tutucusu 4">
            <a:extLst>
              <a:ext uri="{FF2B5EF4-FFF2-40B4-BE49-F238E27FC236}">
                <a16:creationId xmlns:a16="http://schemas.microsoft.com/office/drawing/2014/main" id="{D6EBB43E-5B03-5BBB-E569-946EB5B7FC0E}"/>
              </a:ext>
            </a:extLst>
          </p:cNvPr>
          <p:cNvSpPr>
            <a:spLocks noGrp="1"/>
          </p:cNvSpPr>
          <p:nvPr>
            <p:ph type="sldNum" sz="quarter" idx="12"/>
          </p:nvPr>
        </p:nvSpPr>
        <p:spPr>
          <a:xfrm>
            <a:off x="8610600" y="6356350"/>
            <a:ext cx="2743200" cy="365125"/>
          </a:xfrm>
        </p:spPr>
        <p:txBody>
          <a:bodyPr>
            <a:normAutofit/>
          </a:bodyPr>
          <a:lstStyle/>
          <a:p>
            <a:pPr>
              <a:spcAft>
                <a:spcPts val="600"/>
              </a:spcAft>
            </a:pPr>
            <a:fld id="{93CB7317-004E-4852-AB2D-763CD5EF10CF}" type="slidenum">
              <a:rPr lang="tr-TR" smtClean="0"/>
              <a:pPr>
                <a:spcAft>
                  <a:spcPts val="600"/>
                </a:spcAft>
              </a:pPr>
              <a:t>41</a:t>
            </a:fld>
            <a:endParaRPr lang="tr-TR"/>
          </a:p>
        </p:txBody>
      </p:sp>
      <p:sp>
        <p:nvSpPr>
          <p:cNvPr id="8" name="Metin kutusu 7">
            <a:extLst>
              <a:ext uri="{FF2B5EF4-FFF2-40B4-BE49-F238E27FC236}">
                <a16:creationId xmlns:a16="http://schemas.microsoft.com/office/drawing/2014/main" id="{67672251-466F-CD61-D026-C8EDCDDD1AF6}"/>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i="1" dirty="0">
                <a:solidFill>
                  <a:schemeClr val="bg1">
                    <a:lumMod val="50000"/>
                  </a:schemeClr>
                </a:solidFill>
                <a:effectLst/>
                <a:latin typeface="Calibri" panose="020F0502020204030204" pitchFamily="34" charset="0"/>
                <a:cs typeface="Calibri" panose="020F0502020204030204" pitchFamily="34" charset="0"/>
              </a:rPr>
              <a:t>Evde Sağlık Hizmeti Sunumu Hakkında Yönetmelik </a:t>
            </a:r>
            <a:r>
              <a:rPr lang="tr-TR" sz="1000" i="1" dirty="0">
                <a:solidFill>
                  <a:schemeClr val="bg1">
                    <a:lumMod val="50000"/>
                  </a:schemeClr>
                </a:solidFill>
                <a:latin typeface="Calibri" panose="020F0502020204030204" pitchFamily="34" charset="0"/>
                <a:cs typeface="Calibri" panose="020F0502020204030204" pitchFamily="34" charset="0"/>
              </a:rPr>
              <a:t>https://www.resmigazete.gov.tr/eskiler/2023/06/20230602-1.htm (Erişim Tarihi:17.03.2024)</a:t>
            </a:r>
          </a:p>
        </p:txBody>
      </p:sp>
    </p:spTree>
    <p:extLst>
      <p:ext uri="{BB962C8B-B14F-4D97-AF65-F5344CB8AC3E}">
        <p14:creationId xmlns:p14="http://schemas.microsoft.com/office/powerpoint/2010/main" val="21636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C94314-A220-84DE-0C3B-8194978BBE2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F7FB457-5083-FCA4-D84A-03E50E494FB2}"/>
              </a:ext>
            </a:extLst>
          </p:cNvPr>
          <p:cNvSpPr>
            <a:spLocks noGrp="1"/>
          </p:cNvSpPr>
          <p:nvPr>
            <p:ph idx="1"/>
          </p:nvPr>
        </p:nvSpPr>
        <p:spPr/>
        <p:txBody>
          <a:bodyPr/>
          <a:lstStyle/>
          <a:p>
            <a:endParaRPr lang="tr-TR"/>
          </a:p>
        </p:txBody>
      </p:sp>
      <p:sp>
        <p:nvSpPr>
          <p:cNvPr id="4" name="Veri Yer Tutucusu 3">
            <a:extLst>
              <a:ext uri="{FF2B5EF4-FFF2-40B4-BE49-F238E27FC236}">
                <a16:creationId xmlns:a16="http://schemas.microsoft.com/office/drawing/2014/main" id="{EF3D5657-5200-BBAC-B284-6603E0892005}"/>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87CD4AB4-150D-62A6-02B1-32F224BB9E3B}"/>
              </a:ext>
            </a:extLst>
          </p:cNvPr>
          <p:cNvSpPr>
            <a:spLocks noGrp="1"/>
          </p:cNvSpPr>
          <p:nvPr>
            <p:ph type="sldNum" sz="quarter" idx="12"/>
          </p:nvPr>
        </p:nvSpPr>
        <p:spPr/>
        <p:txBody>
          <a:bodyPr/>
          <a:lstStyle/>
          <a:p>
            <a:fld id="{93CB7317-004E-4852-AB2D-763CD5EF10CF}" type="slidenum">
              <a:rPr lang="tr-TR" smtClean="0"/>
              <a:t>42</a:t>
            </a:fld>
            <a:endParaRPr lang="tr-TR"/>
          </a:p>
        </p:txBody>
      </p:sp>
      <p:pic>
        <p:nvPicPr>
          <p:cNvPr id="7" name="Resim 6">
            <a:extLst>
              <a:ext uri="{FF2B5EF4-FFF2-40B4-BE49-F238E27FC236}">
                <a16:creationId xmlns:a16="http://schemas.microsoft.com/office/drawing/2014/main" id="{1ECB1BE6-2E61-CA6E-E630-B004996F0470}"/>
              </a:ext>
            </a:extLst>
          </p:cNvPr>
          <p:cNvPicPr>
            <a:picLocks noChangeAspect="1"/>
          </p:cNvPicPr>
          <p:nvPr/>
        </p:nvPicPr>
        <p:blipFill>
          <a:blip r:embed="rId2"/>
          <a:stretch>
            <a:fillRect/>
          </a:stretch>
        </p:blipFill>
        <p:spPr>
          <a:xfrm>
            <a:off x="1430526" y="136525"/>
            <a:ext cx="9330948" cy="6040438"/>
          </a:xfrm>
          <a:prstGeom prst="rect">
            <a:avLst/>
          </a:prstGeom>
        </p:spPr>
      </p:pic>
      <p:sp>
        <p:nvSpPr>
          <p:cNvPr id="8" name="Metin kutusu 7">
            <a:extLst>
              <a:ext uri="{FF2B5EF4-FFF2-40B4-BE49-F238E27FC236}">
                <a16:creationId xmlns:a16="http://schemas.microsoft.com/office/drawing/2014/main" id="{C47ABE87-BE66-19C0-09F1-F996C886DF4D}"/>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i="1" dirty="0">
                <a:solidFill>
                  <a:srgbClr val="888888"/>
                </a:solidFill>
                <a:latin typeface="Calibri" panose="020F0502020204030204" pitchFamily="34" charset="0"/>
              </a:rPr>
              <a:t>https://izmirataturkeah.saglik.gov.tr/TR-154715/evde-saglik-birimi.html (Erişim Tarihi:17.03.2024)</a:t>
            </a:r>
            <a:endParaRPr lang="tr-TR" sz="1000" i="1" dirty="0"/>
          </a:p>
        </p:txBody>
      </p:sp>
    </p:spTree>
    <p:extLst>
      <p:ext uri="{BB962C8B-B14F-4D97-AF65-F5344CB8AC3E}">
        <p14:creationId xmlns:p14="http://schemas.microsoft.com/office/powerpoint/2010/main" val="399790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031D860C-922E-A48B-C20C-E4AE9464D5F0}"/>
              </a:ext>
            </a:extLst>
          </p:cNvPr>
          <p:cNvPicPr>
            <a:picLocks noGrp="1" noChangeAspect="1"/>
          </p:cNvPicPr>
          <p:nvPr>
            <p:ph idx="1"/>
          </p:nvPr>
        </p:nvPicPr>
        <p:blipFill>
          <a:blip r:embed="rId2"/>
          <a:stretch>
            <a:fillRect/>
          </a:stretch>
        </p:blipFill>
        <p:spPr>
          <a:xfrm>
            <a:off x="523263" y="136525"/>
            <a:ext cx="11145474" cy="6018555"/>
          </a:xfrm>
          <a:prstGeom prst="rect">
            <a:avLst/>
          </a:prstGeom>
        </p:spPr>
      </p:pic>
      <p:sp>
        <p:nvSpPr>
          <p:cNvPr id="4" name="Veri Yer Tutucusu 3">
            <a:extLst>
              <a:ext uri="{FF2B5EF4-FFF2-40B4-BE49-F238E27FC236}">
                <a16:creationId xmlns:a16="http://schemas.microsoft.com/office/drawing/2014/main" id="{7C0DBDB3-AF84-0214-7E31-98DCFF9D5E1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40A91E34-5665-4E05-A92F-3E31D1AAC8BB}" type="datetime1">
              <a:rPr lang="en-US" smtClean="0">
                <a:solidFill>
                  <a:schemeClr val="tx1">
                    <a:tint val="75000"/>
                  </a:schemeClr>
                </a:solidFill>
              </a:rPr>
              <a:pPr>
                <a:spcAft>
                  <a:spcPts val="600"/>
                </a:spcAft>
              </a:pPr>
              <a:t>3/15/2024</a:t>
            </a:fld>
            <a:endParaRPr lang="en-US">
              <a:solidFill>
                <a:schemeClr val="tx1">
                  <a:tint val="75000"/>
                </a:schemeClr>
              </a:solidFill>
            </a:endParaRPr>
          </a:p>
        </p:txBody>
      </p:sp>
      <p:sp>
        <p:nvSpPr>
          <p:cNvPr id="5" name="Slayt Numarası Yer Tutucusu 4">
            <a:extLst>
              <a:ext uri="{FF2B5EF4-FFF2-40B4-BE49-F238E27FC236}">
                <a16:creationId xmlns:a16="http://schemas.microsoft.com/office/drawing/2014/main" id="{0C4DC059-06B2-0854-8220-BC247ADF45C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3CB7317-004E-4852-AB2D-763CD5EF10CF}" type="slidenum">
              <a:rPr lang="en-US" smtClean="0">
                <a:solidFill>
                  <a:schemeClr val="tx1">
                    <a:tint val="75000"/>
                  </a:schemeClr>
                </a:solidFill>
              </a:rPr>
              <a:pPr>
                <a:spcAft>
                  <a:spcPts val="600"/>
                </a:spcAft>
              </a:pPr>
              <a:t>43</a:t>
            </a:fld>
            <a:endParaRPr lang="en-US" dirty="0">
              <a:solidFill>
                <a:schemeClr val="tx1">
                  <a:tint val="75000"/>
                </a:schemeClr>
              </a:solidFill>
            </a:endParaRPr>
          </a:p>
        </p:txBody>
      </p:sp>
      <p:sp>
        <p:nvSpPr>
          <p:cNvPr id="8" name="Metin kutusu 7">
            <a:extLst>
              <a:ext uri="{FF2B5EF4-FFF2-40B4-BE49-F238E27FC236}">
                <a16:creationId xmlns:a16="http://schemas.microsoft.com/office/drawing/2014/main" id="{3DE6062D-ED9E-61FA-1E89-1EB2AEE89822}"/>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i="1" dirty="0">
                <a:solidFill>
                  <a:srgbClr val="888888"/>
                </a:solidFill>
                <a:latin typeface="Calibri" panose="020F0502020204030204" pitchFamily="34" charset="0"/>
                <a:hlinkClick r:id="rId3"/>
              </a:rPr>
              <a:t>https://www.izmir.bel.tr/tr/evde-saglik-ve-bakim-hizmeti/907/4088</a:t>
            </a:r>
            <a:r>
              <a:rPr lang="tr-TR" sz="1000" i="1" dirty="0">
                <a:solidFill>
                  <a:srgbClr val="888888"/>
                </a:solidFill>
                <a:latin typeface="Calibri" panose="020F0502020204030204" pitchFamily="34" charset="0"/>
              </a:rPr>
              <a:t> (Erişim Tarihi:17.03.2024)</a:t>
            </a:r>
            <a:endParaRPr lang="tr-TR" sz="1000" i="1" dirty="0"/>
          </a:p>
        </p:txBody>
      </p:sp>
    </p:spTree>
    <p:extLst>
      <p:ext uri="{BB962C8B-B14F-4D97-AF65-F5344CB8AC3E}">
        <p14:creationId xmlns:p14="http://schemas.microsoft.com/office/powerpoint/2010/main" val="1872798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CFA25A8C-1730-9093-0912-2FD0505816E2}"/>
              </a:ext>
            </a:extLst>
          </p:cNvPr>
          <p:cNvPicPr>
            <a:picLocks noGrp="1" noChangeAspect="1"/>
          </p:cNvPicPr>
          <p:nvPr>
            <p:ph idx="1"/>
          </p:nvPr>
        </p:nvPicPr>
        <p:blipFill>
          <a:blip r:embed="rId2"/>
          <a:stretch>
            <a:fillRect/>
          </a:stretch>
        </p:blipFill>
        <p:spPr>
          <a:xfrm>
            <a:off x="643467" y="1047116"/>
            <a:ext cx="11548533" cy="4763768"/>
          </a:xfrm>
          <a:prstGeom prst="rect">
            <a:avLst/>
          </a:prstGeom>
        </p:spPr>
      </p:pic>
      <p:sp>
        <p:nvSpPr>
          <p:cNvPr id="4" name="Veri Yer Tutucusu 3">
            <a:extLst>
              <a:ext uri="{FF2B5EF4-FFF2-40B4-BE49-F238E27FC236}">
                <a16:creationId xmlns:a16="http://schemas.microsoft.com/office/drawing/2014/main" id="{96E7D575-F377-5643-4F8B-EEB4820C56A8}"/>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40A91E34-5665-4E05-A92F-3E31D1AAC8BB}" type="datetime1">
              <a:rPr lang="en-US" smtClean="0">
                <a:solidFill>
                  <a:schemeClr val="tx1">
                    <a:tint val="75000"/>
                  </a:schemeClr>
                </a:solidFill>
              </a:rPr>
              <a:pPr>
                <a:spcAft>
                  <a:spcPts val="600"/>
                </a:spcAft>
              </a:pPr>
              <a:t>3/15/2024</a:t>
            </a:fld>
            <a:endParaRPr lang="en-US">
              <a:solidFill>
                <a:schemeClr val="tx1">
                  <a:tint val="75000"/>
                </a:schemeClr>
              </a:solidFill>
            </a:endParaRPr>
          </a:p>
        </p:txBody>
      </p:sp>
      <p:sp>
        <p:nvSpPr>
          <p:cNvPr id="5" name="Slayt Numarası Yer Tutucusu 4">
            <a:extLst>
              <a:ext uri="{FF2B5EF4-FFF2-40B4-BE49-F238E27FC236}">
                <a16:creationId xmlns:a16="http://schemas.microsoft.com/office/drawing/2014/main" id="{E04D560B-250B-77B8-D508-55E2869D9E3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3CB7317-004E-4852-AB2D-763CD5EF10CF}" type="slidenum">
              <a:rPr lang="en-US" smtClean="0">
                <a:solidFill>
                  <a:schemeClr val="tx1">
                    <a:tint val="75000"/>
                  </a:schemeClr>
                </a:solidFill>
              </a:rPr>
              <a:pPr>
                <a:spcAft>
                  <a:spcPts val="600"/>
                </a:spcAft>
              </a:pPr>
              <a:t>44</a:t>
            </a:fld>
            <a:endParaRPr lang="en-US">
              <a:solidFill>
                <a:schemeClr val="tx1">
                  <a:tint val="75000"/>
                </a:schemeClr>
              </a:solidFill>
            </a:endParaRPr>
          </a:p>
        </p:txBody>
      </p:sp>
      <p:sp>
        <p:nvSpPr>
          <p:cNvPr id="8" name="Metin kutusu 7">
            <a:extLst>
              <a:ext uri="{FF2B5EF4-FFF2-40B4-BE49-F238E27FC236}">
                <a16:creationId xmlns:a16="http://schemas.microsoft.com/office/drawing/2014/main" id="{E14552B1-1151-136D-287D-D9BD182D3817}"/>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b="0" i="1" u="none" strike="noStrike" dirty="0">
                <a:solidFill>
                  <a:srgbClr val="888888"/>
                </a:solidFill>
                <a:effectLst/>
                <a:latin typeface="Calibri" panose="020F0502020204030204" pitchFamily="34" charset="0"/>
                <a:hlinkClick r:id="rId3"/>
              </a:rPr>
              <a:t>https://saglik.ibb.istanbul/evde-saglik-hizmeti-2-2/</a:t>
            </a:r>
            <a:r>
              <a:rPr lang="tr-TR" sz="1000" b="0" i="1" u="none" strike="noStrike" dirty="0">
                <a:solidFill>
                  <a:srgbClr val="888888"/>
                </a:solidFill>
                <a:effectLst/>
                <a:latin typeface="Calibri" panose="020F0502020204030204" pitchFamily="34" charset="0"/>
              </a:rPr>
              <a:t> (Erişim Tarihi:17.03.2024)</a:t>
            </a:r>
            <a:endParaRPr lang="tr-TR" sz="1000" i="1" dirty="0"/>
          </a:p>
        </p:txBody>
      </p:sp>
    </p:spTree>
    <p:extLst>
      <p:ext uri="{BB962C8B-B14F-4D97-AF65-F5344CB8AC3E}">
        <p14:creationId xmlns:p14="http://schemas.microsoft.com/office/powerpoint/2010/main" val="2846920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8D37B37-D5AD-43F4-68CF-385B9217CDB4}"/>
              </a:ext>
            </a:extLst>
          </p:cNvPr>
          <p:cNvSpPr>
            <a:spLocks noGrp="1"/>
          </p:cNvSpPr>
          <p:nvPr>
            <p:ph type="title"/>
          </p:nvPr>
        </p:nvSpPr>
        <p:spPr>
          <a:xfrm>
            <a:off x="836679" y="723898"/>
            <a:ext cx="6002110" cy="1495425"/>
          </a:xfrm>
        </p:spPr>
        <p:txBody>
          <a:bodyPr>
            <a:noAutofit/>
          </a:bodyPr>
          <a:lstStyle/>
          <a:p>
            <a:pPr algn="ctr"/>
            <a:r>
              <a:rPr lang="tr-TR" sz="4000" b="1" dirty="0">
                <a:latin typeface="Arial" panose="020B0604020202020204" pitchFamily="34" charset="0"/>
                <a:cs typeface="Arial" panose="020B0604020202020204" pitchFamily="34" charset="0"/>
              </a:rPr>
              <a:t>EVDE BAKIM HİZMETLERİNİN</a:t>
            </a:r>
            <a:br>
              <a:rPr lang="tr-TR" sz="4000" b="1" dirty="0">
                <a:latin typeface="Arial" panose="020B0604020202020204" pitchFamily="34" charset="0"/>
                <a:cs typeface="Arial" panose="020B0604020202020204" pitchFamily="34" charset="0"/>
              </a:rPr>
            </a:br>
            <a:r>
              <a:rPr lang="tr-TR" sz="4000" b="1" dirty="0">
                <a:latin typeface="Arial" panose="020B0604020202020204" pitchFamily="34" charset="0"/>
                <a:cs typeface="Arial" panose="020B0604020202020204" pitchFamily="34" charset="0"/>
              </a:rPr>
              <a:t>OLUMLU YÖNLERİ</a:t>
            </a:r>
          </a:p>
        </p:txBody>
      </p:sp>
      <p:sp>
        <p:nvSpPr>
          <p:cNvPr id="3" name="İçerik Yer Tutucusu 2">
            <a:extLst>
              <a:ext uri="{FF2B5EF4-FFF2-40B4-BE49-F238E27FC236}">
                <a16:creationId xmlns:a16="http://schemas.microsoft.com/office/drawing/2014/main" id="{C753849D-3970-8374-9B7D-481366D76BFF}"/>
              </a:ext>
            </a:extLst>
          </p:cNvPr>
          <p:cNvSpPr>
            <a:spLocks noGrp="1"/>
          </p:cNvSpPr>
          <p:nvPr>
            <p:ph idx="1"/>
          </p:nvPr>
        </p:nvSpPr>
        <p:spPr>
          <a:xfrm>
            <a:off x="836680" y="2405067"/>
            <a:ext cx="6002110" cy="3729034"/>
          </a:xfrm>
        </p:spPr>
        <p:txBody>
          <a:bodyPr>
            <a:normAutofit/>
          </a:bodyPr>
          <a:lstStyle/>
          <a:p>
            <a:r>
              <a:rPr lang="tr-TR" sz="2000" dirty="0">
                <a:latin typeface="Arial" panose="020B0604020202020204" pitchFamily="34" charset="0"/>
                <a:cs typeface="Arial" panose="020B0604020202020204" pitchFamily="34" charset="0"/>
              </a:rPr>
              <a:t>Aileyi parçalanmaktan korur. Eğer bakım ihtiyacı olan kişinin çocukları varsa, kişi aile yaşamının parçası olmaya devam eder.</a:t>
            </a:r>
          </a:p>
          <a:p>
            <a:r>
              <a:rPr lang="tr-TR" sz="2000" dirty="0">
                <a:latin typeface="Arial" panose="020B0604020202020204" pitchFamily="34" charset="0"/>
                <a:cs typeface="Arial" panose="020B0604020202020204" pitchFamily="34" charset="0"/>
              </a:rPr>
              <a:t>Kişinin kendi alıştığı ortamda ve kendi konforu içinde yaşamını sürdürebilmesine olanak tanır.</a:t>
            </a:r>
          </a:p>
          <a:p>
            <a:r>
              <a:rPr lang="tr-TR" sz="2000" dirty="0">
                <a:latin typeface="Arial" panose="020B0604020202020204" pitchFamily="34" charset="0"/>
                <a:cs typeface="Arial" panose="020B0604020202020204" pitchFamily="34" charset="0"/>
              </a:rPr>
              <a:t>Kişinin toplumdan soyutlanmasını önler.</a:t>
            </a:r>
          </a:p>
          <a:p>
            <a:r>
              <a:rPr lang="tr-TR" sz="2000" dirty="0">
                <a:latin typeface="Arial" panose="020B0604020202020204" pitchFamily="34" charset="0"/>
                <a:cs typeface="Arial" panose="020B0604020202020204" pitchFamily="34" charset="0"/>
              </a:rPr>
              <a:t>Hastanın ve/veya yakınlarının yaşam kalitesini arttırır. Hasta yakınlarına dinlenme olanağı sağlar.</a:t>
            </a:r>
          </a:p>
        </p:txBody>
      </p:sp>
      <p:sp>
        <p:nvSpPr>
          <p:cNvPr id="4" name="Veri Yer Tutucusu 3">
            <a:extLst>
              <a:ext uri="{FF2B5EF4-FFF2-40B4-BE49-F238E27FC236}">
                <a16:creationId xmlns:a16="http://schemas.microsoft.com/office/drawing/2014/main" id="{25158D42-285E-244B-8E89-AA2E94851674}"/>
              </a:ext>
            </a:extLst>
          </p:cNvPr>
          <p:cNvSpPr>
            <a:spLocks noGrp="1"/>
          </p:cNvSpPr>
          <p:nvPr>
            <p:ph type="dt" sz="half" idx="10"/>
          </p:nvPr>
        </p:nvSpPr>
        <p:spPr>
          <a:xfrm>
            <a:off x="838200" y="6356350"/>
            <a:ext cx="2164746" cy="365125"/>
          </a:xfrm>
        </p:spPr>
        <p:txBody>
          <a:bodyPr>
            <a:normAutofit/>
          </a:bodyPr>
          <a:lstStyle/>
          <a:p>
            <a:pPr>
              <a:spcAft>
                <a:spcPts val="600"/>
              </a:spcAft>
            </a:pPr>
            <a:fld id="{40A91E34-5665-4E05-A92F-3E31D1AAC8BB}" type="datetime1">
              <a:rPr lang="tr-TR" smtClean="0"/>
              <a:pPr>
                <a:spcAft>
                  <a:spcPts val="600"/>
                </a:spcAft>
              </a:pPr>
              <a:t>15.03.2024</a:t>
            </a:fld>
            <a:endParaRPr lang="tr-TR" dirty="0"/>
          </a:p>
        </p:txBody>
      </p:sp>
      <p:pic>
        <p:nvPicPr>
          <p:cNvPr id="9" name="Resim 8" descr="resim, portakal, turuncu, sanat, yaratıcılık içeren bir resim&#10;&#10;Açıklama otomatik olarak oluşturuldu">
            <a:extLst>
              <a:ext uri="{FF2B5EF4-FFF2-40B4-BE49-F238E27FC236}">
                <a16:creationId xmlns:a16="http://schemas.microsoft.com/office/drawing/2014/main" id="{FB37DE9F-425D-831E-ECAE-492FC4DA9F46}"/>
              </a:ext>
            </a:extLst>
          </p:cNvPr>
          <p:cNvPicPr>
            <a:picLocks noChangeAspect="1"/>
          </p:cNvPicPr>
          <p:nvPr/>
        </p:nvPicPr>
        <p:blipFill rotWithShape="1">
          <a:blip r:embed="rId2">
            <a:extLst>
              <a:ext uri="{28A0092B-C50C-407E-A947-70E740481C1C}">
                <a14:useLocalDpi xmlns:a14="http://schemas.microsoft.com/office/drawing/2010/main" val="0"/>
              </a:ext>
            </a:extLst>
          </a:blip>
          <a:srcRect t="457" b="5449"/>
          <a:stretch/>
        </p:blipFill>
        <p:spPr>
          <a:xfrm>
            <a:off x="7415217" y="723898"/>
            <a:ext cx="3938583" cy="5410203"/>
          </a:xfrm>
          <a:prstGeom prst="rect">
            <a:avLst/>
          </a:prstGeom>
          <a:effectLst/>
        </p:spPr>
      </p:pic>
      <p:sp>
        <p:nvSpPr>
          <p:cNvPr id="12" name="Slayt Numarası Yer Tutucusu 4">
            <a:extLst>
              <a:ext uri="{FF2B5EF4-FFF2-40B4-BE49-F238E27FC236}">
                <a16:creationId xmlns:a16="http://schemas.microsoft.com/office/drawing/2014/main" id="{57604626-2256-8245-0ED8-AEC8B735849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3CB7317-004E-4852-AB2D-763CD5EF10CF}" type="slidenum">
              <a:rPr lang="en-US" smtClean="0">
                <a:solidFill>
                  <a:schemeClr val="tx1">
                    <a:tint val="75000"/>
                  </a:schemeClr>
                </a:solidFill>
              </a:rPr>
              <a:pPr>
                <a:spcAft>
                  <a:spcPts val="600"/>
                </a:spcAft>
              </a:pPr>
              <a:t>45</a:t>
            </a:fld>
            <a:endParaRPr lang="en-US" dirty="0">
              <a:solidFill>
                <a:schemeClr val="tx1">
                  <a:tint val="75000"/>
                </a:schemeClr>
              </a:solidFill>
            </a:endParaRPr>
          </a:p>
        </p:txBody>
      </p:sp>
    </p:spTree>
    <p:extLst>
      <p:ext uri="{BB962C8B-B14F-4D97-AF65-F5344CB8AC3E}">
        <p14:creationId xmlns:p14="http://schemas.microsoft.com/office/powerpoint/2010/main" val="1401751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6998D7-53DB-0755-C09D-F31474E6444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D9F342E-1476-CCC5-0FE6-9F419639F4AC}"/>
              </a:ext>
            </a:extLst>
          </p:cNvPr>
          <p:cNvSpPr>
            <a:spLocks noGrp="1"/>
          </p:cNvSpPr>
          <p:nvPr>
            <p:ph idx="1"/>
          </p:nvPr>
        </p:nvSpPr>
        <p:spPr/>
        <p:txBody>
          <a:bodyPr>
            <a:normAutofit/>
          </a:bodyPr>
          <a:lstStyle/>
          <a:p>
            <a:r>
              <a:rPr lang="tr-TR" sz="2200" dirty="0">
                <a:latin typeface="Arial" panose="020B0604020202020204" pitchFamily="34" charset="0"/>
                <a:cs typeface="Arial" panose="020B0604020202020204" pitchFamily="34" charset="0"/>
              </a:rPr>
              <a:t>İyileşmeyi hızlandırır.</a:t>
            </a:r>
          </a:p>
          <a:p>
            <a:r>
              <a:rPr lang="tr-TR" sz="2200" dirty="0">
                <a:latin typeface="Arial" panose="020B0604020202020204" pitchFamily="34" charset="0"/>
                <a:cs typeface="Arial" panose="020B0604020202020204" pitchFamily="34" charset="0"/>
              </a:rPr>
              <a:t>Hastane enfeksiyonlarından korur.</a:t>
            </a:r>
          </a:p>
          <a:p>
            <a:r>
              <a:rPr lang="tr-TR" sz="2200" dirty="0">
                <a:latin typeface="Arial" panose="020B0604020202020204" pitchFamily="34" charset="0"/>
                <a:cs typeface="Arial" panose="020B0604020202020204" pitchFamily="34" charset="0"/>
              </a:rPr>
              <a:t>Kısa dönemde maliyeti hastane bakımına göre daha düşüktür.</a:t>
            </a:r>
          </a:p>
          <a:p>
            <a:r>
              <a:rPr lang="tr-TR" sz="2200" dirty="0">
                <a:latin typeface="Arial" panose="020B0604020202020204" pitchFamily="34" charset="0"/>
                <a:cs typeface="Arial" panose="020B0604020202020204" pitchFamily="34" charset="0"/>
              </a:rPr>
              <a:t>Hastanelerde erken taburcu edilmeler nedeniyle hasta döngüsü hızlanır, daha az yatak ve personel ile daha çok hastaya hizmet sunulur.</a:t>
            </a:r>
          </a:p>
        </p:txBody>
      </p:sp>
      <p:sp>
        <p:nvSpPr>
          <p:cNvPr id="4" name="Veri Yer Tutucusu 3">
            <a:extLst>
              <a:ext uri="{FF2B5EF4-FFF2-40B4-BE49-F238E27FC236}">
                <a16:creationId xmlns:a16="http://schemas.microsoft.com/office/drawing/2014/main" id="{F00C3240-B400-D5C1-DEA8-2B6479D543C6}"/>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EE12EB76-B91F-E07F-C5F3-E7483B8BDDB7}"/>
              </a:ext>
            </a:extLst>
          </p:cNvPr>
          <p:cNvSpPr>
            <a:spLocks noGrp="1"/>
          </p:cNvSpPr>
          <p:nvPr>
            <p:ph type="sldNum" sz="quarter" idx="12"/>
          </p:nvPr>
        </p:nvSpPr>
        <p:spPr/>
        <p:txBody>
          <a:bodyPr/>
          <a:lstStyle/>
          <a:p>
            <a:fld id="{93CB7317-004E-4852-AB2D-763CD5EF10CF}" type="slidenum">
              <a:rPr lang="tr-TR" smtClean="0"/>
              <a:t>46</a:t>
            </a:fld>
            <a:endParaRPr lang="tr-TR" dirty="0"/>
          </a:p>
        </p:txBody>
      </p:sp>
    </p:spTree>
    <p:extLst>
      <p:ext uri="{BB962C8B-B14F-4D97-AF65-F5344CB8AC3E}">
        <p14:creationId xmlns:p14="http://schemas.microsoft.com/office/powerpoint/2010/main" val="1958525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3382622-D722-6D51-73E6-9F20CB149F42}"/>
              </a:ext>
            </a:extLst>
          </p:cNvPr>
          <p:cNvSpPr>
            <a:spLocks noGrp="1"/>
          </p:cNvSpPr>
          <p:nvPr>
            <p:ph type="title"/>
          </p:nvPr>
        </p:nvSpPr>
        <p:spPr>
          <a:xfrm>
            <a:off x="836679" y="723898"/>
            <a:ext cx="6002110" cy="1495425"/>
          </a:xfrm>
        </p:spPr>
        <p:txBody>
          <a:bodyPr>
            <a:noAutofit/>
          </a:bodyPr>
          <a:lstStyle/>
          <a:p>
            <a:pPr algn="ctr"/>
            <a:r>
              <a:rPr lang="tr-TR" sz="4000" b="1" dirty="0">
                <a:latin typeface="Arial" panose="020B0604020202020204" pitchFamily="34" charset="0"/>
                <a:cs typeface="Arial" panose="020B0604020202020204" pitchFamily="34" charset="0"/>
              </a:rPr>
              <a:t>EVDE BAKIM HİZMETLERİNİN</a:t>
            </a:r>
            <a:br>
              <a:rPr lang="tr-TR" sz="4000" b="1" dirty="0">
                <a:latin typeface="Arial" panose="020B0604020202020204" pitchFamily="34" charset="0"/>
                <a:cs typeface="Arial" panose="020B0604020202020204" pitchFamily="34" charset="0"/>
              </a:rPr>
            </a:br>
            <a:r>
              <a:rPr lang="tr-TR" sz="4000" b="1" dirty="0">
                <a:latin typeface="Arial" panose="020B0604020202020204" pitchFamily="34" charset="0"/>
                <a:cs typeface="Arial" panose="020B0604020202020204" pitchFamily="34" charset="0"/>
              </a:rPr>
              <a:t>OLUMSUZ YÖNLERİ</a:t>
            </a:r>
          </a:p>
        </p:txBody>
      </p:sp>
      <p:sp>
        <p:nvSpPr>
          <p:cNvPr id="3" name="İçerik Yer Tutucusu 2">
            <a:extLst>
              <a:ext uri="{FF2B5EF4-FFF2-40B4-BE49-F238E27FC236}">
                <a16:creationId xmlns:a16="http://schemas.microsoft.com/office/drawing/2014/main" id="{1FA1432E-0CDB-3504-5284-F0FFA53F7A35}"/>
              </a:ext>
            </a:extLst>
          </p:cNvPr>
          <p:cNvSpPr>
            <a:spLocks noGrp="1"/>
          </p:cNvSpPr>
          <p:nvPr>
            <p:ph idx="1"/>
          </p:nvPr>
        </p:nvSpPr>
        <p:spPr>
          <a:xfrm>
            <a:off x="836680" y="2405067"/>
            <a:ext cx="6002110" cy="3729034"/>
          </a:xfrm>
        </p:spPr>
        <p:txBody>
          <a:bodyPr>
            <a:normAutofit/>
          </a:bodyPr>
          <a:lstStyle/>
          <a:p>
            <a:r>
              <a:rPr lang="tr-TR" sz="2000" dirty="0">
                <a:latin typeface="Arial" panose="020B0604020202020204" pitchFamily="34" charset="0"/>
                <a:cs typeface="Arial" panose="020B0604020202020204" pitchFamily="34" charset="0"/>
              </a:rPr>
              <a:t>Hasta özel yaşamına müdahale ediliyormuş duygusuna kapılabilir.</a:t>
            </a:r>
          </a:p>
          <a:p>
            <a:r>
              <a:rPr lang="tr-TR" sz="2000" dirty="0">
                <a:latin typeface="Arial" panose="020B0604020202020204" pitchFamily="34" charset="0"/>
                <a:cs typeface="Arial" panose="020B0604020202020204" pitchFamily="34" charset="0"/>
              </a:rPr>
              <a:t>Bakım verme sürecinde aile üzerinde artan oranda duygusal, fiziksel ve ekonomik baskı oluşabilir.</a:t>
            </a:r>
          </a:p>
          <a:p>
            <a:r>
              <a:rPr lang="tr-TR" sz="2000" dirty="0">
                <a:latin typeface="Arial" panose="020B0604020202020204" pitchFamily="34" charset="0"/>
                <a:cs typeface="Arial" panose="020B0604020202020204" pitchFamily="34" charset="0"/>
              </a:rPr>
              <a:t>Birey hastalığının ağırlığına ve gereksinim duyduğu evde bakım hizmetlerinin niteliğine göre çevresini çok sayıda insan, alet ve malzeme ile sarılmış hissedebilir.</a:t>
            </a:r>
          </a:p>
        </p:txBody>
      </p:sp>
      <p:sp>
        <p:nvSpPr>
          <p:cNvPr id="4" name="Veri Yer Tutucusu 3">
            <a:extLst>
              <a:ext uri="{FF2B5EF4-FFF2-40B4-BE49-F238E27FC236}">
                <a16:creationId xmlns:a16="http://schemas.microsoft.com/office/drawing/2014/main" id="{D704C82A-B60C-F3AF-AC83-ECD7BCC457E3}"/>
              </a:ext>
            </a:extLst>
          </p:cNvPr>
          <p:cNvSpPr>
            <a:spLocks noGrp="1"/>
          </p:cNvSpPr>
          <p:nvPr>
            <p:ph type="dt" sz="half" idx="10"/>
          </p:nvPr>
        </p:nvSpPr>
        <p:spPr>
          <a:xfrm>
            <a:off x="838200" y="6356350"/>
            <a:ext cx="2164746" cy="365125"/>
          </a:xfrm>
        </p:spPr>
        <p:txBody>
          <a:bodyPr>
            <a:normAutofit/>
          </a:bodyPr>
          <a:lstStyle/>
          <a:p>
            <a:pPr>
              <a:spcAft>
                <a:spcPts val="600"/>
              </a:spcAft>
            </a:pPr>
            <a:fld id="{40A91E34-5665-4E05-A92F-3E31D1AAC8BB}" type="datetime1">
              <a:rPr lang="tr-TR" smtClean="0"/>
              <a:pPr>
                <a:spcAft>
                  <a:spcPts val="600"/>
                </a:spcAft>
              </a:pPr>
              <a:t>15.03.2024</a:t>
            </a:fld>
            <a:endParaRPr lang="tr-TR"/>
          </a:p>
        </p:txBody>
      </p:sp>
      <p:pic>
        <p:nvPicPr>
          <p:cNvPr id="10" name="Resim 9" descr="kırpıntı çizim, çizim, grafik, çizgi film içeren bir resim&#10;&#10;Açıklama otomatik olarak oluşturuldu">
            <a:extLst>
              <a:ext uri="{FF2B5EF4-FFF2-40B4-BE49-F238E27FC236}">
                <a16:creationId xmlns:a16="http://schemas.microsoft.com/office/drawing/2014/main" id="{EF15C508-519E-D7FE-93F2-32E0F1360AAA}"/>
              </a:ext>
            </a:extLst>
          </p:cNvPr>
          <p:cNvPicPr>
            <a:picLocks noChangeAspect="1"/>
          </p:cNvPicPr>
          <p:nvPr/>
        </p:nvPicPr>
        <p:blipFill rotWithShape="1">
          <a:blip r:embed="rId2">
            <a:extLst>
              <a:ext uri="{28A0092B-C50C-407E-A947-70E740481C1C}">
                <a14:useLocalDpi xmlns:a14="http://schemas.microsoft.com/office/drawing/2010/main" val="0"/>
              </a:ext>
            </a:extLst>
          </a:blip>
          <a:srcRect b="8653"/>
          <a:stretch/>
        </p:blipFill>
        <p:spPr>
          <a:xfrm>
            <a:off x="7415217" y="723898"/>
            <a:ext cx="3938583" cy="5410203"/>
          </a:xfrm>
          <a:prstGeom prst="rect">
            <a:avLst/>
          </a:prstGeom>
          <a:effectLst/>
        </p:spPr>
      </p:pic>
      <p:sp>
        <p:nvSpPr>
          <p:cNvPr id="5" name="Slayt Numarası Yer Tutucusu 4">
            <a:extLst>
              <a:ext uri="{FF2B5EF4-FFF2-40B4-BE49-F238E27FC236}">
                <a16:creationId xmlns:a16="http://schemas.microsoft.com/office/drawing/2014/main" id="{2AA44BA6-ADB6-B629-EE0E-67E9B8CB51F7}"/>
              </a:ext>
            </a:extLst>
          </p:cNvPr>
          <p:cNvSpPr>
            <a:spLocks noGrp="1"/>
          </p:cNvSpPr>
          <p:nvPr>
            <p:ph type="sldNum" sz="quarter" idx="12"/>
          </p:nvPr>
        </p:nvSpPr>
        <p:spPr>
          <a:xfrm>
            <a:off x="8610600" y="6356350"/>
            <a:ext cx="2743200" cy="365125"/>
          </a:xfrm>
        </p:spPr>
        <p:txBody>
          <a:bodyPr>
            <a:normAutofit/>
          </a:bodyPr>
          <a:lstStyle/>
          <a:p>
            <a:pPr>
              <a:spcAft>
                <a:spcPts val="600"/>
              </a:spcAft>
            </a:pPr>
            <a:fld id="{93CB7317-004E-4852-AB2D-763CD5EF10CF}" type="slidenum">
              <a:rPr lang="tr-TR">
                <a:solidFill>
                  <a:srgbClr val="FFFFFF"/>
                </a:solidFill>
              </a:rPr>
              <a:pPr>
                <a:spcAft>
                  <a:spcPts val="600"/>
                </a:spcAft>
              </a:pPr>
              <a:t>47</a:t>
            </a:fld>
            <a:endParaRPr lang="tr-TR">
              <a:solidFill>
                <a:srgbClr val="FFFFFF"/>
              </a:solidFill>
            </a:endParaRPr>
          </a:p>
        </p:txBody>
      </p:sp>
      <p:sp>
        <p:nvSpPr>
          <p:cNvPr id="12" name="Slayt Numarası Yer Tutucusu 4">
            <a:extLst>
              <a:ext uri="{FF2B5EF4-FFF2-40B4-BE49-F238E27FC236}">
                <a16:creationId xmlns:a16="http://schemas.microsoft.com/office/drawing/2014/main" id="{6A9AA45D-B788-17BD-679A-8C0255A60D1C}"/>
              </a:ext>
            </a:extLst>
          </p:cNvPr>
          <p:cNvSpPr txBox="1">
            <a:spLocks/>
          </p:cNvSpPr>
          <p:nvPr/>
        </p:nvSpPr>
        <p:spPr>
          <a:xfrm>
            <a:off x="8610600" y="6356350"/>
            <a:ext cx="2743200" cy="365125"/>
          </a:xfrm>
          <a:prstGeom prst="rect">
            <a:avLst/>
          </a:prstGeom>
        </p:spPr>
        <p:txBody>
          <a:bodyPr vert="horz" lIns="91440" tIns="45720" rIns="91440" bIns="45720" rtlCol="0" anchor="ctr">
            <a:normAutofit/>
          </a:bodyPr>
          <a:lstStyle>
            <a:defPPr>
              <a:defRPr lang="tr-T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93CB7317-004E-4852-AB2D-763CD5EF10CF}" type="slidenum">
              <a:rPr lang="en-US" smtClean="0">
                <a:solidFill>
                  <a:schemeClr val="tx1">
                    <a:tint val="75000"/>
                  </a:schemeClr>
                </a:solidFill>
              </a:rPr>
              <a:pPr>
                <a:spcAft>
                  <a:spcPts val="600"/>
                </a:spcAft>
              </a:pPr>
              <a:t>47</a:t>
            </a:fld>
            <a:endParaRPr lang="en-US" dirty="0">
              <a:solidFill>
                <a:schemeClr val="tx1">
                  <a:tint val="75000"/>
                </a:schemeClr>
              </a:solidFill>
            </a:endParaRPr>
          </a:p>
        </p:txBody>
      </p:sp>
    </p:spTree>
    <p:extLst>
      <p:ext uri="{BB962C8B-B14F-4D97-AF65-F5344CB8AC3E}">
        <p14:creationId xmlns:p14="http://schemas.microsoft.com/office/powerpoint/2010/main" val="4081839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F99DDE-9C2D-D11C-30A5-358B52A2B75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7FD4ACF-7E9C-0875-1C6B-A08793741C91}"/>
              </a:ext>
            </a:extLst>
          </p:cNvPr>
          <p:cNvSpPr>
            <a:spLocks noGrp="1"/>
          </p:cNvSpPr>
          <p:nvPr>
            <p:ph idx="1"/>
          </p:nvPr>
        </p:nvSpPr>
        <p:spPr/>
        <p:txBody>
          <a:bodyPr>
            <a:normAutofit/>
          </a:bodyPr>
          <a:lstStyle/>
          <a:p>
            <a:r>
              <a:rPr lang="tr-TR" sz="2200" dirty="0">
                <a:latin typeface="Arial" panose="020B0604020202020204" pitchFamily="34" charset="0"/>
                <a:cs typeface="Arial" panose="020B0604020202020204" pitchFamily="34" charset="0"/>
              </a:rPr>
              <a:t>Evde bakım hizmetlerinde kullanılan bazı yüksek teknolojili cihazlar bakım veren kişilerin yeterince bilgili ve kullanmada yeterli olmamaları sonucu sorun yaratabilir.</a:t>
            </a:r>
          </a:p>
          <a:p>
            <a:r>
              <a:rPr lang="tr-TR" sz="2200" dirty="0">
                <a:latin typeface="Arial" panose="020B0604020202020204" pitchFamily="34" charset="0"/>
                <a:cs typeface="Arial" panose="020B0604020202020204" pitchFamily="34" charset="0"/>
              </a:rPr>
              <a:t>Acil durumlarda hemen müdahale edecek profesyonellerin bulunmayışı da  evde bakımın hastane bakımı karşısındaki dezavantajı olarak görülebilir.</a:t>
            </a:r>
          </a:p>
          <a:p>
            <a:endParaRPr lang="tr-TR" sz="2200" dirty="0">
              <a:latin typeface="Arial" panose="020B0604020202020204" pitchFamily="34" charset="0"/>
              <a:cs typeface="Arial" panose="020B0604020202020204" pitchFamily="34" charset="0"/>
            </a:endParaRPr>
          </a:p>
        </p:txBody>
      </p:sp>
      <p:sp>
        <p:nvSpPr>
          <p:cNvPr id="4" name="Veri Yer Tutucusu 3">
            <a:extLst>
              <a:ext uri="{FF2B5EF4-FFF2-40B4-BE49-F238E27FC236}">
                <a16:creationId xmlns:a16="http://schemas.microsoft.com/office/drawing/2014/main" id="{7A2C0190-309B-81D0-74FD-EAC38D6546C1}"/>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2D5AE74C-F999-E554-7B4C-CAE91B447644}"/>
              </a:ext>
            </a:extLst>
          </p:cNvPr>
          <p:cNvSpPr>
            <a:spLocks noGrp="1"/>
          </p:cNvSpPr>
          <p:nvPr>
            <p:ph type="sldNum" sz="quarter" idx="12"/>
          </p:nvPr>
        </p:nvSpPr>
        <p:spPr/>
        <p:txBody>
          <a:bodyPr/>
          <a:lstStyle/>
          <a:p>
            <a:fld id="{93CB7317-004E-4852-AB2D-763CD5EF10CF}" type="slidenum">
              <a:rPr lang="tr-TR" smtClean="0"/>
              <a:t>48</a:t>
            </a:fld>
            <a:endParaRPr lang="tr-TR"/>
          </a:p>
        </p:txBody>
      </p:sp>
    </p:spTree>
    <p:extLst>
      <p:ext uri="{BB962C8B-B14F-4D97-AF65-F5344CB8AC3E}">
        <p14:creationId xmlns:p14="http://schemas.microsoft.com/office/powerpoint/2010/main" val="3948247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08EBB1-4D4E-1A01-D6E5-E95917D201F1}"/>
              </a:ext>
            </a:extLst>
          </p:cNvPr>
          <p:cNvSpPr>
            <a:spLocks noGrp="1"/>
          </p:cNvSpPr>
          <p:nvPr>
            <p:ph type="title"/>
          </p:nvPr>
        </p:nvSpPr>
        <p:spPr/>
        <p:txBody>
          <a:bodyPr>
            <a:normAutofit/>
          </a:bodyPr>
          <a:lstStyle/>
          <a:p>
            <a:pPr algn="ctr"/>
            <a:r>
              <a:rPr lang="tr-TR" sz="4000" b="1" dirty="0">
                <a:latin typeface="Arial" panose="020B0604020202020204" pitchFamily="34" charset="0"/>
                <a:cs typeface="Arial" panose="020B0604020202020204" pitchFamily="34" charset="0"/>
              </a:rPr>
              <a:t>EVDE BAKIM HİZMETLERİNDE</a:t>
            </a:r>
            <a:br>
              <a:rPr lang="tr-TR" sz="4000" b="1" dirty="0">
                <a:latin typeface="Arial" panose="020B0604020202020204" pitchFamily="34" charset="0"/>
                <a:cs typeface="Arial" panose="020B0604020202020204" pitchFamily="34" charset="0"/>
              </a:rPr>
            </a:br>
            <a:r>
              <a:rPr lang="tr-TR" sz="4000" b="1" dirty="0">
                <a:latin typeface="Arial" panose="020B0604020202020204" pitchFamily="34" charset="0"/>
                <a:cs typeface="Arial" panose="020B0604020202020204" pitchFamily="34" charset="0"/>
              </a:rPr>
              <a:t>KARŞILAŞILAN GÜÇLÜKLER</a:t>
            </a:r>
          </a:p>
        </p:txBody>
      </p:sp>
      <p:sp>
        <p:nvSpPr>
          <p:cNvPr id="3" name="İçerik Yer Tutucusu 2">
            <a:extLst>
              <a:ext uri="{FF2B5EF4-FFF2-40B4-BE49-F238E27FC236}">
                <a16:creationId xmlns:a16="http://schemas.microsoft.com/office/drawing/2014/main" id="{AF1221A1-0B2C-FD2A-BD16-44BAD092595E}"/>
              </a:ext>
            </a:extLst>
          </p:cNvPr>
          <p:cNvSpPr>
            <a:spLocks noGrp="1"/>
          </p:cNvSpPr>
          <p:nvPr>
            <p:ph idx="1"/>
          </p:nvPr>
        </p:nvSpPr>
        <p:spPr/>
        <p:txBody>
          <a:bodyPr>
            <a:normAutofit/>
          </a:bodyPr>
          <a:lstStyle/>
          <a:p>
            <a:pPr marL="514350" indent="-514350">
              <a:buFont typeface="+mj-lt"/>
              <a:buAutoNum type="arabicPeriod"/>
            </a:pPr>
            <a:r>
              <a:rPr lang="tr-TR" sz="2200" b="1" dirty="0">
                <a:latin typeface="Arial" panose="020B0604020202020204" pitchFamily="34" charset="0"/>
                <a:ea typeface="Calibri"/>
                <a:cs typeface="Arial" panose="020B0604020202020204" pitchFamily="34" charset="0"/>
                <a:sym typeface="Calibri"/>
              </a:rPr>
              <a:t>Zaman Sorunu:</a:t>
            </a:r>
            <a:r>
              <a:rPr lang="tr-TR" sz="2200" dirty="0">
                <a:latin typeface="Arial" panose="020B0604020202020204" pitchFamily="34" charset="0"/>
                <a:ea typeface="Calibri"/>
                <a:cs typeface="Arial" panose="020B0604020202020204" pitchFamily="34" charset="0"/>
                <a:sym typeface="Calibri"/>
              </a:rPr>
              <a:t> Aile hekimi; hasta sayısının fazla olması, poliklinik işlerinin yoğunluğu ve idari görev gibi nedenlerle evde bakım hizmetlerini ihmal edebilir. Genel eğilim bu ziyaretlerin hemşireye delege edilmesidir. Bu soruna karşılık; aile hekimi ve birlikte hizmet sunan sağlık personeli bir zaman çizelgesi hazırlayarak buna göre çalışmaları ve bu çizelgede evde bakım hizmetleri için mutlaka yer ayrılmış olması gerekmektedir. Poliklinik hasta muayene randevuları buna göre düzenlenmelidir.</a:t>
            </a:r>
          </a:p>
          <a:p>
            <a:pPr marL="514350" indent="-514350">
              <a:buFont typeface="+mj-lt"/>
              <a:buAutoNum type="arabicPeriod"/>
            </a:pPr>
            <a:r>
              <a:rPr lang="tr-TR" sz="2200" b="1" dirty="0">
                <a:latin typeface="Arial" panose="020B0604020202020204" pitchFamily="34" charset="0"/>
                <a:ea typeface="Calibri"/>
                <a:cs typeface="Arial" panose="020B0604020202020204" pitchFamily="34" charset="0"/>
                <a:sym typeface="Calibri"/>
              </a:rPr>
              <a:t>Ulaşım Gideri: </a:t>
            </a:r>
            <a:r>
              <a:rPr lang="tr-TR" sz="2200" dirty="0">
                <a:latin typeface="Arial" panose="020B0604020202020204" pitchFamily="34" charset="0"/>
                <a:ea typeface="Calibri"/>
                <a:cs typeface="Arial" panose="020B0604020202020204" pitchFamily="34" charset="0"/>
                <a:sym typeface="Calibri"/>
              </a:rPr>
              <a:t>Evde bakım hizmetlerinin mali karşılığı mutlaka ödenmelidir. En azından evde bakım hizmeti sunmak için eve giden sağlık personeline yol ve yemek masraflarını karşılama imkanı tanınmalıdır.</a:t>
            </a:r>
            <a:endParaRPr lang="tr-TR" sz="2200" dirty="0">
              <a:latin typeface="Arial" panose="020B0604020202020204" pitchFamily="34" charset="0"/>
              <a:cs typeface="Arial" panose="020B0604020202020204" pitchFamily="34" charset="0"/>
            </a:endParaRPr>
          </a:p>
          <a:p>
            <a:pPr marL="514350" indent="-514350">
              <a:buFont typeface="+mj-lt"/>
              <a:buAutoNum type="arabicPeriod"/>
            </a:pPr>
            <a:endParaRPr lang="tr-TR" sz="2200" dirty="0">
              <a:latin typeface="Arial" panose="020B0604020202020204" pitchFamily="34" charset="0"/>
              <a:cs typeface="Arial" panose="020B0604020202020204" pitchFamily="34" charset="0"/>
            </a:endParaRPr>
          </a:p>
          <a:p>
            <a:pPr marL="514350" indent="-514350">
              <a:buFont typeface="+mj-lt"/>
              <a:buAutoNum type="arabicPeriod"/>
            </a:pPr>
            <a:endParaRPr lang="tr-TR" sz="2200" dirty="0">
              <a:latin typeface="Arial" panose="020B0604020202020204" pitchFamily="34" charset="0"/>
              <a:cs typeface="Arial" panose="020B0604020202020204" pitchFamily="34" charset="0"/>
            </a:endParaRPr>
          </a:p>
        </p:txBody>
      </p:sp>
      <p:sp>
        <p:nvSpPr>
          <p:cNvPr id="4" name="Veri Yer Tutucusu 3">
            <a:extLst>
              <a:ext uri="{FF2B5EF4-FFF2-40B4-BE49-F238E27FC236}">
                <a16:creationId xmlns:a16="http://schemas.microsoft.com/office/drawing/2014/main" id="{3199111D-CE43-AC02-2CDB-B0FD125905D3}"/>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9FFDADBF-35B0-DEC3-C5D6-615D18CB0E06}"/>
              </a:ext>
            </a:extLst>
          </p:cNvPr>
          <p:cNvSpPr>
            <a:spLocks noGrp="1"/>
          </p:cNvSpPr>
          <p:nvPr>
            <p:ph type="sldNum" sz="quarter" idx="12"/>
          </p:nvPr>
        </p:nvSpPr>
        <p:spPr/>
        <p:txBody>
          <a:bodyPr/>
          <a:lstStyle/>
          <a:p>
            <a:fld id="{93CB7317-004E-4852-AB2D-763CD5EF10CF}" type="slidenum">
              <a:rPr lang="tr-TR" smtClean="0"/>
              <a:t>49</a:t>
            </a:fld>
            <a:endParaRPr lang="tr-TR"/>
          </a:p>
        </p:txBody>
      </p:sp>
      <p:sp>
        <p:nvSpPr>
          <p:cNvPr id="6" name="Metin kutusu 5">
            <a:extLst>
              <a:ext uri="{FF2B5EF4-FFF2-40B4-BE49-F238E27FC236}">
                <a16:creationId xmlns:a16="http://schemas.microsoft.com/office/drawing/2014/main" id="{26EF69FD-212C-7DD5-08B4-8637995A4123}"/>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b="0" i="1" dirty="0">
                <a:solidFill>
                  <a:schemeClr val="bg1">
                    <a:lumMod val="50000"/>
                  </a:schemeClr>
                </a:solidFill>
                <a:latin typeface="Calibri" panose="020F0502020204030204" pitchFamily="34" charset="0"/>
                <a:ea typeface="Helvetica Neue"/>
                <a:cs typeface="Calibri" panose="020F0502020204030204" pitchFamily="34" charset="0"/>
                <a:sym typeface="Helvetica Neue"/>
              </a:rPr>
              <a:t>Solmaz, T , Altay, B . (2019). Yaşlılara yönelik evde bakım hizmetleri . Sağlık Akademisyenleri Dergisi , 6 (2) , 150-157 .</a:t>
            </a:r>
            <a:endParaRPr lang="tr-TR" sz="800" i="1"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696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974D0D-9393-3590-D45A-D1F06F03036B}"/>
              </a:ext>
            </a:extLst>
          </p:cNvPr>
          <p:cNvSpPr>
            <a:spLocks noGrp="1"/>
          </p:cNvSpPr>
          <p:nvPr>
            <p:ph type="title"/>
          </p:nvPr>
        </p:nvSpPr>
        <p:spPr/>
        <p:txBody>
          <a:bodyPr>
            <a:normAutofit/>
          </a:bodyPr>
          <a:lstStyle/>
          <a:p>
            <a:pPr algn="ctr"/>
            <a:r>
              <a:rPr lang="tr-TR" sz="4000" b="1" dirty="0">
                <a:latin typeface="Arial" panose="020B0604020202020204" pitchFamily="34" charset="0"/>
                <a:cs typeface="Arial" panose="020B0604020202020204" pitchFamily="34" charset="0"/>
              </a:rPr>
              <a:t>UZUN SÜRELİ BAKIM HİZMETLERİ</a:t>
            </a:r>
          </a:p>
        </p:txBody>
      </p:sp>
      <p:sp>
        <p:nvSpPr>
          <p:cNvPr id="3" name="İçerik Yer Tutucusu 2">
            <a:extLst>
              <a:ext uri="{FF2B5EF4-FFF2-40B4-BE49-F238E27FC236}">
                <a16:creationId xmlns:a16="http://schemas.microsoft.com/office/drawing/2014/main" id="{9C4E309B-BFC5-BCCB-367E-38F9305328F8}"/>
              </a:ext>
            </a:extLst>
          </p:cNvPr>
          <p:cNvSpPr>
            <a:spLocks noGrp="1"/>
          </p:cNvSpPr>
          <p:nvPr>
            <p:ph idx="1"/>
          </p:nvPr>
        </p:nvSpPr>
        <p:spPr>
          <a:xfrm>
            <a:off x="838200" y="1825625"/>
            <a:ext cx="5257800" cy="4351338"/>
          </a:xfrm>
        </p:spPr>
        <p:txBody>
          <a:bodyPr>
            <a:normAutofit/>
          </a:bodyPr>
          <a:lstStyle/>
          <a:p>
            <a:r>
              <a:rPr lang="tr-TR" sz="2200" dirty="0">
                <a:latin typeface="Arial" panose="020B0604020202020204" pitchFamily="34" charset="0"/>
                <a:cs typeface="Arial" panose="020B0604020202020204" pitchFamily="34" charset="0"/>
              </a:rPr>
              <a:t>Uzun süreli evde bakımın hedefi, kronik hastalar, yaşlılar ve engellilerin sağlığını korumak, günlük yaşamlarını kaliteli biçimde sürdürmelerini sağlamak, bakıma muhtaçlık derecesinin daha da artmasını önlemek ya da ortadan kaldırmaktır.</a:t>
            </a:r>
          </a:p>
        </p:txBody>
      </p:sp>
      <p:sp>
        <p:nvSpPr>
          <p:cNvPr id="4" name="Veri Yer Tutucusu 3">
            <a:extLst>
              <a:ext uri="{FF2B5EF4-FFF2-40B4-BE49-F238E27FC236}">
                <a16:creationId xmlns:a16="http://schemas.microsoft.com/office/drawing/2014/main" id="{C458B9F2-C6B7-E3CD-6B52-6AD130BBAE50}"/>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93DC9C4D-728A-807F-50EC-DD3B640D5131}"/>
              </a:ext>
            </a:extLst>
          </p:cNvPr>
          <p:cNvSpPr>
            <a:spLocks noGrp="1"/>
          </p:cNvSpPr>
          <p:nvPr>
            <p:ph type="sldNum" sz="quarter" idx="12"/>
          </p:nvPr>
        </p:nvSpPr>
        <p:spPr/>
        <p:txBody>
          <a:bodyPr/>
          <a:lstStyle/>
          <a:p>
            <a:fld id="{93CB7317-004E-4852-AB2D-763CD5EF10CF}" type="slidenum">
              <a:rPr lang="tr-TR" smtClean="0"/>
              <a:t>5</a:t>
            </a:fld>
            <a:endParaRPr lang="tr-TR"/>
          </a:p>
        </p:txBody>
      </p:sp>
      <p:sp>
        <p:nvSpPr>
          <p:cNvPr id="6" name="Metin kutusu 5">
            <a:extLst>
              <a:ext uri="{FF2B5EF4-FFF2-40B4-BE49-F238E27FC236}">
                <a16:creationId xmlns:a16="http://schemas.microsoft.com/office/drawing/2014/main" id="{2BBA54F0-2E80-A7BC-EEF0-FDE9038FED49}"/>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b="0" i="1" u="none" strike="noStrike" dirty="0">
                <a:solidFill>
                  <a:srgbClr val="888888"/>
                </a:solidFill>
                <a:effectLst/>
                <a:latin typeface="Calibri" panose="020F0502020204030204" pitchFamily="34" charset="0"/>
              </a:rPr>
              <a:t>Öztek, Z. (2020). Halk Sağlığı Kuramlar ve Uygulamalar. Ankara: Sağlık ve Sosyal Yardım Vakfı</a:t>
            </a:r>
            <a:endParaRPr lang="tr-TR" sz="1000" i="1" dirty="0"/>
          </a:p>
        </p:txBody>
      </p:sp>
      <p:pic>
        <p:nvPicPr>
          <p:cNvPr id="8" name="Resim 7">
            <a:extLst>
              <a:ext uri="{FF2B5EF4-FFF2-40B4-BE49-F238E27FC236}">
                <a16:creationId xmlns:a16="http://schemas.microsoft.com/office/drawing/2014/main" id="{3186FFFD-E19F-E04E-390E-CDC272DE5DD5}"/>
              </a:ext>
            </a:extLst>
          </p:cNvPr>
          <p:cNvPicPr>
            <a:picLocks noChangeAspect="1"/>
          </p:cNvPicPr>
          <p:nvPr/>
        </p:nvPicPr>
        <p:blipFill>
          <a:blip r:embed="rId2"/>
          <a:stretch>
            <a:fillRect/>
          </a:stretch>
        </p:blipFill>
        <p:spPr>
          <a:xfrm>
            <a:off x="6751809" y="1690688"/>
            <a:ext cx="4601991" cy="4351338"/>
          </a:xfrm>
          <a:prstGeom prst="rect">
            <a:avLst/>
          </a:prstGeom>
        </p:spPr>
      </p:pic>
    </p:spTree>
    <p:extLst>
      <p:ext uri="{BB962C8B-B14F-4D97-AF65-F5344CB8AC3E}">
        <p14:creationId xmlns:p14="http://schemas.microsoft.com/office/powerpoint/2010/main" val="750337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E180741-B686-7FE6-38A7-EC0DBC3FED45}"/>
              </a:ext>
            </a:extLst>
          </p:cNvPr>
          <p:cNvSpPr>
            <a:spLocks noGrp="1"/>
          </p:cNvSpPr>
          <p:nvPr>
            <p:ph idx="1"/>
          </p:nvPr>
        </p:nvSpPr>
        <p:spPr/>
        <p:txBody>
          <a:bodyPr>
            <a:normAutofit/>
          </a:bodyPr>
          <a:lstStyle/>
          <a:p>
            <a:pPr marL="514350" indent="-514350">
              <a:buFont typeface="+mj-lt"/>
              <a:buAutoNum type="arabicPeriod" startAt="3"/>
            </a:pPr>
            <a:r>
              <a:rPr lang="tr-TR" sz="2200" b="1" dirty="0">
                <a:latin typeface="Calibri"/>
                <a:ea typeface="Calibri"/>
                <a:cs typeface="Calibri"/>
                <a:sym typeface="Calibri"/>
              </a:rPr>
              <a:t>Beklenmeyen Sorunlar (evde bulamama, evi bulamama): </a:t>
            </a:r>
            <a:r>
              <a:rPr lang="tr-TR" sz="2200" dirty="0">
                <a:latin typeface="Calibri"/>
                <a:ea typeface="Calibri"/>
                <a:cs typeface="Calibri"/>
                <a:sym typeface="Calibri"/>
              </a:rPr>
              <a:t>Bölgenin ayrıntılı bir krokisi, sağlık personelinde bulunmalı ve özellikle ilk ev ziyareti yapılmadan önce telefonla ev halkı ile irtibata geçerek randevu alınmalı ve geliş nedeni, amaçlar, beklentiler, gelecekle ilgili planlar konusunda netlik sağlanarak görüş birliğine varılmalıdır.</a:t>
            </a:r>
          </a:p>
          <a:p>
            <a:pPr marL="514350" indent="-514350">
              <a:buFont typeface="+mj-lt"/>
              <a:buAutoNum type="arabicPeriod" startAt="3"/>
            </a:pPr>
            <a:r>
              <a:rPr lang="tr-TR" sz="2200" b="1" dirty="0">
                <a:latin typeface="Calibri"/>
                <a:ea typeface="Calibri"/>
                <a:cs typeface="Calibri"/>
                <a:sym typeface="Calibri"/>
              </a:rPr>
              <a:t>Dikkat Dağıtıcılar:</a:t>
            </a:r>
            <a:r>
              <a:rPr lang="tr-TR" sz="2200" dirty="0">
                <a:latin typeface="Calibri"/>
                <a:ea typeface="Calibri"/>
                <a:cs typeface="Calibri"/>
                <a:sym typeface="Calibri"/>
              </a:rPr>
              <a:t> Hekim ve sağlık personelinin, evde bakım hizmeti için gittikleri evde misafir konumunda oldukları düşünülürse; eve gelenlere, telefonlara, müziğe müdahale etmeleri tepkiye yol açabilir ancak zaman içinde uygun bir dille ve aile ile sağlık personeli arasında güven ve saygıya dayalı iletişim geliştikçe gerekçeleri belirtilerek bu konular ile ilgili nazik uyarılar yapılabilir.</a:t>
            </a:r>
            <a:endParaRPr lang="tr-TR" sz="2200" dirty="0"/>
          </a:p>
        </p:txBody>
      </p:sp>
      <p:sp>
        <p:nvSpPr>
          <p:cNvPr id="4" name="Veri Yer Tutucusu 3">
            <a:extLst>
              <a:ext uri="{FF2B5EF4-FFF2-40B4-BE49-F238E27FC236}">
                <a16:creationId xmlns:a16="http://schemas.microsoft.com/office/drawing/2014/main" id="{1F4B9121-E70F-F42E-AC73-034021729A11}"/>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7098445B-82BC-E60B-1836-A8ED38DA7AFC}"/>
              </a:ext>
            </a:extLst>
          </p:cNvPr>
          <p:cNvSpPr>
            <a:spLocks noGrp="1"/>
          </p:cNvSpPr>
          <p:nvPr>
            <p:ph type="sldNum" sz="quarter" idx="12"/>
          </p:nvPr>
        </p:nvSpPr>
        <p:spPr/>
        <p:txBody>
          <a:bodyPr/>
          <a:lstStyle/>
          <a:p>
            <a:fld id="{93CB7317-004E-4852-AB2D-763CD5EF10CF}" type="slidenum">
              <a:rPr lang="tr-TR" smtClean="0"/>
              <a:t>50</a:t>
            </a:fld>
            <a:endParaRPr lang="tr-TR"/>
          </a:p>
        </p:txBody>
      </p:sp>
      <p:sp>
        <p:nvSpPr>
          <p:cNvPr id="6" name="Başlık 1">
            <a:extLst>
              <a:ext uri="{FF2B5EF4-FFF2-40B4-BE49-F238E27FC236}">
                <a16:creationId xmlns:a16="http://schemas.microsoft.com/office/drawing/2014/main" id="{84518102-1C51-79E9-2FD2-15DC0368248F}"/>
              </a:ext>
            </a:extLst>
          </p:cNvPr>
          <p:cNvSpPr>
            <a:spLocks noGrp="1"/>
          </p:cNvSpPr>
          <p:nvPr>
            <p:ph type="title"/>
          </p:nvPr>
        </p:nvSpPr>
        <p:spPr>
          <a:xfrm>
            <a:off x="838200" y="365125"/>
            <a:ext cx="10515600" cy="1325563"/>
          </a:xfrm>
        </p:spPr>
        <p:txBody>
          <a:bodyPr>
            <a:normAutofit/>
          </a:bodyPr>
          <a:lstStyle/>
          <a:p>
            <a:pPr algn="ctr"/>
            <a:r>
              <a:rPr lang="tr-TR" sz="4000" b="1" dirty="0">
                <a:latin typeface="Arial" panose="020B0604020202020204" pitchFamily="34" charset="0"/>
                <a:cs typeface="Arial" panose="020B0604020202020204" pitchFamily="34" charset="0"/>
              </a:rPr>
              <a:t>EVDE BAKIM HİZMETLERİNDE</a:t>
            </a:r>
            <a:br>
              <a:rPr lang="tr-TR" sz="4000" b="1" dirty="0">
                <a:latin typeface="Arial" panose="020B0604020202020204" pitchFamily="34" charset="0"/>
                <a:cs typeface="Arial" panose="020B0604020202020204" pitchFamily="34" charset="0"/>
              </a:rPr>
            </a:br>
            <a:r>
              <a:rPr lang="tr-TR" sz="4000" b="1" dirty="0">
                <a:latin typeface="Arial" panose="020B0604020202020204" pitchFamily="34" charset="0"/>
                <a:cs typeface="Arial" panose="020B0604020202020204" pitchFamily="34" charset="0"/>
              </a:rPr>
              <a:t>KARŞILAŞILAN GÜÇLÜKLER</a:t>
            </a:r>
          </a:p>
        </p:txBody>
      </p:sp>
      <p:sp>
        <p:nvSpPr>
          <p:cNvPr id="7" name="Metin kutusu 6">
            <a:extLst>
              <a:ext uri="{FF2B5EF4-FFF2-40B4-BE49-F238E27FC236}">
                <a16:creationId xmlns:a16="http://schemas.microsoft.com/office/drawing/2014/main" id="{1F7AE82C-FCF2-AB3B-8B3A-14F559B31C5A}"/>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b="0" i="1" dirty="0">
                <a:solidFill>
                  <a:schemeClr val="bg1">
                    <a:lumMod val="50000"/>
                  </a:schemeClr>
                </a:solidFill>
                <a:latin typeface="Calibri" panose="020F0502020204030204" pitchFamily="34" charset="0"/>
                <a:ea typeface="Helvetica Neue"/>
                <a:cs typeface="Calibri" panose="020F0502020204030204" pitchFamily="34" charset="0"/>
                <a:sym typeface="Helvetica Neue"/>
              </a:rPr>
              <a:t>Solmaz, T , Altay, B . (2019). Yaşlılara yönelik evde bakım hizmetleri . Sağlık Akademisyenleri Dergisi , 6 (2) , 150-157 .</a:t>
            </a:r>
            <a:endParaRPr lang="tr-TR" sz="800" i="1"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7639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536BD72-161A-6274-E7FE-CEC9F87DB922}"/>
              </a:ext>
            </a:extLst>
          </p:cNvPr>
          <p:cNvSpPr>
            <a:spLocks noGrp="1"/>
          </p:cNvSpPr>
          <p:nvPr>
            <p:ph idx="1"/>
          </p:nvPr>
        </p:nvSpPr>
        <p:spPr/>
        <p:txBody>
          <a:bodyPr>
            <a:normAutofit/>
          </a:bodyPr>
          <a:lstStyle/>
          <a:p>
            <a:pPr marL="514350" indent="-514350">
              <a:buFont typeface="+mj-lt"/>
              <a:buAutoNum type="arabicPeriod" startAt="5"/>
            </a:pPr>
            <a:r>
              <a:rPr lang="tr-TR" sz="2200" b="1" dirty="0">
                <a:latin typeface="Arial" panose="020B0604020202020204" pitchFamily="34" charset="0"/>
                <a:ea typeface="Calibri"/>
                <a:cs typeface="Arial" panose="020B0604020202020204" pitchFamily="34" charset="0"/>
                <a:sym typeface="Calibri"/>
              </a:rPr>
              <a:t>Direnç:</a:t>
            </a:r>
            <a:r>
              <a:rPr lang="tr-TR" sz="2200" dirty="0">
                <a:latin typeface="Arial" panose="020B0604020202020204" pitchFamily="34" charset="0"/>
                <a:ea typeface="Calibri"/>
                <a:cs typeface="Arial" panose="020B0604020202020204" pitchFamily="34" charset="0"/>
                <a:sym typeface="Calibri"/>
              </a:rPr>
              <a:t> Bazı durumlarda hastanın ve/veya ailesinin, önerilen yönetim planına karşın direnç gösterdikleri ve iletişim güçlükleri yaşandığı gözlenmektedir. Sağlık personeli ile hasta ve ailesi arasındaki direncin kırılmasının tek yolu, iletişim becerilerinin devreye sokularak ortak bir dille ulaşılabilmesi ve hasta ve ailesinin direnç gösterdikleri konuların ve neden direnç gösterdiklerinin ortaya konmasını takiben bunların çözümüne yönelik hasta ve ailesinin de katılımının sağlandığı çözüm yolları aranmasıdır. Burada özellikle göz ardı edilmemesi gereken nokta, hasta hakları konusudur.</a:t>
            </a:r>
          </a:p>
          <a:p>
            <a:pPr marL="514350" indent="-514350">
              <a:buFont typeface="+mj-lt"/>
              <a:buAutoNum type="arabicPeriod" startAt="5"/>
            </a:pPr>
            <a:r>
              <a:rPr lang="tr-TR" sz="2200" b="1" dirty="0">
                <a:latin typeface="Arial" panose="020B0604020202020204" pitchFamily="34" charset="0"/>
                <a:ea typeface="Calibri"/>
                <a:cs typeface="Arial" panose="020B0604020202020204" pitchFamily="34" charset="0"/>
                <a:sym typeface="Calibri"/>
              </a:rPr>
              <a:t>Rol Karmaşası: </a:t>
            </a:r>
            <a:r>
              <a:rPr lang="tr-TR" sz="2200" dirty="0">
                <a:latin typeface="Arial" panose="020B0604020202020204" pitchFamily="34" charset="0"/>
                <a:ea typeface="Calibri"/>
                <a:cs typeface="Arial" panose="020B0604020202020204" pitchFamily="34" charset="0"/>
                <a:sym typeface="Calibri"/>
              </a:rPr>
              <a:t>Hasta ve ailesinin sağlık personelinden beklentileri, sağlık personelinin rolü ile örtüşmeyebilir. Sağlık personelinin görevlerinin tanımı ile ilgili bir yanlış anlaşılma veya beklenti olduğu gözlendiğinde hasta ve ailesi ile konu açıkça konuşulmalı, ikna olduklarından emin olduktan sonra bekledikleri görevleri yapacak diğer kişilerin temin edilmesi yoluna gidilmelidir.</a:t>
            </a:r>
            <a:endParaRPr lang="tr-TR" sz="2200" dirty="0">
              <a:latin typeface="Arial" panose="020B0604020202020204" pitchFamily="34" charset="0"/>
              <a:cs typeface="Arial" panose="020B0604020202020204" pitchFamily="34" charset="0"/>
            </a:endParaRPr>
          </a:p>
        </p:txBody>
      </p:sp>
      <p:sp>
        <p:nvSpPr>
          <p:cNvPr id="4" name="Veri Yer Tutucusu 3">
            <a:extLst>
              <a:ext uri="{FF2B5EF4-FFF2-40B4-BE49-F238E27FC236}">
                <a16:creationId xmlns:a16="http://schemas.microsoft.com/office/drawing/2014/main" id="{04E7BB1E-080E-3898-E89A-A5478E2AFF1F}"/>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4C57BE5E-7CD2-C570-DDBC-D850F6D96D6A}"/>
              </a:ext>
            </a:extLst>
          </p:cNvPr>
          <p:cNvSpPr>
            <a:spLocks noGrp="1"/>
          </p:cNvSpPr>
          <p:nvPr>
            <p:ph type="sldNum" sz="quarter" idx="12"/>
          </p:nvPr>
        </p:nvSpPr>
        <p:spPr/>
        <p:txBody>
          <a:bodyPr/>
          <a:lstStyle/>
          <a:p>
            <a:fld id="{93CB7317-004E-4852-AB2D-763CD5EF10CF}" type="slidenum">
              <a:rPr lang="tr-TR" smtClean="0"/>
              <a:t>51</a:t>
            </a:fld>
            <a:endParaRPr lang="tr-TR"/>
          </a:p>
        </p:txBody>
      </p:sp>
      <p:sp>
        <p:nvSpPr>
          <p:cNvPr id="6" name="Başlık 1">
            <a:extLst>
              <a:ext uri="{FF2B5EF4-FFF2-40B4-BE49-F238E27FC236}">
                <a16:creationId xmlns:a16="http://schemas.microsoft.com/office/drawing/2014/main" id="{8D3698CB-0BC0-B1CC-6DC8-BB9B6109B49A}"/>
              </a:ext>
            </a:extLst>
          </p:cNvPr>
          <p:cNvSpPr>
            <a:spLocks noGrp="1"/>
          </p:cNvSpPr>
          <p:nvPr>
            <p:ph type="title"/>
          </p:nvPr>
        </p:nvSpPr>
        <p:spPr>
          <a:xfrm>
            <a:off x="838200" y="365125"/>
            <a:ext cx="10515600" cy="1325563"/>
          </a:xfrm>
        </p:spPr>
        <p:txBody>
          <a:bodyPr>
            <a:normAutofit/>
          </a:bodyPr>
          <a:lstStyle/>
          <a:p>
            <a:pPr algn="ctr"/>
            <a:r>
              <a:rPr lang="tr-TR" sz="4000" b="1" dirty="0">
                <a:latin typeface="Arial" panose="020B0604020202020204" pitchFamily="34" charset="0"/>
                <a:cs typeface="Arial" panose="020B0604020202020204" pitchFamily="34" charset="0"/>
              </a:rPr>
              <a:t>EVDE BAKIM HİZMETLERİNDE</a:t>
            </a:r>
            <a:br>
              <a:rPr lang="tr-TR" sz="4000" b="1" dirty="0">
                <a:latin typeface="Arial" panose="020B0604020202020204" pitchFamily="34" charset="0"/>
                <a:cs typeface="Arial" panose="020B0604020202020204" pitchFamily="34" charset="0"/>
              </a:rPr>
            </a:br>
            <a:r>
              <a:rPr lang="tr-TR" sz="4000" b="1" dirty="0">
                <a:latin typeface="Arial" panose="020B0604020202020204" pitchFamily="34" charset="0"/>
                <a:cs typeface="Arial" panose="020B0604020202020204" pitchFamily="34" charset="0"/>
              </a:rPr>
              <a:t>KARŞILAŞILAN GÜÇLÜKLER</a:t>
            </a:r>
          </a:p>
        </p:txBody>
      </p:sp>
      <p:sp>
        <p:nvSpPr>
          <p:cNvPr id="7" name="Metin kutusu 6">
            <a:extLst>
              <a:ext uri="{FF2B5EF4-FFF2-40B4-BE49-F238E27FC236}">
                <a16:creationId xmlns:a16="http://schemas.microsoft.com/office/drawing/2014/main" id="{67CADD2E-0E34-2B51-1F3A-EE2BE7E24F68}"/>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b="0" i="1" dirty="0">
                <a:solidFill>
                  <a:schemeClr val="bg1">
                    <a:lumMod val="50000"/>
                  </a:schemeClr>
                </a:solidFill>
                <a:latin typeface="Calibri" panose="020F0502020204030204" pitchFamily="34" charset="0"/>
                <a:ea typeface="Helvetica Neue"/>
                <a:cs typeface="Calibri" panose="020F0502020204030204" pitchFamily="34" charset="0"/>
                <a:sym typeface="Helvetica Neue"/>
              </a:rPr>
              <a:t>Solmaz, T , Altay, B . (2019). Yaşlılara yönelik evde bakım hizmetleri . Sağlık Akademisyenleri Dergisi , 6 (2) , 150-157 .</a:t>
            </a:r>
            <a:endParaRPr lang="tr-TR" sz="800" i="1"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1894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CAC6A45-9BC6-23DE-5A99-ADB204B66462}"/>
              </a:ext>
            </a:extLst>
          </p:cNvPr>
          <p:cNvSpPr>
            <a:spLocks noGrp="1"/>
          </p:cNvSpPr>
          <p:nvPr>
            <p:ph idx="1"/>
          </p:nvPr>
        </p:nvSpPr>
        <p:spPr/>
        <p:txBody>
          <a:bodyPr>
            <a:normAutofit/>
          </a:bodyPr>
          <a:lstStyle/>
          <a:p>
            <a:pPr marL="514350" indent="-514350">
              <a:buFont typeface="+mj-lt"/>
              <a:buAutoNum type="arabicPeriod" startAt="7"/>
            </a:pPr>
            <a:r>
              <a:rPr lang="tr-TR" sz="2200" b="1" dirty="0">
                <a:latin typeface="Calibri"/>
                <a:ea typeface="Calibri"/>
                <a:cs typeface="Calibri"/>
                <a:sym typeface="Calibri"/>
              </a:rPr>
              <a:t>Eğitim Eksikliği: </a:t>
            </a:r>
            <a:r>
              <a:rPr lang="tr-TR" sz="2200" dirty="0">
                <a:latin typeface="Calibri"/>
                <a:ea typeface="Calibri"/>
                <a:cs typeface="Calibri"/>
                <a:sym typeface="Calibri"/>
              </a:rPr>
              <a:t>Evde bakım konusu, gerek aile hekimliği disiplini gerekse diğer disiplinler tarafından ihmal edilmiş bir konudur. Bu konunun mezuniyet öncesi eğitim programlarında, uzmanlık eğitiminde ve sürekli tıp eğitimi etkinlikleri içinde yer alması gerekmektedir.</a:t>
            </a:r>
          </a:p>
          <a:p>
            <a:pPr marL="514350" indent="-514350">
              <a:buFont typeface="+mj-lt"/>
              <a:buAutoNum type="arabicPeriod" startAt="7"/>
            </a:pPr>
            <a:r>
              <a:rPr lang="tr-TR" sz="2200" b="1" dirty="0">
                <a:latin typeface="Calibri"/>
                <a:ea typeface="Calibri"/>
                <a:cs typeface="Calibri"/>
                <a:sym typeface="Calibri"/>
              </a:rPr>
              <a:t>Etik Sorunlar: </a:t>
            </a:r>
            <a:r>
              <a:rPr lang="tr-TR" sz="2200" dirty="0">
                <a:latin typeface="Calibri"/>
                <a:ea typeface="Calibri"/>
                <a:cs typeface="Calibri"/>
                <a:sym typeface="Calibri"/>
              </a:rPr>
              <a:t>Evde bakım hizmetlerinin sunumunda bazı yasal ve etik sorumluluklar göz ardı edilmemelidir. Yasal ve etik sorunlarla karşılaşmamak için hekim; birlikte görev yaptığı sağlık çalışanlarının görev ve sorumluluklarını iyi bilmeli, onlardan yapamayacakları, görev tanımları evde bakım konusunda gelişmeler ve aile hekimliği içinde yer almayan işleri yapmalarını beklememelidir</a:t>
            </a:r>
            <a:endParaRPr lang="tr-TR" sz="2200" dirty="0"/>
          </a:p>
        </p:txBody>
      </p:sp>
      <p:sp>
        <p:nvSpPr>
          <p:cNvPr id="4" name="Veri Yer Tutucusu 3">
            <a:extLst>
              <a:ext uri="{FF2B5EF4-FFF2-40B4-BE49-F238E27FC236}">
                <a16:creationId xmlns:a16="http://schemas.microsoft.com/office/drawing/2014/main" id="{04B8BF80-39CA-B8A3-282E-232C98A34814}"/>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CADAB19C-99CA-2766-646A-3AB08D32E268}"/>
              </a:ext>
            </a:extLst>
          </p:cNvPr>
          <p:cNvSpPr>
            <a:spLocks noGrp="1"/>
          </p:cNvSpPr>
          <p:nvPr>
            <p:ph type="sldNum" sz="quarter" idx="12"/>
          </p:nvPr>
        </p:nvSpPr>
        <p:spPr/>
        <p:txBody>
          <a:bodyPr/>
          <a:lstStyle/>
          <a:p>
            <a:fld id="{93CB7317-004E-4852-AB2D-763CD5EF10CF}" type="slidenum">
              <a:rPr lang="tr-TR" smtClean="0"/>
              <a:t>52</a:t>
            </a:fld>
            <a:endParaRPr lang="tr-TR"/>
          </a:p>
        </p:txBody>
      </p:sp>
      <p:sp>
        <p:nvSpPr>
          <p:cNvPr id="6" name="Başlık 1">
            <a:extLst>
              <a:ext uri="{FF2B5EF4-FFF2-40B4-BE49-F238E27FC236}">
                <a16:creationId xmlns:a16="http://schemas.microsoft.com/office/drawing/2014/main" id="{7D8B8DEA-EBB5-0D36-FA6A-961BCB9E8136}"/>
              </a:ext>
            </a:extLst>
          </p:cNvPr>
          <p:cNvSpPr>
            <a:spLocks noGrp="1"/>
          </p:cNvSpPr>
          <p:nvPr>
            <p:ph type="title"/>
          </p:nvPr>
        </p:nvSpPr>
        <p:spPr>
          <a:xfrm>
            <a:off x="838200" y="365125"/>
            <a:ext cx="10515600" cy="1325563"/>
          </a:xfrm>
        </p:spPr>
        <p:txBody>
          <a:bodyPr>
            <a:normAutofit/>
          </a:bodyPr>
          <a:lstStyle/>
          <a:p>
            <a:pPr algn="ctr"/>
            <a:r>
              <a:rPr lang="tr-TR" sz="4000" b="1" dirty="0">
                <a:latin typeface="Arial" panose="020B0604020202020204" pitchFamily="34" charset="0"/>
                <a:cs typeface="Arial" panose="020B0604020202020204" pitchFamily="34" charset="0"/>
              </a:rPr>
              <a:t>EVDE BAKIM HİZMETLERİNDE</a:t>
            </a:r>
            <a:br>
              <a:rPr lang="tr-TR" sz="4000" b="1" dirty="0">
                <a:latin typeface="Arial" panose="020B0604020202020204" pitchFamily="34" charset="0"/>
                <a:cs typeface="Arial" panose="020B0604020202020204" pitchFamily="34" charset="0"/>
              </a:rPr>
            </a:br>
            <a:r>
              <a:rPr lang="tr-TR" sz="4000" b="1" dirty="0">
                <a:latin typeface="Arial" panose="020B0604020202020204" pitchFamily="34" charset="0"/>
                <a:cs typeface="Arial" panose="020B0604020202020204" pitchFamily="34" charset="0"/>
              </a:rPr>
              <a:t>KARŞILAŞILAN GÜÇLÜKLER</a:t>
            </a:r>
          </a:p>
        </p:txBody>
      </p:sp>
      <p:sp>
        <p:nvSpPr>
          <p:cNvPr id="7" name="Metin kutusu 6">
            <a:extLst>
              <a:ext uri="{FF2B5EF4-FFF2-40B4-BE49-F238E27FC236}">
                <a16:creationId xmlns:a16="http://schemas.microsoft.com/office/drawing/2014/main" id="{DDE139CE-2EC4-A0B9-A215-3A6D59E17446}"/>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b="0" i="1" dirty="0">
                <a:solidFill>
                  <a:schemeClr val="bg1">
                    <a:lumMod val="50000"/>
                  </a:schemeClr>
                </a:solidFill>
                <a:latin typeface="Calibri" panose="020F0502020204030204" pitchFamily="34" charset="0"/>
                <a:ea typeface="Helvetica Neue"/>
                <a:cs typeface="Calibri" panose="020F0502020204030204" pitchFamily="34" charset="0"/>
                <a:sym typeface="Helvetica Neue"/>
              </a:rPr>
              <a:t>Solmaz, T , Altay, B . (2019). Yaşlılara yönelik evde bakım hizmetleri . Sağlık Akademisyenleri Dergisi , 6 (2) , 150-157 .</a:t>
            </a:r>
            <a:endParaRPr lang="tr-TR" sz="800" i="1"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13148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E814DC-B33B-F270-2837-50DFD72A954D}"/>
              </a:ext>
            </a:extLst>
          </p:cNvPr>
          <p:cNvSpPr>
            <a:spLocks noGrp="1"/>
          </p:cNvSpPr>
          <p:nvPr>
            <p:ph type="title"/>
          </p:nvPr>
        </p:nvSpPr>
        <p:spPr/>
        <p:txBody>
          <a:bodyPr>
            <a:normAutofit/>
          </a:bodyPr>
          <a:lstStyle/>
          <a:p>
            <a:pPr algn="ctr"/>
            <a:r>
              <a:rPr lang="tr-TR" sz="4000" b="1" dirty="0">
                <a:latin typeface="Arial" panose="020B0604020202020204" pitchFamily="34" charset="0"/>
                <a:cs typeface="Arial" panose="020B0604020202020204" pitchFamily="34" charset="0"/>
              </a:rPr>
              <a:t>SONUÇ</a:t>
            </a:r>
          </a:p>
        </p:txBody>
      </p:sp>
      <p:sp>
        <p:nvSpPr>
          <p:cNvPr id="3" name="İçerik Yer Tutucusu 2">
            <a:extLst>
              <a:ext uri="{FF2B5EF4-FFF2-40B4-BE49-F238E27FC236}">
                <a16:creationId xmlns:a16="http://schemas.microsoft.com/office/drawing/2014/main" id="{E94E0E40-39CC-9E83-C208-2B46A6E77A22}"/>
              </a:ext>
            </a:extLst>
          </p:cNvPr>
          <p:cNvSpPr>
            <a:spLocks noGrp="1"/>
          </p:cNvSpPr>
          <p:nvPr>
            <p:ph idx="1"/>
          </p:nvPr>
        </p:nvSpPr>
        <p:spPr/>
        <p:txBody>
          <a:bodyPr>
            <a:normAutofit/>
          </a:bodyPr>
          <a:lstStyle/>
          <a:p>
            <a:r>
              <a:rPr lang="tr-TR" sz="2200" dirty="0">
                <a:latin typeface="Times New Roman" pitchFamily="18" charset="0"/>
                <a:cs typeface="Times New Roman" pitchFamily="18" charset="0"/>
              </a:rPr>
              <a:t>Evde bakım sadece tıbbi bakım, tedavi ve rehabilitasyonun ötesinde, sosyal hizmet, psikoloji ve sosyal desteği de kapsayan farklı disiplinlerin bir arada çalışmasını gerektiren bir hizmet türüdür. </a:t>
            </a:r>
          </a:p>
          <a:p>
            <a:r>
              <a:rPr lang="tr-TR" sz="2000" dirty="0">
                <a:latin typeface="Times New Roman" pitchFamily="18" charset="0"/>
                <a:cs typeface="Times New Roman" pitchFamily="18" charset="0"/>
              </a:rPr>
              <a:t>Evde sağlık hizmetlerinin en önemli iki katkısından biri sağlık harcamalarında düşüş sağlaması diğeri ise bireyin kendi evinde sağlık hizmetine erişimi ve bakımının sağlanmasıdır.</a:t>
            </a:r>
            <a:endParaRPr lang="tr-TR" sz="2200" dirty="0">
              <a:latin typeface="Times New Roman" pitchFamily="18" charset="0"/>
              <a:cs typeface="Times New Roman" pitchFamily="18" charset="0"/>
            </a:endParaRPr>
          </a:p>
          <a:p>
            <a:r>
              <a:rPr lang="tr-TR" sz="2000" dirty="0">
                <a:latin typeface="Times New Roman" pitchFamily="18" charset="0"/>
                <a:cs typeface="Times New Roman" pitchFamily="18" charset="0"/>
              </a:rPr>
              <a:t>Ek olarak hastanın iyileşmesini hızlandırma, enfeksiyon riskini azaltma, stresi azaltma, aileyi bir arada tutma, bakımevlerine ihtiyacı azaltma gibi birçok yararları olan evde sağlık hizmetleri sağlık sektöründe önemli bir yere sahiptir.</a:t>
            </a:r>
            <a:endParaRPr lang="tr-TR" sz="2200" dirty="0">
              <a:latin typeface="Times New Roman" pitchFamily="18" charset="0"/>
              <a:cs typeface="Times New Roman" pitchFamily="18" charset="0"/>
            </a:endParaRPr>
          </a:p>
          <a:p>
            <a:r>
              <a:rPr lang="tr-TR" sz="2000" dirty="0">
                <a:latin typeface="Times New Roman" pitchFamily="18" charset="0"/>
                <a:cs typeface="Times New Roman" pitchFamily="18" charset="0"/>
              </a:rPr>
              <a:t>Ayrıca evde sağlık hizmetlerinin daha kapsamlı, kolay ulaşılabilir, nitelikli ve yaygın bir hale getirilmesi ile hastanelerdeki yoğunlukların önüne geçileceği düşünülmektedir.</a:t>
            </a:r>
          </a:p>
          <a:p>
            <a:endParaRPr lang="tr-TR" sz="2200" dirty="0"/>
          </a:p>
        </p:txBody>
      </p:sp>
      <p:sp>
        <p:nvSpPr>
          <p:cNvPr id="4" name="Veri Yer Tutucusu 3">
            <a:extLst>
              <a:ext uri="{FF2B5EF4-FFF2-40B4-BE49-F238E27FC236}">
                <a16:creationId xmlns:a16="http://schemas.microsoft.com/office/drawing/2014/main" id="{CC90B1EC-0EC4-EB25-CB14-8E7FFAC3AFA8}"/>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E2135775-34C3-0313-743F-A43FE6A0864A}"/>
              </a:ext>
            </a:extLst>
          </p:cNvPr>
          <p:cNvSpPr>
            <a:spLocks noGrp="1"/>
          </p:cNvSpPr>
          <p:nvPr>
            <p:ph type="sldNum" sz="quarter" idx="12"/>
          </p:nvPr>
        </p:nvSpPr>
        <p:spPr/>
        <p:txBody>
          <a:bodyPr/>
          <a:lstStyle/>
          <a:p>
            <a:fld id="{93CB7317-004E-4852-AB2D-763CD5EF10CF}" type="slidenum">
              <a:rPr lang="tr-TR" smtClean="0"/>
              <a:t>53</a:t>
            </a:fld>
            <a:endParaRPr lang="tr-TR"/>
          </a:p>
        </p:txBody>
      </p:sp>
    </p:spTree>
    <p:extLst>
      <p:ext uri="{BB962C8B-B14F-4D97-AF65-F5344CB8AC3E}">
        <p14:creationId xmlns:p14="http://schemas.microsoft.com/office/powerpoint/2010/main" val="4287828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91753A-B80B-342B-952F-AD2E6AC66F75}"/>
              </a:ext>
            </a:extLst>
          </p:cNvPr>
          <p:cNvSpPr>
            <a:spLocks noGrp="1"/>
          </p:cNvSpPr>
          <p:nvPr>
            <p:ph type="title"/>
          </p:nvPr>
        </p:nvSpPr>
        <p:spPr/>
        <p:txBody>
          <a:bodyPr>
            <a:normAutofit/>
          </a:bodyPr>
          <a:lstStyle/>
          <a:p>
            <a:pPr algn="ctr"/>
            <a:r>
              <a:rPr lang="tr-TR" sz="4000" b="1" dirty="0">
                <a:latin typeface="Arial" panose="020B0604020202020204" pitchFamily="34" charset="0"/>
                <a:cs typeface="Arial" panose="020B0604020202020204" pitchFamily="34" charset="0"/>
              </a:rPr>
              <a:t>KAYNAKLAR</a:t>
            </a:r>
          </a:p>
        </p:txBody>
      </p:sp>
      <p:sp>
        <p:nvSpPr>
          <p:cNvPr id="3" name="İçerik Yer Tutucusu 2">
            <a:extLst>
              <a:ext uri="{FF2B5EF4-FFF2-40B4-BE49-F238E27FC236}">
                <a16:creationId xmlns:a16="http://schemas.microsoft.com/office/drawing/2014/main" id="{C43A8B65-A78A-6E89-13D2-31C1CD59E308}"/>
              </a:ext>
            </a:extLst>
          </p:cNvPr>
          <p:cNvSpPr>
            <a:spLocks noGrp="1"/>
          </p:cNvSpPr>
          <p:nvPr>
            <p:ph idx="1"/>
          </p:nvPr>
        </p:nvSpPr>
        <p:spPr/>
        <p:txBody>
          <a:bodyPr>
            <a:normAutofit/>
          </a:bodyPr>
          <a:lstStyle/>
          <a:p>
            <a:r>
              <a:rPr lang="tr-TR" sz="2000" dirty="0"/>
              <a:t>Öztek, Z. (2020). Halk Sağlığı Kuramlar ve Uygulamalar. Ankara: Sağlık ve Sosyal Yardım Vakfı </a:t>
            </a:r>
          </a:p>
          <a:p>
            <a:r>
              <a:rPr lang="tr-TR" sz="2000" dirty="0"/>
              <a:t>Güler, Ç &amp; Akın L. (Ed.). (2012). Halk Sağlığı Temel Bilgiler 3. Cilt. Hacettepe Üniversitesi Yayınları. Ankara</a:t>
            </a:r>
          </a:p>
          <a:p>
            <a:r>
              <a:rPr lang="tr-TR" sz="2000" b="0" i="1" u="none" strike="noStrike" dirty="0">
                <a:solidFill>
                  <a:srgbClr val="888888"/>
                </a:solidFill>
                <a:effectLst/>
                <a:latin typeface="Calibri" panose="020F0502020204030204" pitchFamily="34" charset="0"/>
                <a:hlinkClick r:id="rId2"/>
              </a:rPr>
              <a:t>https://www.resmigazete.gov.tr/eskiler/2015/02/20150227-14.htm</a:t>
            </a:r>
            <a:r>
              <a:rPr lang="tr-TR" sz="2000" b="0" i="1" u="none" strike="noStrike" dirty="0">
                <a:solidFill>
                  <a:srgbClr val="888888"/>
                </a:solidFill>
                <a:effectLst/>
                <a:latin typeface="Calibri" panose="020F0502020204030204" pitchFamily="34" charset="0"/>
              </a:rPr>
              <a:t> (Erişim Tarihi:17.03.2024)</a:t>
            </a:r>
          </a:p>
          <a:p>
            <a:r>
              <a:rPr lang="tr-TR" sz="2000" i="1" dirty="0">
                <a:solidFill>
                  <a:schemeClr val="bg1">
                    <a:lumMod val="50000"/>
                  </a:schemeClr>
                </a:solidFill>
                <a:latin typeface="Calibri" panose="020F0502020204030204" pitchFamily="34" charset="0"/>
                <a:cs typeface="Calibri" panose="020F0502020204030204" pitchFamily="34" charset="0"/>
              </a:rPr>
              <a:t>https://www.resmigazete.gov.tr/eskiler/2023/06/20230602-1.htm (Erişim Tarihi:17.03.2024)</a:t>
            </a:r>
          </a:p>
          <a:p>
            <a:r>
              <a:rPr lang="tr-TR" sz="1400" b="1" i="0" dirty="0">
                <a:solidFill>
                  <a:srgbClr val="212529"/>
                </a:solidFill>
                <a:effectLst/>
                <a:latin typeface="Arial" panose="020B0604020202020204" pitchFamily="34" charset="0"/>
              </a:rPr>
              <a:t>Adrese Dayalı Nüfus Kayıt Sistemi Sonuçları, 2023 </a:t>
            </a:r>
            <a:r>
              <a:rPr lang="tr-TR" sz="2000" i="1" dirty="0">
                <a:solidFill>
                  <a:srgbClr val="888888"/>
                </a:solidFill>
                <a:latin typeface="Calibri" panose="020F0502020204030204" pitchFamily="34" charset="0"/>
                <a:cs typeface="Calibri" panose="020F0502020204030204" pitchFamily="34" charset="0"/>
                <a:hlinkClick r:id="rId3"/>
              </a:rPr>
              <a:t>https://data.tuik.gov.tr/Bulten/Index?p=Adrese-Dayali-Nufus-Kayit-Sistemi-Sonuclari-2023-49684</a:t>
            </a:r>
            <a:endParaRPr lang="tr-TR" sz="2000" i="1" dirty="0">
              <a:solidFill>
                <a:srgbClr val="888888"/>
              </a:solidFill>
              <a:latin typeface="Calibri" panose="020F0502020204030204" pitchFamily="34" charset="0"/>
              <a:cs typeface="Calibri" panose="020F0502020204030204" pitchFamily="34" charset="0"/>
            </a:endParaRPr>
          </a:p>
          <a:p>
            <a:r>
              <a:rPr lang="tr-TR" sz="2000" b="0" i="1" u="none" strike="noStrike" dirty="0">
                <a:solidFill>
                  <a:srgbClr val="888888"/>
                </a:solidFill>
                <a:effectLst/>
                <a:latin typeface="Calibri" panose="020F0502020204030204" pitchFamily="34" charset="0"/>
              </a:rPr>
              <a:t>Engelli ve Yaşlı İstatistik Bülteni  </a:t>
            </a:r>
            <a:r>
              <a:rPr lang="tr-TR" sz="2000" b="0" i="1" u="none" strike="noStrike" dirty="0">
                <a:solidFill>
                  <a:srgbClr val="888888"/>
                </a:solidFill>
                <a:effectLst/>
                <a:latin typeface="Calibri" panose="020F0502020204030204" pitchFamily="34" charset="0"/>
                <a:hlinkClick r:id="rId4"/>
              </a:rPr>
              <a:t>https://www.aile.gov.tr/media/151788/eyhgm_istatistik_bulteni_kasim_23.pdf</a:t>
            </a:r>
            <a:endParaRPr lang="tr-TR" sz="2000" b="0" i="1" u="none" strike="noStrike" dirty="0">
              <a:solidFill>
                <a:srgbClr val="888888"/>
              </a:solidFill>
              <a:effectLst/>
              <a:latin typeface="Calibri" panose="020F0502020204030204" pitchFamily="34" charset="0"/>
            </a:endParaRPr>
          </a:p>
          <a:p>
            <a:r>
              <a:rPr lang="tr-TR" sz="2000" b="0" i="1" u="none" strike="noStrike" dirty="0">
                <a:solidFill>
                  <a:srgbClr val="888888"/>
                </a:solidFill>
                <a:effectLst/>
                <a:latin typeface="Calibri" panose="020F0502020204030204" pitchFamily="34" charset="0"/>
                <a:cs typeface="Calibri" panose="020F0502020204030204" pitchFamily="34" charset="0"/>
              </a:rPr>
              <a:t>Çoban, M., Esatoğlu, A., İzgi, Mustafa., Türkiye’de evde sağlık ve bakım hizmetleri uygulamalarının mevzuat içindeki tarihsel değişimi  Türkiye Biyoetik Dergisi, (2014) </a:t>
            </a:r>
            <a:r>
              <a:rPr lang="tr-TR" sz="2000" b="0" i="1" u="none" strike="noStrike" dirty="0" err="1">
                <a:solidFill>
                  <a:srgbClr val="888888"/>
                </a:solidFill>
                <a:effectLst/>
                <a:latin typeface="Calibri" panose="020F0502020204030204" pitchFamily="34" charset="0"/>
                <a:cs typeface="Calibri" panose="020F0502020204030204" pitchFamily="34" charset="0"/>
              </a:rPr>
              <a:t>Vol</a:t>
            </a:r>
            <a:r>
              <a:rPr lang="tr-TR" sz="2000" b="0" i="1" u="none" strike="noStrike" dirty="0">
                <a:solidFill>
                  <a:srgbClr val="888888"/>
                </a:solidFill>
                <a:effectLst/>
                <a:latin typeface="Calibri" panose="020F0502020204030204" pitchFamily="34" charset="0"/>
                <a:cs typeface="Calibri" panose="020F0502020204030204" pitchFamily="34" charset="0"/>
              </a:rPr>
              <a:t>. 1, No. 3, 154-76</a:t>
            </a:r>
          </a:p>
          <a:p>
            <a:endParaRPr lang="tr-TR" sz="2000" b="0" i="1" dirty="0">
              <a:effectLst/>
              <a:latin typeface="Calibri" panose="020F0502020204030204" pitchFamily="34" charset="0"/>
              <a:cs typeface="Calibri" panose="020F0502020204030204" pitchFamily="34" charset="0"/>
            </a:endParaRPr>
          </a:p>
          <a:p>
            <a:endParaRPr lang="tr-TR" sz="2000" i="1" dirty="0"/>
          </a:p>
          <a:p>
            <a:endParaRPr lang="tr-TR" sz="2000" i="1" dirty="0">
              <a:solidFill>
                <a:srgbClr val="888888"/>
              </a:solidFill>
              <a:latin typeface="Calibri" panose="020F0502020204030204" pitchFamily="34" charset="0"/>
              <a:cs typeface="Calibri" panose="020F0502020204030204" pitchFamily="34" charset="0"/>
            </a:endParaRPr>
          </a:p>
          <a:p>
            <a:endParaRPr lang="tr-TR" sz="2000" i="1" dirty="0">
              <a:latin typeface="Calibri" panose="020F0502020204030204" pitchFamily="34" charset="0"/>
              <a:cs typeface="Calibri" panose="020F0502020204030204" pitchFamily="34" charset="0"/>
            </a:endParaRPr>
          </a:p>
          <a:p>
            <a:endParaRPr lang="tr-TR" sz="2000" i="1" dirty="0">
              <a:solidFill>
                <a:schemeClr val="bg1">
                  <a:lumMod val="50000"/>
                </a:schemeClr>
              </a:solidFill>
              <a:latin typeface="Calibri" panose="020F0502020204030204" pitchFamily="34" charset="0"/>
              <a:cs typeface="Calibri" panose="020F0502020204030204" pitchFamily="34" charset="0"/>
            </a:endParaRPr>
          </a:p>
          <a:p>
            <a:endParaRPr lang="tr-TR" sz="2000" i="1" dirty="0">
              <a:solidFill>
                <a:schemeClr val="bg1">
                  <a:lumMod val="50000"/>
                </a:schemeClr>
              </a:solidFill>
              <a:latin typeface="Calibri" panose="020F0502020204030204" pitchFamily="34" charset="0"/>
              <a:cs typeface="Calibri" panose="020F0502020204030204" pitchFamily="34" charset="0"/>
            </a:endParaRPr>
          </a:p>
          <a:p>
            <a:endParaRPr lang="tr-TR" sz="2000" i="1" dirty="0">
              <a:solidFill>
                <a:schemeClr val="bg1">
                  <a:lumMod val="50000"/>
                </a:schemeClr>
              </a:solidFill>
              <a:latin typeface="Calibri" panose="020F0502020204030204" pitchFamily="34" charset="0"/>
              <a:cs typeface="Calibri" panose="020F0502020204030204" pitchFamily="34" charset="0"/>
            </a:endParaRPr>
          </a:p>
          <a:p>
            <a:endParaRPr lang="tr-TR" sz="2000" b="0" i="1" u="none" strike="noStrike" dirty="0">
              <a:solidFill>
                <a:srgbClr val="888888"/>
              </a:solidFill>
              <a:effectLst/>
              <a:latin typeface="Calibri" panose="020F0502020204030204" pitchFamily="34" charset="0"/>
            </a:endParaRPr>
          </a:p>
          <a:p>
            <a:endParaRPr lang="tr-TR" sz="2000" i="1" dirty="0"/>
          </a:p>
          <a:p>
            <a:pPr marL="0" indent="0">
              <a:buNone/>
            </a:pPr>
            <a:endParaRPr lang="tr-TR" sz="2000" dirty="0"/>
          </a:p>
          <a:p>
            <a:endParaRPr lang="tr-TR" sz="2000" dirty="0"/>
          </a:p>
        </p:txBody>
      </p:sp>
      <p:sp>
        <p:nvSpPr>
          <p:cNvPr id="4" name="Veri Yer Tutucusu 3">
            <a:extLst>
              <a:ext uri="{FF2B5EF4-FFF2-40B4-BE49-F238E27FC236}">
                <a16:creationId xmlns:a16="http://schemas.microsoft.com/office/drawing/2014/main" id="{78C7081A-67A4-CF77-3167-94062865877C}"/>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79DB2898-5CD9-E259-833A-B7C7C5509BC0}"/>
              </a:ext>
            </a:extLst>
          </p:cNvPr>
          <p:cNvSpPr>
            <a:spLocks noGrp="1"/>
          </p:cNvSpPr>
          <p:nvPr>
            <p:ph type="sldNum" sz="quarter" idx="12"/>
          </p:nvPr>
        </p:nvSpPr>
        <p:spPr/>
        <p:txBody>
          <a:bodyPr/>
          <a:lstStyle/>
          <a:p>
            <a:fld id="{93CB7317-004E-4852-AB2D-763CD5EF10CF}" type="slidenum">
              <a:rPr lang="tr-TR" smtClean="0"/>
              <a:t>54</a:t>
            </a:fld>
            <a:endParaRPr lang="tr-TR"/>
          </a:p>
        </p:txBody>
      </p:sp>
    </p:spTree>
    <p:extLst>
      <p:ext uri="{BB962C8B-B14F-4D97-AF65-F5344CB8AC3E}">
        <p14:creationId xmlns:p14="http://schemas.microsoft.com/office/powerpoint/2010/main" val="32305681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216BD-0175-F6B0-2215-5D713E9E9CCC}"/>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9823F24-4835-5AD4-D0B0-26F996002C2A}"/>
              </a:ext>
            </a:extLst>
          </p:cNvPr>
          <p:cNvSpPr>
            <a:spLocks noGrp="1"/>
          </p:cNvSpPr>
          <p:nvPr>
            <p:ph type="title"/>
          </p:nvPr>
        </p:nvSpPr>
        <p:spPr/>
        <p:txBody>
          <a:bodyPr>
            <a:normAutofit/>
          </a:bodyPr>
          <a:lstStyle/>
          <a:p>
            <a:pPr algn="ctr"/>
            <a:r>
              <a:rPr lang="tr-TR" sz="4000" b="1" dirty="0">
                <a:latin typeface="Arial" panose="020B0604020202020204" pitchFamily="34" charset="0"/>
                <a:cs typeface="Arial" panose="020B0604020202020204" pitchFamily="34" charset="0"/>
              </a:rPr>
              <a:t>KAYNAKLAR</a:t>
            </a:r>
          </a:p>
        </p:txBody>
      </p:sp>
      <p:sp>
        <p:nvSpPr>
          <p:cNvPr id="3" name="İçerik Yer Tutucusu 2">
            <a:extLst>
              <a:ext uri="{FF2B5EF4-FFF2-40B4-BE49-F238E27FC236}">
                <a16:creationId xmlns:a16="http://schemas.microsoft.com/office/drawing/2014/main" id="{80BA59C6-2D15-727F-4909-02603DE20AB6}"/>
              </a:ext>
            </a:extLst>
          </p:cNvPr>
          <p:cNvSpPr>
            <a:spLocks noGrp="1"/>
          </p:cNvSpPr>
          <p:nvPr>
            <p:ph idx="1"/>
          </p:nvPr>
        </p:nvSpPr>
        <p:spPr/>
        <p:txBody>
          <a:bodyPr>
            <a:normAutofit/>
          </a:bodyPr>
          <a:lstStyle/>
          <a:p>
            <a:endParaRPr lang="tr-TR" sz="1400" b="1" dirty="0">
              <a:solidFill>
                <a:srgbClr val="000000"/>
              </a:solidFill>
              <a:latin typeface="inherit"/>
              <a:hlinkClick r:id="rId2"/>
            </a:endParaRPr>
          </a:p>
          <a:p>
            <a:r>
              <a:rPr lang="tr-TR" sz="1400" i="1" dirty="0">
                <a:solidFill>
                  <a:srgbClr val="888888"/>
                </a:solidFill>
                <a:latin typeface="Calibri" panose="020F0502020204030204" pitchFamily="34" charset="0"/>
                <a:hlinkClick r:id="rId3"/>
              </a:rPr>
              <a:t>https://khgmsaglikhizmetleridb.saglik.gov.tr/TR-96311/evde-saglik-hizmetleri-sunumu-hakkinda-yonetmelik-resmi-gazetede-yayimlandi.html (Erişim tarihi:17.03.2024)</a:t>
            </a:r>
          </a:p>
          <a:p>
            <a:r>
              <a:rPr lang="tr-TR" sz="1400" i="1" dirty="0">
                <a:solidFill>
                  <a:srgbClr val="888888"/>
                </a:solidFill>
                <a:latin typeface="Calibri" panose="020F0502020204030204" pitchFamily="34" charset="0"/>
                <a:hlinkClick r:id="rId3"/>
              </a:rPr>
              <a:t>https://khgmsaglikhizmetleridb.saglik.gov.tr/TR-96308/saglikli-yas-alma-merkezlerinin-kurulmasina-dair-genelge-yayimlandi.html</a:t>
            </a:r>
            <a:r>
              <a:rPr lang="tr-TR" sz="1400" i="1" dirty="0">
                <a:solidFill>
                  <a:srgbClr val="888888"/>
                </a:solidFill>
                <a:latin typeface="Calibri" panose="020F0502020204030204" pitchFamily="34" charset="0"/>
              </a:rPr>
              <a:t> (Erişim Tarihi:17.03.2024)</a:t>
            </a:r>
          </a:p>
          <a:p>
            <a:r>
              <a:rPr lang="tr-TR" sz="1400" i="1" dirty="0">
                <a:solidFill>
                  <a:srgbClr val="888888"/>
                </a:solidFill>
                <a:latin typeface="Calibri" panose="020F0502020204030204" pitchFamily="34" charset="0"/>
              </a:rPr>
              <a:t>https://izmirataturkeah.saglik.gov.tr/TR-154715/evde-saglik-birimi.html (Erişim Tarihi:17.03.2024)</a:t>
            </a:r>
            <a:endParaRPr lang="tr-TR" sz="1400" b="1" dirty="0">
              <a:solidFill>
                <a:srgbClr val="000000"/>
              </a:solidFill>
              <a:latin typeface="inherit"/>
              <a:hlinkClick r:id="rId2"/>
            </a:endParaRPr>
          </a:p>
          <a:p>
            <a:r>
              <a:rPr lang="tr-TR" sz="1400" b="1" i="0" u="none" strike="noStrike" dirty="0">
                <a:solidFill>
                  <a:srgbClr val="000000"/>
                </a:solidFill>
                <a:effectLst/>
                <a:latin typeface="inherit"/>
                <a:hlinkClick r:id="rId2"/>
              </a:rPr>
              <a:t>Evde Sağlık Ve Bakım Hizmeti </a:t>
            </a:r>
            <a:r>
              <a:rPr lang="tr-TR" sz="2000" i="1" dirty="0">
                <a:solidFill>
                  <a:srgbClr val="888888"/>
                </a:solidFill>
                <a:latin typeface="Calibri" panose="020F0502020204030204" pitchFamily="34" charset="0"/>
                <a:hlinkClick r:id="rId2"/>
              </a:rPr>
              <a:t>https://www.izmir.bel.tr/tr/evde-saglik-ve-bakim-hizmeti/907/4088</a:t>
            </a:r>
            <a:r>
              <a:rPr lang="tr-TR" sz="2000" i="1" dirty="0">
                <a:solidFill>
                  <a:srgbClr val="888888"/>
                </a:solidFill>
                <a:latin typeface="Calibri" panose="020F0502020204030204" pitchFamily="34" charset="0"/>
              </a:rPr>
              <a:t> (Erişim Tarihi:17.03.2024)</a:t>
            </a:r>
          </a:p>
          <a:p>
            <a:r>
              <a:rPr lang="tr-TR" sz="2000" b="0" i="1" u="none" strike="noStrike" dirty="0">
                <a:solidFill>
                  <a:srgbClr val="888888"/>
                </a:solidFill>
                <a:effectLst/>
                <a:latin typeface="Calibri" panose="020F0502020204030204" pitchFamily="34" charset="0"/>
                <a:hlinkClick r:id="rId4"/>
              </a:rPr>
              <a:t>Evde Sağlık Hizmetleri https://saglik.ibb.istanbul/evde-saglik-hizmeti-2-2/</a:t>
            </a:r>
            <a:r>
              <a:rPr lang="tr-TR" sz="2000" b="0" i="1" u="none" strike="noStrike" dirty="0">
                <a:solidFill>
                  <a:srgbClr val="888888"/>
                </a:solidFill>
                <a:effectLst/>
                <a:latin typeface="Calibri" panose="020F0502020204030204" pitchFamily="34" charset="0"/>
              </a:rPr>
              <a:t> (Erişim Tarihi:17.03.2024)</a:t>
            </a:r>
          </a:p>
          <a:p>
            <a:r>
              <a:rPr lang="tr-TR" sz="2000" b="0" i="1" dirty="0">
                <a:solidFill>
                  <a:schemeClr val="bg1">
                    <a:lumMod val="50000"/>
                  </a:schemeClr>
                </a:solidFill>
                <a:latin typeface="Calibri" panose="020F0502020204030204" pitchFamily="34" charset="0"/>
                <a:ea typeface="Helvetica Neue"/>
                <a:cs typeface="Calibri" panose="020F0502020204030204" pitchFamily="34" charset="0"/>
                <a:sym typeface="Helvetica Neue"/>
              </a:rPr>
              <a:t>Solmaz, T , Altay, B . (2019). Yaşlılara yönelik evde bakım hizmetleri . Sağlık Akademisyenleri Dergisi , 6 (2) , 150-157 .</a:t>
            </a:r>
            <a:endParaRPr lang="tr-TR" sz="1600" i="1" dirty="0">
              <a:solidFill>
                <a:schemeClr val="bg1">
                  <a:lumMod val="50000"/>
                </a:schemeClr>
              </a:solidFill>
              <a:latin typeface="Calibri" panose="020F0502020204030204" pitchFamily="34" charset="0"/>
              <a:cs typeface="Calibri" panose="020F0502020204030204" pitchFamily="34" charset="0"/>
            </a:endParaRPr>
          </a:p>
          <a:p>
            <a:pPr marL="0" indent="0">
              <a:buNone/>
            </a:pPr>
            <a:endParaRPr lang="tr-TR" sz="2000" i="1" dirty="0"/>
          </a:p>
          <a:p>
            <a:endParaRPr lang="tr-TR" sz="2000" i="1" dirty="0">
              <a:solidFill>
                <a:srgbClr val="888888"/>
              </a:solidFill>
              <a:latin typeface="Calibri" panose="020F0502020204030204" pitchFamily="34" charset="0"/>
            </a:endParaRPr>
          </a:p>
          <a:p>
            <a:endParaRPr lang="tr-TR" sz="2000" i="1" dirty="0"/>
          </a:p>
          <a:p>
            <a:endParaRPr lang="tr-TR" sz="2000" b="0" i="1" dirty="0">
              <a:effectLst/>
              <a:latin typeface="Calibri" panose="020F0502020204030204" pitchFamily="34" charset="0"/>
              <a:cs typeface="Calibri" panose="020F0502020204030204" pitchFamily="34" charset="0"/>
            </a:endParaRPr>
          </a:p>
          <a:p>
            <a:endParaRPr lang="tr-TR" sz="2000" i="1" dirty="0"/>
          </a:p>
          <a:p>
            <a:endParaRPr lang="tr-TR" sz="2000" i="1" dirty="0">
              <a:solidFill>
                <a:srgbClr val="888888"/>
              </a:solidFill>
              <a:latin typeface="Calibri" panose="020F0502020204030204" pitchFamily="34" charset="0"/>
              <a:cs typeface="Calibri" panose="020F0502020204030204" pitchFamily="34" charset="0"/>
            </a:endParaRPr>
          </a:p>
          <a:p>
            <a:endParaRPr lang="tr-TR" sz="2000" i="1" dirty="0">
              <a:latin typeface="Calibri" panose="020F0502020204030204" pitchFamily="34" charset="0"/>
              <a:cs typeface="Calibri" panose="020F0502020204030204" pitchFamily="34" charset="0"/>
            </a:endParaRPr>
          </a:p>
          <a:p>
            <a:endParaRPr lang="tr-TR" sz="2000" i="1" dirty="0">
              <a:solidFill>
                <a:schemeClr val="bg1">
                  <a:lumMod val="50000"/>
                </a:schemeClr>
              </a:solidFill>
              <a:latin typeface="Calibri" panose="020F0502020204030204" pitchFamily="34" charset="0"/>
              <a:cs typeface="Calibri" panose="020F0502020204030204" pitchFamily="34" charset="0"/>
            </a:endParaRPr>
          </a:p>
          <a:p>
            <a:endParaRPr lang="tr-TR" sz="2000" i="1" dirty="0">
              <a:solidFill>
                <a:schemeClr val="bg1">
                  <a:lumMod val="50000"/>
                </a:schemeClr>
              </a:solidFill>
              <a:latin typeface="Calibri" panose="020F0502020204030204" pitchFamily="34" charset="0"/>
              <a:cs typeface="Calibri" panose="020F0502020204030204" pitchFamily="34" charset="0"/>
            </a:endParaRPr>
          </a:p>
          <a:p>
            <a:endParaRPr lang="tr-TR" sz="2000" i="1" dirty="0">
              <a:solidFill>
                <a:schemeClr val="bg1">
                  <a:lumMod val="50000"/>
                </a:schemeClr>
              </a:solidFill>
              <a:latin typeface="Calibri" panose="020F0502020204030204" pitchFamily="34" charset="0"/>
              <a:cs typeface="Calibri" panose="020F0502020204030204" pitchFamily="34" charset="0"/>
            </a:endParaRPr>
          </a:p>
          <a:p>
            <a:endParaRPr lang="tr-TR" sz="2000" b="0" i="1" u="none" strike="noStrike" dirty="0">
              <a:solidFill>
                <a:srgbClr val="888888"/>
              </a:solidFill>
              <a:effectLst/>
              <a:latin typeface="Calibri" panose="020F0502020204030204" pitchFamily="34" charset="0"/>
            </a:endParaRPr>
          </a:p>
          <a:p>
            <a:endParaRPr lang="tr-TR" sz="2000" i="1" dirty="0"/>
          </a:p>
          <a:p>
            <a:pPr marL="0" indent="0">
              <a:buNone/>
            </a:pPr>
            <a:endParaRPr lang="tr-TR" sz="2000" dirty="0"/>
          </a:p>
          <a:p>
            <a:endParaRPr lang="tr-TR" sz="2000" dirty="0"/>
          </a:p>
        </p:txBody>
      </p:sp>
      <p:sp>
        <p:nvSpPr>
          <p:cNvPr id="4" name="Veri Yer Tutucusu 3">
            <a:extLst>
              <a:ext uri="{FF2B5EF4-FFF2-40B4-BE49-F238E27FC236}">
                <a16:creationId xmlns:a16="http://schemas.microsoft.com/office/drawing/2014/main" id="{AC886BCA-C7ED-E0DC-0DD5-3E05D9D97801}"/>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07A618B6-B7FA-70A9-70B4-693284D6473B}"/>
              </a:ext>
            </a:extLst>
          </p:cNvPr>
          <p:cNvSpPr>
            <a:spLocks noGrp="1"/>
          </p:cNvSpPr>
          <p:nvPr>
            <p:ph type="sldNum" sz="quarter" idx="12"/>
          </p:nvPr>
        </p:nvSpPr>
        <p:spPr/>
        <p:txBody>
          <a:bodyPr/>
          <a:lstStyle/>
          <a:p>
            <a:fld id="{93CB7317-004E-4852-AB2D-763CD5EF10CF}" type="slidenum">
              <a:rPr lang="tr-TR" smtClean="0"/>
              <a:t>55</a:t>
            </a:fld>
            <a:endParaRPr lang="tr-TR"/>
          </a:p>
        </p:txBody>
      </p:sp>
    </p:spTree>
    <p:extLst>
      <p:ext uri="{BB962C8B-B14F-4D97-AF65-F5344CB8AC3E}">
        <p14:creationId xmlns:p14="http://schemas.microsoft.com/office/powerpoint/2010/main" val="8374355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77FC05-A58B-97BA-EC32-0887D0F310EB}"/>
              </a:ext>
            </a:extLst>
          </p:cNvPr>
          <p:cNvSpPr>
            <a:spLocks noGrp="1"/>
          </p:cNvSpPr>
          <p:nvPr>
            <p:ph type="ctrTitle"/>
          </p:nvPr>
        </p:nvSpPr>
        <p:spPr>
          <a:xfrm>
            <a:off x="1524000" y="1600200"/>
            <a:ext cx="9144000" cy="2387600"/>
          </a:xfrm>
        </p:spPr>
        <p:txBody>
          <a:bodyPr/>
          <a:lstStyle/>
          <a:p>
            <a:r>
              <a:rPr lang="tr-TR" b="1" dirty="0">
                <a:latin typeface="Arial" panose="020B0604020202020204" pitchFamily="34" charset="0"/>
                <a:cs typeface="Arial" panose="020B0604020202020204" pitchFamily="34" charset="0"/>
              </a:rPr>
              <a:t>Dinlediğiniz İçin Teşekkürler…</a:t>
            </a:r>
          </a:p>
        </p:txBody>
      </p:sp>
      <p:sp>
        <p:nvSpPr>
          <p:cNvPr id="3" name="Alt Başlık 2">
            <a:extLst>
              <a:ext uri="{FF2B5EF4-FFF2-40B4-BE49-F238E27FC236}">
                <a16:creationId xmlns:a16="http://schemas.microsoft.com/office/drawing/2014/main" id="{BFD9A72D-CA9F-214A-C24E-5DA8A1B7371C}"/>
              </a:ext>
            </a:extLst>
          </p:cNvPr>
          <p:cNvSpPr>
            <a:spLocks noGrp="1"/>
          </p:cNvSpPr>
          <p:nvPr>
            <p:ph type="subTitle" idx="1"/>
          </p:nvPr>
        </p:nvSpPr>
        <p:spPr/>
        <p:txBody>
          <a:bodyPr/>
          <a:lstStyle/>
          <a:p>
            <a:endParaRPr lang="tr-TR"/>
          </a:p>
        </p:txBody>
      </p:sp>
      <p:sp>
        <p:nvSpPr>
          <p:cNvPr id="4" name="Veri Yer Tutucusu 3">
            <a:extLst>
              <a:ext uri="{FF2B5EF4-FFF2-40B4-BE49-F238E27FC236}">
                <a16:creationId xmlns:a16="http://schemas.microsoft.com/office/drawing/2014/main" id="{D290EE39-250B-774A-ED8D-14A9111B943F}"/>
              </a:ext>
            </a:extLst>
          </p:cNvPr>
          <p:cNvSpPr>
            <a:spLocks noGrp="1"/>
          </p:cNvSpPr>
          <p:nvPr>
            <p:ph type="dt" sz="half" idx="10"/>
          </p:nvPr>
        </p:nvSpPr>
        <p:spPr/>
        <p:txBody>
          <a:bodyPr/>
          <a:lstStyle/>
          <a:p>
            <a:fld id="{668877C6-1111-46C3-A8B5-236C96158E9C}" type="datetime1">
              <a:rPr lang="tr-TR" smtClean="0"/>
              <a:t>15.03.2024</a:t>
            </a:fld>
            <a:endParaRPr lang="tr-TR"/>
          </a:p>
        </p:txBody>
      </p:sp>
      <p:sp>
        <p:nvSpPr>
          <p:cNvPr id="5" name="Slayt Numarası Yer Tutucusu 4">
            <a:extLst>
              <a:ext uri="{FF2B5EF4-FFF2-40B4-BE49-F238E27FC236}">
                <a16:creationId xmlns:a16="http://schemas.microsoft.com/office/drawing/2014/main" id="{977EAC42-0076-6021-2406-A04B49A8B9B5}"/>
              </a:ext>
            </a:extLst>
          </p:cNvPr>
          <p:cNvSpPr>
            <a:spLocks noGrp="1"/>
          </p:cNvSpPr>
          <p:nvPr>
            <p:ph type="sldNum" sz="quarter" idx="12"/>
          </p:nvPr>
        </p:nvSpPr>
        <p:spPr/>
        <p:txBody>
          <a:bodyPr/>
          <a:lstStyle/>
          <a:p>
            <a:fld id="{93CB7317-004E-4852-AB2D-763CD5EF10CF}" type="slidenum">
              <a:rPr lang="tr-TR" smtClean="0"/>
              <a:t>56</a:t>
            </a:fld>
            <a:endParaRPr lang="tr-TR"/>
          </a:p>
        </p:txBody>
      </p:sp>
    </p:spTree>
    <p:extLst>
      <p:ext uri="{BB962C8B-B14F-4D97-AF65-F5344CB8AC3E}">
        <p14:creationId xmlns:p14="http://schemas.microsoft.com/office/powerpoint/2010/main" val="28717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29935A-C784-9893-A8F2-17019A9E5AE8}"/>
              </a:ext>
            </a:extLst>
          </p:cNvPr>
          <p:cNvSpPr>
            <a:spLocks noGrp="1"/>
          </p:cNvSpPr>
          <p:nvPr>
            <p:ph type="title"/>
          </p:nvPr>
        </p:nvSpPr>
        <p:spPr/>
        <p:txBody>
          <a:bodyPr>
            <a:normAutofit/>
          </a:bodyPr>
          <a:lstStyle/>
          <a:p>
            <a:pPr algn="ctr"/>
            <a:r>
              <a:rPr lang="tr-TR" sz="4000" b="1" dirty="0">
                <a:latin typeface="Arial" panose="020B0604020202020204" pitchFamily="34" charset="0"/>
                <a:cs typeface="Arial" panose="020B0604020202020204" pitchFamily="34" charset="0"/>
              </a:rPr>
              <a:t>UZMANLIK DÜZEYİNDE(FORMAL CARE) VERİLEN EVDE BAKIM HİZMETLERİ</a:t>
            </a:r>
          </a:p>
        </p:txBody>
      </p:sp>
      <p:sp>
        <p:nvSpPr>
          <p:cNvPr id="3" name="İçerik Yer Tutucusu 2">
            <a:extLst>
              <a:ext uri="{FF2B5EF4-FFF2-40B4-BE49-F238E27FC236}">
                <a16:creationId xmlns:a16="http://schemas.microsoft.com/office/drawing/2014/main" id="{BD762A63-21F0-8421-8066-EA27C78BD625}"/>
              </a:ext>
            </a:extLst>
          </p:cNvPr>
          <p:cNvSpPr>
            <a:spLocks noGrp="1"/>
          </p:cNvSpPr>
          <p:nvPr>
            <p:ph idx="1"/>
          </p:nvPr>
        </p:nvSpPr>
        <p:spPr>
          <a:xfrm>
            <a:off x="838200" y="1825625"/>
            <a:ext cx="8243656" cy="4351338"/>
          </a:xfrm>
        </p:spPr>
        <p:txBody>
          <a:bodyPr>
            <a:normAutofit/>
          </a:bodyPr>
          <a:lstStyle/>
          <a:p>
            <a:pPr marL="514350" indent="-514350">
              <a:buFont typeface="+mj-lt"/>
              <a:buAutoNum type="arabicPeriod"/>
            </a:pPr>
            <a:r>
              <a:rPr lang="tr-TR" sz="2200" b="1" dirty="0"/>
              <a:t>Hemşirelik Hizmetleri</a:t>
            </a:r>
            <a:r>
              <a:rPr lang="tr-TR" sz="2200" dirty="0"/>
              <a:t>: </a:t>
            </a:r>
            <a:r>
              <a:rPr lang="tr-TR" sz="2200" dirty="0">
                <a:latin typeface="Arial" panose="020B0604020202020204" pitchFamily="34" charset="0"/>
                <a:cs typeface="Arial" panose="020B0604020202020204" pitchFamily="34" charset="0"/>
              </a:rPr>
              <a:t>Hemşirelerin kişiyi evinde düzenli ve belirli aralıklarla ziyaret ederek hizmet vermesidir. </a:t>
            </a:r>
          </a:p>
          <a:p>
            <a:pPr marL="514350" indent="-514350">
              <a:buFont typeface="+mj-lt"/>
              <a:buAutoNum type="arabicPeriod"/>
            </a:pPr>
            <a:r>
              <a:rPr lang="tr-TR" sz="2200" b="1" dirty="0">
                <a:latin typeface="Arial" panose="020B0604020202020204" pitchFamily="34" charset="0"/>
                <a:cs typeface="Arial" panose="020B0604020202020204" pitchFamily="34" charset="0"/>
              </a:rPr>
              <a:t>Destek Sağlık Hizmetler: </a:t>
            </a:r>
            <a:r>
              <a:rPr lang="tr-TR" sz="2200" dirty="0">
                <a:latin typeface="Arial" panose="020B0604020202020204" pitchFamily="34" charset="0"/>
                <a:cs typeface="Arial" panose="020B0604020202020204" pitchFamily="34" charset="0"/>
              </a:rPr>
              <a:t>Psikoterapi, fizik tedavi, ayak bakımı, konuşma ve meşguliyet tedavisi gibi kişinin başkasına muhtaç olmadan yaşamasını destekleyici hizmetlerdir.</a:t>
            </a:r>
          </a:p>
          <a:p>
            <a:pPr marL="514350" indent="-514350">
              <a:buFont typeface="+mj-lt"/>
              <a:buAutoNum type="arabicPeriod"/>
            </a:pPr>
            <a:r>
              <a:rPr lang="tr-TR" sz="2200" b="1" dirty="0">
                <a:latin typeface="Arial" panose="020B0604020202020204" pitchFamily="34" charset="0"/>
                <a:cs typeface="Arial" panose="020B0604020202020204" pitchFamily="34" charset="0"/>
              </a:rPr>
              <a:t>Gündüz/Gece Bakımı:</a:t>
            </a:r>
            <a:r>
              <a:rPr lang="tr-TR" sz="2200" dirty="0">
                <a:latin typeface="Arial" panose="020B0604020202020204" pitchFamily="34" charset="0"/>
                <a:cs typeface="Arial" panose="020B0604020202020204" pitchFamily="34" charset="0"/>
              </a:rPr>
              <a:t> Bakım gören kişilerin daha yoğun olarak günün hangi dönemlerinde bakım hizmetine ihtiyaç duyduklarını anlatır.</a:t>
            </a:r>
          </a:p>
          <a:p>
            <a:pPr marL="514350" indent="-514350">
              <a:buFont typeface="+mj-lt"/>
              <a:buAutoNum type="arabicPeriod"/>
            </a:pPr>
            <a:r>
              <a:rPr lang="tr-TR" sz="2200" b="1" dirty="0"/>
              <a:t>Kişisel Bakım (Özbakım): </a:t>
            </a:r>
            <a:r>
              <a:rPr lang="tr-TR" sz="2200" dirty="0"/>
              <a:t>Bakıma muhtaç kişinin giyinme, banyo gibi günlük faaliyetlerini yerine getirilmesine yardımcı olacak hizmetlerdir.</a:t>
            </a:r>
            <a:endParaRPr lang="tr-TR" sz="2200" dirty="0">
              <a:latin typeface="Arial" panose="020B0604020202020204" pitchFamily="34" charset="0"/>
              <a:cs typeface="Arial" panose="020B0604020202020204" pitchFamily="34" charset="0"/>
            </a:endParaRPr>
          </a:p>
          <a:p>
            <a:pPr marL="514350" indent="-514350">
              <a:buFont typeface="+mj-lt"/>
              <a:buAutoNum type="arabicPeriod"/>
            </a:pPr>
            <a:endParaRPr lang="tr-TR" dirty="0"/>
          </a:p>
        </p:txBody>
      </p:sp>
      <p:sp>
        <p:nvSpPr>
          <p:cNvPr id="4" name="Veri Yer Tutucusu 3">
            <a:extLst>
              <a:ext uri="{FF2B5EF4-FFF2-40B4-BE49-F238E27FC236}">
                <a16:creationId xmlns:a16="http://schemas.microsoft.com/office/drawing/2014/main" id="{C1A31FEE-4CA2-5C51-5088-A8596362E043}"/>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436F0B13-290F-2483-4EA6-E5D5C40BA98E}"/>
              </a:ext>
            </a:extLst>
          </p:cNvPr>
          <p:cNvSpPr>
            <a:spLocks noGrp="1"/>
          </p:cNvSpPr>
          <p:nvPr>
            <p:ph type="sldNum" sz="quarter" idx="12"/>
          </p:nvPr>
        </p:nvSpPr>
        <p:spPr/>
        <p:txBody>
          <a:bodyPr/>
          <a:lstStyle/>
          <a:p>
            <a:fld id="{93CB7317-004E-4852-AB2D-763CD5EF10CF}" type="slidenum">
              <a:rPr lang="tr-TR" smtClean="0"/>
              <a:t>6</a:t>
            </a:fld>
            <a:endParaRPr lang="tr-TR"/>
          </a:p>
        </p:txBody>
      </p:sp>
      <p:sp>
        <p:nvSpPr>
          <p:cNvPr id="6" name="Metin kutusu 5">
            <a:extLst>
              <a:ext uri="{FF2B5EF4-FFF2-40B4-BE49-F238E27FC236}">
                <a16:creationId xmlns:a16="http://schemas.microsoft.com/office/drawing/2014/main" id="{F7852A96-AB8C-99C6-DA0C-E4FAAE3834C1}"/>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b="0" i="1" u="none" strike="noStrike" dirty="0">
                <a:solidFill>
                  <a:srgbClr val="888888"/>
                </a:solidFill>
                <a:effectLst/>
                <a:latin typeface="Calibri" panose="020F0502020204030204" pitchFamily="34" charset="0"/>
              </a:rPr>
              <a:t>Öztek, Z. (2020). Halk Sağlığı Kuramlar ve Uygulamalar. Ankara: Sağlık ve Sosyal Yardım Vakfı</a:t>
            </a:r>
            <a:endParaRPr lang="tr-TR" sz="1000" i="1" dirty="0"/>
          </a:p>
        </p:txBody>
      </p:sp>
      <p:pic>
        <p:nvPicPr>
          <p:cNvPr id="8" name="Resim 7">
            <a:extLst>
              <a:ext uri="{FF2B5EF4-FFF2-40B4-BE49-F238E27FC236}">
                <a16:creationId xmlns:a16="http://schemas.microsoft.com/office/drawing/2014/main" id="{EE4E0880-0130-D595-7ECE-9A70692F6EB3}"/>
              </a:ext>
            </a:extLst>
          </p:cNvPr>
          <p:cNvPicPr>
            <a:picLocks noChangeAspect="1"/>
          </p:cNvPicPr>
          <p:nvPr/>
        </p:nvPicPr>
        <p:blipFill>
          <a:blip r:embed="rId2"/>
          <a:stretch>
            <a:fillRect/>
          </a:stretch>
        </p:blipFill>
        <p:spPr>
          <a:xfrm>
            <a:off x="9658905" y="1825314"/>
            <a:ext cx="1077477" cy="1603686"/>
          </a:xfrm>
          <a:prstGeom prst="rect">
            <a:avLst/>
          </a:prstGeom>
        </p:spPr>
      </p:pic>
      <p:pic>
        <p:nvPicPr>
          <p:cNvPr id="10" name="Resim 9">
            <a:extLst>
              <a:ext uri="{FF2B5EF4-FFF2-40B4-BE49-F238E27FC236}">
                <a16:creationId xmlns:a16="http://schemas.microsoft.com/office/drawing/2014/main" id="{D15686B5-10AA-27CE-BB95-EC3BF212A6C3}"/>
              </a:ext>
            </a:extLst>
          </p:cNvPr>
          <p:cNvPicPr>
            <a:picLocks noChangeAspect="1"/>
          </p:cNvPicPr>
          <p:nvPr/>
        </p:nvPicPr>
        <p:blipFill>
          <a:blip r:embed="rId3"/>
          <a:stretch>
            <a:fillRect/>
          </a:stretch>
        </p:blipFill>
        <p:spPr>
          <a:xfrm>
            <a:off x="9350195" y="3843733"/>
            <a:ext cx="1694895" cy="1694895"/>
          </a:xfrm>
          <a:prstGeom prst="rect">
            <a:avLst/>
          </a:prstGeom>
        </p:spPr>
      </p:pic>
    </p:spTree>
    <p:extLst>
      <p:ext uri="{BB962C8B-B14F-4D97-AF65-F5344CB8AC3E}">
        <p14:creationId xmlns:p14="http://schemas.microsoft.com/office/powerpoint/2010/main" val="2575235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5D781C-52D8-6DB7-6265-D2EF28944238}"/>
              </a:ext>
            </a:extLst>
          </p:cNvPr>
          <p:cNvSpPr>
            <a:spLocks noGrp="1"/>
          </p:cNvSpPr>
          <p:nvPr>
            <p:ph type="title"/>
          </p:nvPr>
        </p:nvSpPr>
        <p:spPr/>
        <p:txBody>
          <a:bodyPr>
            <a:normAutofit/>
          </a:bodyPr>
          <a:lstStyle/>
          <a:p>
            <a:pPr algn="ctr"/>
            <a:r>
              <a:rPr lang="tr-TR" sz="4000" b="1" dirty="0">
                <a:latin typeface="Arial" panose="020B0604020202020204" pitchFamily="34" charset="0"/>
                <a:cs typeface="Arial" panose="020B0604020202020204" pitchFamily="34" charset="0"/>
              </a:rPr>
              <a:t>UZMANLIK DÜZEYİNDE(FORMAL CARE) VERİLEN EVDE BAKIM HİZMETLERİ</a:t>
            </a:r>
            <a:endParaRPr lang="tr-TR" sz="4000" dirty="0"/>
          </a:p>
        </p:txBody>
      </p:sp>
      <p:sp>
        <p:nvSpPr>
          <p:cNvPr id="3" name="İçerik Yer Tutucusu 2">
            <a:extLst>
              <a:ext uri="{FF2B5EF4-FFF2-40B4-BE49-F238E27FC236}">
                <a16:creationId xmlns:a16="http://schemas.microsoft.com/office/drawing/2014/main" id="{B0CBD354-E60A-DE1A-9B7C-866785A4E7F0}"/>
              </a:ext>
            </a:extLst>
          </p:cNvPr>
          <p:cNvSpPr>
            <a:spLocks noGrp="1"/>
          </p:cNvSpPr>
          <p:nvPr>
            <p:ph idx="1"/>
          </p:nvPr>
        </p:nvSpPr>
        <p:spPr/>
        <p:txBody>
          <a:bodyPr>
            <a:normAutofit/>
          </a:bodyPr>
          <a:lstStyle/>
          <a:p>
            <a:pPr marL="514350" indent="-514350">
              <a:buFont typeface="+mj-lt"/>
              <a:buAutoNum type="arabicPeriod" startAt="5"/>
            </a:pPr>
            <a:r>
              <a:rPr lang="tr-TR" sz="2200" b="1" dirty="0">
                <a:latin typeface="Arial" panose="020B0604020202020204" pitchFamily="34" charset="0"/>
                <a:cs typeface="Arial" panose="020B0604020202020204" pitchFamily="34" charset="0"/>
              </a:rPr>
              <a:t>Ev İşlerine Yardım, Ev Düzeninin Yeniden Oluşturulması: </a:t>
            </a:r>
            <a:r>
              <a:rPr lang="tr-TR" sz="2200" dirty="0">
                <a:latin typeface="Arial" panose="020B0604020202020204" pitchFamily="34" charset="0"/>
                <a:cs typeface="Arial" panose="020B0604020202020204" pitchFamily="34" charset="0"/>
              </a:rPr>
              <a:t>Kişinin kendi başına yapamayacağı ev temizliği, ütü, onarım gibi işlerine yardım amacıyla verilen hizmetlerdir.</a:t>
            </a:r>
          </a:p>
          <a:p>
            <a:pPr marL="514350" indent="-514350">
              <a:buFont typeface="+mj-lt"/>
              <a:buAutoNum type="arabicPeriod" startAt="5"/>
            </a:pPr>
            <a:r>
              <a:rPr lang="tr-TR" sz="2200" b="1" dirty="0">
                <a:latin typeface="Arial" panose="020B0604020202020204" pitchFamily="34" charset="0"/>
                <a:cs typeface="Arial" panose="020B0604020202020204" pitchFamily="34" charset="0"/>
              </a:rPr>
              <a:t>Sosyal Destek:</a:t>
            </a:r>
            <a:r>
              <a:rPr lang="tr-TR" sz="2200" dirty="0">
                <a:latin typeface="Arial" panose="020B0604020202020204" pitchFamily="34" charset="0"/>
                <a:cs typeface="Arial" panose="020B0604020202020204" pitchFamily="34" charset="0"/>
              </a:rPr>
              <a:t> Kişinin kendi başına yapamayacağı alışverişine yardım, ev dışındaki yerlere götürülmesi, faturalarının ödenmesi, sosyal etkinliklere götürülmesi gibi hizmetlerdir.</a:t>
            </a:r>
          </a:p>
          <a:p>
            <a:pPr marL="514350" indent="-514350">
              <a:buFont typeface="+mj-lt"/>
              <a:buAutoNum type="arabicPeriod" startAt="5"/>
            </a:pPr>
            <a:r>
              <a:rPr lang="tr-TR" sz="2200" b="1" dirty="0">
                <a:latin typeface="Arial" panose="020B0604020202020204" pitchFamily="34" charset="0"/>
                <a:cs typeface="Arial" panose="020B0604020202020204" pitchFamily="34" charset="0"/>
              </a:rPr>
              <a:t>Gıda ve Beslenme Hizmetleri:</a:t>
            </a:r>
            <a:r>
              <a:rPr lang="tr-TR" sz="2200" dirty="0">
                <a:latin typeface="Arial" panose="020B0604020202020204" pitchFamily="34" charset="0"/>
                <a:cs typeface="Arial" panose="020B0604020202020204" pitchFamily="34" charset="0"/>
              </a:rPr>
              <a:t> Kişinin kendi başına yapamayacağı yemek hazırlamasına yardım etme ya da evlere yemek dağıtım hizmetleridir.</a:t>
            </a:r>
          </a:p>
          <a:p>
            <a:pPr marL="514350" indent="-514350">
              <a:buFont typeface="+mj-lt"/>
              <a:buAutoNum type="arabicPeriod" startAt="5"/>
            </a:pPr>
            <a:r>
              <a:rPr lang="tr-TR" sz="2200" b="1" dirty="0">
                <a:latin typeface="Arial" panose="020B0604020202020204" pitchFamily="34" charset="0"/>
                <a:cs typeface="Arial" panose="020B0604020202020204" pitchFamily="34" charset="0"/>
              </a:rPr>
              <a:t>Danışmanlık Hizmetleri: </a:t>
            </a:r>
            <a:r>
              <a:rPr lang="tr-TR" sz="2200" dirty="0">
                <a:latin typeface="Arial" panose="020B0604020202020204" pitchFamily="34" charset="0"/>
                <a:cs typeface="Arial" panose="020B0604020202020204" pitchFamily="34" charset="0"/>
              </a:rPr>
              <a:t>Bireye hakları ve sorumlulukları ile ilgili olarak verilen danışmanlık, kişinin isteklerini ve şikâyetlerini karşılamak için verilen hizmetlerdir.</a:t>
            </a:r>
          </a:p>
        </p:txBody>
      </p:sp>
      <p:sp>
        <p:nvSpPr>
          <p:cNvPr id="4" name="Veri Yer Tutucusu 3">
            <a:extLst>
              <a:ext uri="{FF2B5EF4-FFF2-40B4-BE49-F238E27FC236}">
                <a16:creationId xmlns:a16="http://schemas.microsoft.com/office/drawing/2014/main" id="{3B588A84-0CC2-529B-F61A-32479C2F618B}"/>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94B99F2A-A03A-7889-7710-6D914DF4EB75}"/>
              </a:ext>
            </a:extLst>
          </p:cNvPr>
          <p:cNvSpPr>
            <a:spLocks noGrp="1"/>
          </p:cNvSpPr>
          <p:nvPr>
            <p:ph type="sldNum" sz="quarter" idx="12"/>
          </p:nvPr>
        </p:nvSpPr>
        <p:spPr/>
        <p:txBody>
          <a:bodyPr/>
          <a:lstStyle/>
          <a:p>
            <a:fld id="{93CB7317-004E-4852-AB2D-763CD5EF10CF}" type="slidenum">
              <a:rPr lang="tr-TR" smtClean="0"/>
              <a:t>7</a:t>
            </a:fld>
            <a:endParaRPr lang="tr-TR"/>
          </a:p>
        </p:txBody>
      </p:sp>
      <p:sp>
        <p:nvSpPr>
          <p:cNvPr id="6" name="Metin kutusu 5">
            <a:extLst>
              <a:ext uri="{FF2B5EF4-FFF2-40B4-BE49-F238E27FC236}">
                <a16:creationId xmlns:a16="http://schemas.microsoft.com/office/drawing/2014/main" id="{05927E8D-B421-75C5-8044-B9D86CBB4D3D}"/>
              </a:ext>
            </a:extLst>
          </p:cNvPr>
          <p:cNvSpPr txBox="1">
            <a:spLocks/>
          </p:cNvSpPr>
          <p:nvPr/>
        </p:nvSpPr>
        <p:spPr>
          <a:xfrm>
            <a:off x="1714869" y="6415801"/>
            <a:ext cx="8762261" cy="246221"/>
          </a:xfrm>
          <a:prstGeom prst="rect">
            <a:avLst/>
          </a:prstGeom>
          <a:noFill/>
        </p:spPr>
        <p:txBody>
          <a:bodyPr wrap="square" rtlCol="0">
            <a:spAutoFit/>
          </a:bodyPr>
          <a:lstStyle/>
          <a:p>
            <a:pPr algn="ctr"/>
            <a:r>
              <a:rPr lang="tr-TR" sz="1000" b="0" i="1" u="none" strike="noStrike" dirty="0">
                <a:solidFill>
                  <a:srgbClr val="888888"/>
                </a:solidFill>
                <a:effectLst/>
                <a:latin typeface="Calibri" panose="020F0502020204030204" pitchFamily="34" charset="0"/>
              </a:rPr>
              <a:t>Öztek, Z. (2020). Halk Sağlığı Kuramlar ve Uygulamalar. Ankara: Sağlık ve Sosyal Yardım Vakfı</a:t>
            </a:r>
            <a:endParaRPr lang="tr-TR" sz="1000" i="1" dirty="0"/>
          </a:p>
        </p:txBody>
      </p:sp>
    </p:spTree>
    <p:extLst>
      <p:ext uri="{BB962C8B-B14F-4D97-AF65-F5344CB8AC3E}">
        <p14:creationId xmlns:p14="http://schemas.microsoft.com/office/powerpoint/2010/main" val="1465873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E84009-ABE0-4ACC-2C49-F76841379A44}"/>
              </a:ext>
            </a:extLst>
          </p:cNvPr>
          <p:cNvSpPr>
            <a:spLocks noGrp="1"/>
          </p:cNvSpPr>
          <p:nvPr>
            <p:ph type="title"/>
          </p:nvPr>
        </p:nvSpPr>
        <p:spPr>
          <a:xfrm>
            <a:off x="1287316" y="2979755"/>
            <a:ext cx="3932237" cy="1600200"/>
          </a:xfrm>
        </p:spPr>
        <p:txBody>
          <a:bodyPr>
            <a:noAutofit/>
          </a:bodyPr>
          <a:lstStyle/>
          <a:p>
            <a:pPr algn="ctr"/>
            <a:r>
              <a:rPr lang="tr-TR" sz="4000" b="1" dirty="0">
                <a:latin typeface="Arial" panose="020B0604020202020204" pitchFamily="34" charset="0"/>
                <a:cs typeface="Arial" panose="020B0604020202020204" pitchFamily="34" charset="0"/>
              </a:rPr>
              <a:t>TÜRKİYE’DE EVDE BAKIM HİZMETLERİ TARİHÇESİ</a:t>
            </a:r>
          </a:p>
        </p:txBody>
      </p:sp>
      <p:sp>
        <p:nvSpPr>
          <p:cNvPr id="7" name="Metin Yer Tutucusu 6">
            <a:extLst>
              <a:ext uri="{FF2B5EF4-FFF2-40B4-BE49-F238E27FC236}">
                <a16:creationId xmlns:a16="http://schemas.microsoft.com/office/drawing/2014/main" id="{057488E7-17B8-80A3-FC79-F645EA64C82E}"/>
              </a:ext>
            </a:extLst>
          </p:cNvPr>
          <p:cNvSpPr>
            <a:spLocks noGrp="1"/>
          </p:cNvSpPr>
          <p:nvPr>
            <p:ph type="body" sz="half" idx="2"/>
          </p:nvPr>
        </p:nvSpPr>
        <p:spPr>
          <a:xfrm>
            <a:off x="834039" y="5853112"/>
            <a:ext cx="4838793" cy="685800"/>
          </a:xfrm>
        </p:spPr>
        <p:txBody>
          <a:bodyPr>
            <a:noAutofit/>
          </a:bodyPr>
          <a:lstStyle/>
          <a:p>
            <a:pPr algn="ctr" rtl="0">
              <a:spcBef>
                <a:spcPts val="0"/>
              </a:spcBef>
              <a:spcAft>
                <a:spcPts val="0"/>
              </a:spcAft>
            </a:pPr>
            <a:r>
              <a:rPr lang="tr-TR" sz="1000" b="0" i="1" u="none" strike="noStrike" dirty="0">
                <a:solidFill>
                  <a:srgbClr val="888888"/>
                </a:solidFill>
                <a:effectLst/>
                <a:latin typeface="Calibri" panose="020F0502020204030204" pitchFamily="34" charset="0"/>
                <a:cs typeface="Calibri" panose="020F0502020204030204" pitchFamily="34" charset="0"/>
              </a:rPr>
              <a:t>Çoban, M., Esatoğlu, A., İzgi, Mustafa., Türkiye’de evde sağlık ve bakım hizmetleri uygulamalarının mevzuat içindeki tarihsel değişimi  Türkiye Biyoetik Dergisi, (2014) </a:t>
            </a:r>
            <a:r>
              <a:rPr lang="tr-TR" sz="1000" b="0" i="1" u="none" strike="noStrike" dirty="0" err="1">
                <a:solidFill>
                  <a:srgbClr val="888888"/>
                </a:solidFill>
                <a:effectLst/>
                <a:latin typeface="Calibri" panose="020F0502020204030204" pitchFamily="34" charset="0"/>
                <a:cs typeface="Calibri" panose="020F0502020204030204" pitchFamily="34" charset="0"/>
              </a:rPr>
              <a:t>Vol</a:t>
            </a:r>
            <a:r>
              <a:rPr lang="tr-TR" sz="1000" b="0" i="1" u="none" strike="noStrike" dirty="0">
                <a:solidFill>
                  <a:srgbClr val="888888"/>
                </a:solidFill>
                <a:effectLst/>
                <a:latin typeface="Calibri" panose="020F0502020204030204" pitchFamily="34" charset="0"/>
                <a:cs typeface="Calibri" panose="020F0502020204030204" pitchFamily="34" charset="0"/>
              </a:rPr>
              <a:t>. 1, No. 3, 154-76</a:t>
            </a:r>
            <a:endParaRPr lang="tr-TR" sz="1000" b="0" i="1" dirty="0">
              <a:effectLst/>
              <a:latin typeface="Calibri" panose="020F0502020204030204" pitchFamily="34" charset="0"/>
              <a:cs typeface="Calibri" panose="020F0502020204030204" pitchFamily="34" charset="0"/>
            </a:endParaRPr>
          </a:p>
          <a:p>
            <a:br>
              <a:rPr lang="tr-TR" sz="1000" i="1" dirty="0">
                <a:latin typeface="Calibri" panose="020F0502020204030204" pitchFamily="34" charset="0"/>
                <a:cs typeface="Calibri" panose="020F0502020204030204" pitchFamily="34" charset="0"/>
              </a:rPr>
            </a:br>
            <a:endParaRPr lang="tr-TR" sz="1000" i="1" dirty="0">
              <a:latin typeface="Calibri" panose="020F0502020204030204" pitchFamily="34" charset="0"/>
              <a:cs typeface="Calibri" panose="020F0502020204030204" pitchFamily="34" charset="0"/>
            </a:endParaRPr>
          </a:p>
        </p:txBody>
      </p:sp>
      <p:sp>
        <p:nvSpPr>
          <p:cNvPr id="4" name="Veri Yer Tutucusu 3">
            <a:extLst>
              <a:ext uri="{FF2B5EF4-FFF2-40B4-BE49-F238E27FC236}">
                <a16:creationId xmlns:a16="http://schemas.microsoft.com/office/drawing/2014/main" id="{675B287F-33EF-0907-721D-74D5DAA79ECC}"/>
              </a:ext>
            </a:extLst>
          </p:cNvPr>
          <p:cNvSpPr>
            <a:spLocks noGrp="1"/>
          </p:cNvSpPr>
          <p:nvPr>
            <p:ph type="dt" sz="half" idx="10"/>
          </p:nvPr>
        </p:nvSpPr>
        <p:spPr/>
        <p:txBody>
          <a:bodyPr/>
          <a:lstStyle/>
          <a:p>
            <a:fld id="{40A91E34-5665-4E05-A92F-3E31D1AAC8BB}" type="datetime1">
              <a:rPr lang="tr-TR" smtClean="0"/>
              <a:t>15.03.2024</a:t>
            </a:fld>
            <a:endParaRPr lang="tr-TR"/>
          </a:p>
        </p:txBody>
      </p:sp>
      <p:sp>
        <p:nvSpPr>
          <p:cNvPr id="5" name="Slayt Numarası Yer Tutucusu 4">
            <a:extLst>
              <a:ext uri="{FF2B5EF4-FFF2-40B4-BE49-F238E27FC236}">
                <a16:creationId xmlns:a16="http://schemas.microsoft.com/office/drawing/2014/main" id="{917F08B1-76D8-9F62-AF9E-CB4B24602607}"/>
              </a:ext>
            </a:extLst>
          </p:cNvPr>
          <p:cNvSpPr>
            <a:spLocks noGrp="1"/>
          </p:cNvSpPr>
          <p:nvPr>
            <p:ph type="sldNum" sz="quarter" idx="12"/>
          </p:nvPr>
        </p:nvSpPr>
        <p:spPr/>
        <p:txBody>
          <a:bodyPr/>
          <a:lstStyle/>
          <a:p>
            <a:fld id="{93CB7317-004E-4852-AB2D-763CD5EF10CF}" type="slidenum">
              <a:rPr lang="tr-TR" smtClean="0"/>
              <a:t>8</a:t>
            </a:fld>
            <a:endParaRPr lang="tr-TR"/>
          </a:p>
        </p:txBody>
      </p:sp>
      <p:pic>
        <p:nvPicPr>
          <p:cNvPr id="13" name="İçerik Yer Tutucusu 12" descr="metin, ekran görüntüsü, doküman, belge, yazı tipi içeren bir resim&#10;&#10;Açıklama otomatik olarak oluşturuldu">
            <a:extLst>
              <a:ext uri="{FF2B5EF4-FFF2-40B4-BE49-F238E27FC236}">
                <a16:creationId xmlns:a16="http://schemas.microsoft.com/office/drawing/2014/main" id="{B8483386-E11E-BB74-9454-327667B05B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341888"/>
            <a:ext cx="4410075" cy="6198382"/>
          </a:xfrm>
        </p:spPr>
      </p:pic>
    </p:spTree>
    <p:extLst>
      <p:ext uri="{BB962C8B-B14F-4D97-AF65-F5344CB8AC3E}">
        <p14:creationId xmlns:p14="http://schemas.microsoft.com/office/powerpoint/2010/main" val="2491071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2C9858BD-8DE7-BE19-85AA-70BB2FE52859}"/>
              </a:ext>
            </a:extLst>
          </p:cNvPr>
          <p:cNvSpPr>
            <a:spLocks noGrp="1"/>
          </p:cNvSpPr>
          <p:nvPr>
            <p:ph type="dt" sz="half" idx="10"/>
          </p:nvPr>
        </p:nvSpPr>
        <p:spPr/>
        <p:txBody>
          <a:bodyPr/>
          <a:lstStyle/>
          <a:p>
            <a:fld id="{9B441804-D206-4723-A996-9E93F58B17F8}" type="datetime1">
              <a:rPr lang="tr-TR" smtClean="0"/>
              <a:t>15.03.2024</a:t>
            </a:fld>
            <a:endParaRPr lang="tr-TR"/>
          </a:p>
        </p:txBody>
      </p:sp>
      <p:sp>
        <p:nvSpPr>
          <p:cNvPr id="6" name="Slayt Numarası Yer Tutucusu 5">
            <a:extLst>
              <a:ext uri="{FF2B5EF4-FFF2-40B4-BE49-F238E27FC236}">
                <a16:creationId xmlns:a16="http://schemas.microsoft.com/office/drawing/2014/main" id="{904D04CD-2C42-2B42-B4BB-F3B12C714C64}"/>
              </a:ext>
            </a:extLst>
          </p:cNvPr>
          <p:cNvSpPr>
            <a:spLocks noGrp="1"/>
          </p:cNvSpPr>
          <p:nvPr>
            <p:ph type="sldNum" sz="quarter" idx="12"/>
          </p:nvPr>
        </p:nvSpPr>
        <p:spPr/>
        <p:txBody>
          <a:bodyPr/>
          <a:lstStyle/>
          <a:p>
            <a:fld id="{93CB7317-004E-4852-AB2D-763CD5EF10CF}" type="slidenum">
              <a:rPr lang="tr-TR" smtClean="0"/>
              <a:t>9</a:t>
            </a:fld>
            <a:endParaRPr lang="tr-TR"/>
          </a:p>
        </p:txBody>
      </p:sp>
      <p:sp>
        <p:nvSpPr>
          <p:cNvPr id="13" name="Metin Yer Tutucusu 6">
            <a:extLst>
              <a:ext uri="{FF2B5EF4-FFF2-40B4-BE49-F238E27FC236}">
                <a16:creationId xmlns:a16="http://schemas.microsoft.com/office/drawing/2014/main" id="{7F18BC5D-A442-D79B-9E64-6AE95EC5140C}"/>
              </a:ext>
            </a:extLst>
          </p:cNvPr>
          <p:cNvSpPr txBox="1">
            <a:spLocks/>
          </p:cNvSpPr>
          <p:nvPr/>
        </p:nvSpPr>
        <p:spPr>
          <a:xfrm>
            <a:off x="834039" y="5853112"/>
            <a:ext cx="4838793" cy="685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pPr>
            <a:r>
              <a:rPr lang="tr-TR" sz="1000" i="1" dirty="0">
                <a:solidFill>
                  <a:srgbClr val="888888"/>
                </a:solidFill>
                <a:latin typeface="Calibri" panose="020F0502020204030204" pitchFamily="34" charset="0"/>
                <a:cs typeface="Calibri" panose="020F0502020204030204" pitchFamily="34" charset="0"/>
              </a:rPr>
              <a:t>Çoban, M., Esatoğlu, A., İzgi, Mustafa., Türkiye’de evde sağlık ve bakım hizmetleri uygulamalarının mevzuat içindeki tarihsel değişimi  Türkiye Biyoetik Dergisi, (2014) </a:t>
            </a:r>
            <a:r>
              <a:rPr lang="tr-TR" sz="1000" i="1" dirty="0" err="1">
                <a:solidFill>
                  <a:srgbClr val="888888"/>
                </a:solidFill>
                <a:latin typeface="Calibri" panose="020F0502020204030204" pitchFamily="34" charset="0"/>
                <a:cs typeface="Calibri" panose="020F0502020204030204" pitchFamily="34" charset="0"/>
              </a:rPr>
              <a:t>Vol</a:t>
            </a:r>
            <a:r>
              <a:rPr lang="tr-TR" sz="1000" i="1" dirty="0">
                <a:solidFill>
                  <a:srgbClr val="888888"/>
                </a:solidFill>
                <a:latin typeface="Calibri" panose="020F0502020204030204" pitchFamily="34" charset="0"/>
                <a:cs typeface="Calibri" panose="020F0502020204030204" pitchFamily="34" charset="0"/>
              </a:rPr>
              <a:t>. 1, No. 3, 154-76</a:t>
            </a:r>
            <a:endParaRPr lang="tr-TR" sz="1000" i="1" dirty="0">
              <a:latin typeface="Calibri" panose="020F0502020204030204" pitchFamily="34" charset="0"/>
              <a:cs typeface="Calibri" panose="020F0502020204030204" pitchFamily="34" charset="0"/>
            </a:endParaRPr>
          </a:p>
          <a:p>
            <a:br>
              <a:rPr lang="tr-TR" sz="1000" i="1" dirty="0">
                <a:latin typeface="Calibri" panose="020F0502020204030204" pitchFamily="34" charset="0"/>
                <a:cs typeface="Calibri" panose="020F0502020204030204" pitchFamily="34" charset="0"/>
              </a:rPr>
            </a:br>
            <a:endParaRPr lang="tr-TR" sz="1000" i="1" dirty="0">
              <a:latin typeface="Calibri" panose="020F0502020204030204" pitchFamily="34" charset="0"/>
              <a:cs typeface="Calibri" panose="020F0502020204030204" pitchFamily="34" charset="0"/>
            </a:endParaRPr>
          </a:p>
        </p:txBody>
      </p:sp>
      <p:sp>
        <p:nvSpPr>
          <p:cNvPr id="16" name="Başlık 1">
            <a:extLst>
              <a:ext uri="{FF2B5EF4-FFF2-40B4-BE49-F238E27FC236}">
                <a16:creationId xmlns:a16="http://schemas.microsoft.com/office/drawing/2014/main" id="{9E498612-6E2F-80F5-A7C5-A5F4AABCF36B}"/>
              </a:ext>
            </a:extLst>
          </p:cNvPr>
          <p:cNvSpPr>
            <a:spLocks noGrp="1"/>
          </p:cNvSpPr>
          <p:nvPr>
            <p:ph type="title"/>
          </p:nvPr>
        </p:nvSpPr>
        <p:spPr>
          <a:xfrm>
            <a:off x="1287316" y="2970877"/>
            <a:ext cx="3932237" cy="1600200"/>
          </a:xfrm>
        </p:spPr>
        <p:txBody>
          <a:bodyPr>
            <a:noAutofit/>
          </a:bodyPr>
          <a:lstStyle/>
          <a:p>
            <a:pPr algn="ctr"/>
            <a:r>
              <a:rPr lang="tr-TR" sz="4000" b="1" dirty="0">
                <a:latin typeface="Arial" panose="020B0604020202020204" pitchFamily="34" charset="0"/>
                <a:cs typeface="Arial" panose="020B0604020202020204" pitchFamily="34" charset="0"/>
              </a:rPr>
              <a:t>TÜRKİYE’DE EVDE BAKIM HİZMETLERİ TARİHÇESİ</a:t>
            </a:r>
          </a:p>
        </p:txBody>
      </p:sp>
      <p:pic>
        <p:nvPicPr>
          <p:cNvPr id="26" name="Resim 25" descr="metin, ekran görüntüsü, doküman, belge, yazı tipi içeren bir resim&#10;&#10;Açıklama otomatik olarak oluşturuldu">
            <a:extLst>
              <a:ext uri="{FF2B5EF4-FFF2-40B4-BE49-F238E27FC236}">
                <a16:creationId xmlns:a16="http://schemas.microsoft.com/office/drawing/2014/main" id="{728679C1-C1A3-0007-8A96-535E89550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2675" y="431014"/>
            <a:ext cx="4742009" cy="5925336"/>
          </a:xfrm>
          <a:prstGeom prst="rect">
            <a:avLst/>
          </a:prstGeom>
        </p:spPr>
      </p:pic>
    </p:spTree>
    <p:extLst>
      <p:ext uri="{BB962C8B-B14F-4D97-AF65-F5344CB8AC3E}">
        <p14:creationId xmlns:p14="http://schemas.microsoft.com/office/powerpoint/2010/main" val="409813149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1592</TotalTime>
  <Words>5203</Words>
  <Application>Microsoft Office PowerPoint</Application>
  <PresentationFormat>Geniş ekran</PresentationFormat>
  <Paragraphs>521</Paragraphs>
  <Slides>56</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56</vt:i4>
      </vt:variant>
    </vt:vector>
  </HeadingPairs>
  <TitlesOfParts>
    <vt:vector size="66" baseType="lpstr">
      <vt:lpstr>Aptos</vt:lpstr>
      <vt:lpstr>Aptos Display</vt:lpstr>
      <vt:lpstr>Arial</vt:lpstr>
      <vt:lpstr>Calibri</vt:lpstr>
      <vt:lpstr>inherit</vt:lpstr>
      <vt:lpstr>Noto Sans Symbols</vt:lpstr>
      <vt:lpstr>Roboto</vt:lpstr>
      <vt:lpstr>Times New Roman</vt:lpstr>
      <vt:lpstr>Wingdings</vt:lpstr>
      <vt:lpstr>Office Teması</vt:lpstr>
      <vt:lpstr>EVDE BAKIM HİZMETLERİ</vt:lpstr>
      <vt:lpstr>SUNUM PLANI</vt:lpstr>
      <vt:lpstr>TANIM</vt:lpstr>
      <vt:lpstr>KISA SÜRELİ BAKIM HİZMETLERİ</vt:lpstr>
      <vt:lpstr>UZUN SÜRELİ BAKIM HİZMETLERİ</vt:lpstr>
      <vt:lpstr>UZMANLIK DÜZEYİNDE(FORMAL CARE) VERİLEN EVDE BAKIM HİZMETLERİ</vt:lpstr>
      <vt:lpstr>UZMANLIK DÜZEYİNDE(FORMAL CARE) VERİLEN EVDE BAKIM HİZMETLERİ</vt:lpstr>
      <vt:lpstr>TÜRKİYE’DE EVDE BAKIM HİZMETLERİ TARİHÇESİ</vt:lpstr>
      <vt:lpstr>TÜRKİYE’DE EVDE BAKIM HİZMETLERİ TARİHÇESİ</vt:lpstr>
      <vt:lpstr>KİMLER FAYDALANABİLİR?</vt:lpstr>
      <vt:lpstr>KİMLER FAYDALANABİLİR?</vt:lpstr>
      <vt:lpstr>PowerPoint Sunusu</vt:lpstr>
      <vt:lpstr>TÜİK YAŞLI NÜFUS VERİLERİ</vt:lpstr>
      <vt:lpstr>PowerPoint Sunusu</vt:lpstr>
      <vt:lpstr>PowerPoint Sunusu</vt:lpstr>
      <vt:lpstr>TÜRKİYE’DE EVDE BAKIM HİZMETLERİ MEVZUAT YAPISI</vt:lpstr>
      <vt:lpstr>TÜRKİYE’DE EVDE BAKIM HİZMETLERİ MEVZUAT YAPISI</vt:lpstr>
      <vt:lpstr>SAĞLIK BAKANLIĞI EVDE SAĞLIK HİZMETLERİ</vt:lpstr>
      <vt:lpstr>SAĞLIK BAKANLIĞI EVDE SAĞLIK HİZMETLERİ</vt:lpstr>
      <vt:lpstr>SAĞLIK BAKANLIĞI EVDE SAĞLIK HİZMETLERİ</vt:lpstr>
      <vt:lpstr>SORUMLU HEKİMİN GÖREV, YETKİ VE SORUMLULUKLARI</vt:lpstr>
      <vt:lpstr>SORUMLU HEKİMİN GÖREV, YETKİ VE SORUMLULUKLARI</vt:lpstr>
      <vt:lpstr>SORUMLU HEKİMİN GÖREV, YETKİ VE SORUMLULUKLARI</vt:lpstr>
      <vt:lpstr>AİLE HEKİMLİĞİ BİRİMİNİN GÖREV, YETKİ VE SORUMLULUKLARI</vt:lpstr>
      <vt:lpstr>AİLE BİREYİ YA DA BAKICININ ROLÜ</vt:lpstr>
      <vt:lpstr>AİLE BİREYİ YA DA BAKICININ ROLÜ</vt:lpstr>
      <vt:lpstr>SAĞLIKÇININ ROLÜ</vt:lpstr>
      <vt:lpstr>SAĞLIKÇININ ROLÜ</vt:lpstr>
      <vt:lpstr>SAĞLIK BAKANLIĞI EVDE SAĞLIK HİZMETLERİ</vt:lpstr>
      <vt:lpstr>SAĞLIK BAKANLIĞI EVDE SAĞLIK HİZMETLERİ</vt:lpstr>
      <vt:lpstr>PowerPoint Sunusu</vt:lpstr>
      <vt:lpstr>PowerPoint Sunusu</vt:lpstr>
      <vt:lpstr>PowerPoint Sunusu</vt:lpstr>
      <vt:lpstr>SAĞLIK BAKANLIĞI EVDE SAĞLIK HİZMETLERİ</vt:lpstr>
      <vt:lpstr>SAĞLIK BAKANLIĞI EVDE SAĞLIK HİZMETLERİ</vt:lpstr>
      <vt:lpstr>BİRİM AÇILMASI VE TESCİLİ</vt:lpstr>
      <vt:lpstr>SAĞLIK BAKANLIĞI EVDE SAĞLIK HİZMETLERİ</vt:lpstr>
      <vt:lpstr>ESKOM</vt:lpstr>
      <vt:lpstr>PowerPoint Sunusu</vt:lpstr>
      <vt:lpstr>PowerPoint Sunusu</vt:lpstr>
      <vt:lpstr>PowerPoint Sunusu</vt:lpstr>
      <vt:lpstr>PowerPoint Sunusu</vt:lpstr>
      <vt:lpstr>PowerPoint Sunusu</vt:lpstr>
      <vt:lpstr>PowerPoint Sunusu</vt:lpstr>
      <vt:lpstr>EVDE BAKIM HİZMETLERİNİN OLUMLU YÖNLERİ</vt:lpstr>
      <vt:lpstr>PowerPoint Sunusu</vt:lpstr>
      <vt:lpstr>EVDE BAKIM HİZMETLERİNİN OLUMSUZ YÖNLERİ</vt:lpstr>
      <vt:lpstr>PowerPoint Sunusu</vt:lpstr>
      <vt:lpstr>EVDE BAKIM HİZMETLERİNDE KARŞILAŞILAN GÜÇLÜKLER</vt:lpstr>
      <vt:lpstr>EVDE BAKIM HİZMETLERİNDE KARŞILAŞILAN GÜÇLÜKLER</vt:lpstr>
      <vt:lpstr>EVDE BAKIM HİZMETLERİNDE KARŞILAŞILAN GÜÇLÜKLER</vt:lpstr>
      <vt:lpstr>EVDE BAKIM HİZMETLERİNDE KARŞILAŞILAN GÜÇLÜKLER</vt:lpstr>
      <vt:lpstr>SONUÇ</vt:lpstr>
      <vt:lpstr>KAYNAKLAR</vt:lpstr>
      <vt:lpstr>KAYNAKLAR</vt:lpstr>
      <vt:lpstr>Dinlediğiniz İçin 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EVDE BAKIM HİZMETLERİ</dc:title>
  <dc:creator>Ali Ulvi DERMENCİ</dc:creator>
  <cp:lastModifiedBy>Ali Ulvi DERMENCİ</cp:lastModifiedBy>
  <cp:revision>16</cp:revision>
  <dcterms:created xsi:type="dcterms:W3CDTF">2024-02-19T11:09:33Z</dcterms:created>
  <dcterms:modified xsi:type="dcterms:W3CDTF">2024-03-15T10:02:41Z</dcterms:modified>
</cp:coreProperties>
</file>