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69" r:id="rId5"/>
    <p:sldId id="274" r:id="rId6"/>
    <p:sldId id="268" r:id="rId7"/>
    <p:sldId id="267" r:id="rId8"/>
    <p:sldId id="261" r:id="rId9"/>
    <p:sldId id="272" r:id="rId10"/>
    <p:sldId id="271" r:id="rId11"/>
    <p:sldId id="275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7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53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4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46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76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080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22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85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92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9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0838C2-69F6-4DDC-8D63-54BD06BDDAAE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D05A71-D7FA-49CC-A45C-33366F91F0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7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67253-09AD-8357-CC51-A37384E3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2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SAĞLIKLI HAYAT MERKEZİ AYAĞINIZA GELDİ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CEFE05-BAE3-1052-036B-BADD7BDD5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Tarih: 15.03.2024-15.04.2024</a:t>
            </a:r>
          </a:p>
          <a:p>
            <a:r>
              <a:rPr lang="tr-TR" sz="2000" dirty="0"/>
              <a:t>Hazırlayanlar: </a:t>
            </a:r>
          </a:p>
          <a:p>
            <a:r>
              <a:rPr lang="tr-TR" sz="2000" dirty="0"/>
              <a:t>Doğukan Beyaz</a:t>
            </a:r>
          </a:p>
          <a:p>
            <a:r>
              <a:rPr lang="tr-TR" sz="2000" dirty="0"/>
              <a:t>Baransel Demir</a:t>
            </a:r>
          </a:p>
          <a:p>
            <a:r>
              <a:rPr lang="tr-TR" sz="2000" dirty="0"/>
              <a:t>Yağmur Korkmaz</a:t>
            </a:r>
          </a:p>
          <a:p>
            <a:r>
              <a:rPr lang="tr-TR" sz="2000" dirty="0"/>
              <a:t>Mehmet Fatih Ayhan</a:t>
            </a:r>
          </a:p>
        </p:txBody>
      </p:sp>
    </p:spTree>
    <p:extLst>
      <p:ext uri="{BB962C8B-B14F-4D97-AF65-F5344CB8AC3E}">
        <p14:creationId xmlns:p14="http://schemas.microsoft.com/office/powerpoint/2010/main" val="32685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831D5B2-68E1-FAEE-DD41-025BB19FD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2360"/>
            <a:ext cx="4351338" cy="43513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E37EB46-4B9F-4539-4977-E2B7A3F54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4" y="945178"/>
            <a:ext cx="5708780" cy="5708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78060E-7CF7-DD24-8871-3D6C792B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C5ADDC-4753-14A5-EF60-E08A78EE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85D84A5-BE7F-DBCA-5411-4268A2E2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5625"/>
            <a:ext cx="7119257" cy="39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2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AB96F-0DF0-46B5-A2E9-13AB48C0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Proje olumlu yönleri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DBEBCF-F4AB-3F35-1191-A6302747A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Koruyucu sağlık hizmetlerine toplumun daha kolay ve maliyet efektif şekilde ulaşabilmesi</a:t>
            </a:r>
          </a:p>
          <a:p>
            <a:r>
              <a:rPr lang="tr-TR" dirty="0">
                <a:solidFill>
                  <a:schemeClr val="tx1"/>
                </a:solidFill>
              </a:rPr>
              <a:t>Bilgilendirme ve eğitim ve farkındalık çalışmalarına katkıda bulunması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90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Proje Kısıtlılıkları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Sınırlı Kapasite: Sınırlı sayıda kişiye hizmet verebilirler.</a:t>
            </a:r>
          </a:p>
          <a:p>
            <a:r>
              <a:rPr lang="tr-TR" dirty="0">
                <a:solidFill>
                  <a:schemeClr val="tx1"/>
                </a:solidFill>
              </a:rPr>
              <a:t>Teknolojik Altyapı: </a:t>
            </a:r>
            <a:r>
              <a:rPr lang="tr-TR" dirty="0" err="1">
                <a:solidFill>
                  <a:schemeClr val="tx1"/>
                </a:solidFill>
              </a:rPr>
              <a:t>Tırların</a:t>
            </a:r>
            <a:r>
              <a:rPr lang="tr-TR" dirty="0">
                <a:solidFill>
                  <a:schemeClr val="tx1"/>
                </a:solidFill>
              </a:rPr>
              <a:t> mobil yapısı, bazı teknolojik altyapı eksikliklerine neden olabilir. Bu durum, bazı testlerin </a:t>
            </a:r>
            <a:r>
              <a:rPr lang="tr-TR" dirty="0" err="1">
                <a:solidFill>
                  <a:schemeClr val="tx1"/>
                </a:solidFill>
              </a:rPr>
              <a:t>tırlarda</a:t>
            </a:r>
            <a:r>
              <a:rPr lang="tr-TR" dirty="0">
                <a:solidFill>
                  <a:schemeClr val="tx1"/>
                </a:solidFill>
              </a:rPr>
              <a:t> uygulanmasını zorlaştırabilir.</a:t>
            </a:r>
          </a:p>
          <a:p>
            <a:r>
              <a:rPr lang="tr-TR" dirty="0">
                <a:solidFill>
                  <a:schemeClr val="tx1"/>
                </a:solidFill>
              </a:rPr>
              <a:t>Dönemsel Hizmet</a:t>
            </a:r>
            <a:r>
              <a:rPr lang="tr-TR" b="1" dirty="0">
                <a:solidFill>
                  <a:schemeClr val="tx1"/>
                </a:solidFill>
              </a:rPr>
              <a:t>:</a:t>
            </a:r>
            <a:r>
              <a:rPr lang="tr-TR" dirty="0">
                <a:solidFill>
                  <a:schemeClr val="tx1"/>
                </a:solidFill>
              </a:rPr>
              <a:t> Sürekli ve kesintisiz bir hizmet sunma imkanını güçlüğü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Sürdürülebilir Kalkınma Hedefleri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6891CE-0776-6F58-D62B-1EB0F5DC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97" y="1144488"/>
            <a:ext cx="8287047" cy="5107020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563C8DE-CD05-204B-97A0-0A40FDF974E2}"/>
              </a:ext>
            </a:extLst>
          </p:cNvPr>
          <p:cNvSpPr/>
          <p:nvPr/>
        </p:nvSpPr>
        <p:spPr>
          <a:xfrm>
            <a:off x="4338735" y="2034073"/>
            <a:ext cx="1408922" cy="12596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266172-10E1-3C07-ED12-2B720420A453}"/>
              </a:ext>
            </a:extLst>
          </p:cNvPr>
          <p:cNvSpPr/>
          <p:nvPr/>
        </p:nvSpPr>
        <p:spPr>
          <a:xfrm>
            <a:off x="5569644" y="3293706"/>
            <a:ext cx="1296955" cy="11663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86A44E-4175-01F0-ADFA-695C60A5BF00}"/>
              </a:ext>
            </a:extLst>
          </p:cNvPr>
          <p:cNvSpPr/>
          <p:nvPr/>
        </p:nvSpPr>
        <p:spPr>
          <a:xfrm>
            <a:off x="6866599" y="3293706"/>
            <a:ext cx="1278294" cy="12409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C57A54A-A3DB-5FD8-C4AF-EC41CE278FEB}"/>
              </a:ext>
            </a:extLst>
          </p:cNvPr>
          <p:cNvSpPr txBox="1"/>
          <p:nvPr/>
        </p:nvSpPr>
        <p:spPr>
          <a:xfrm>
            <a:off x="2778190" y="606622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https://www.undp.org/tr/turkiye/projects/surdurulebilir-kalkinma-amaclari-yatirim-inisiyatifi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HSGM Birimler</a:t>
            </a:r>
          </a:p>
        </p:txBody>
      </p:sp>
      <p:pic>
        <p:nvPicPr>
          <p:cNvPr id="4" name="Google Shape;307;p15">
            <a:extLst>
              <a:ext uri="{FF2B5EF4-FFF2-40B4-BE49-F238E27FC236}">
                <a16:creationId xmlns:a16="http://schemas.microsoft.com/office/drawing/2014/main" id="{A27DD3A8-B87E-0D98-D142-5BFF33E1B5E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194320" y="1650855"/>
            <a:ext cx="8921384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FF434C-392D-3CC6-FAAE-6D5C4ACA5175}"/>
              </a:ext>
            </a:extLst>
          </p:cNvPr>
          <p:cNvSpPr/>
          <p:nvPr/>
        </p:nvSpPr>
        <p:spPr>
          <a:xfrm>
            <a:off x="1399592" y="2360645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1AE6EE-D199-A71C-5AEB-F23A85FF58C6}"/>
              </a:ext>
            </a:extLst>
          </p:cNvPr>
          <p:cNvSpPr/>
          <p:nvPr/>
        </p:nvSpPr>
        <p:spPr>
          <a:xfrm>
            <a:off x="1496008" y="2865430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54E8AB-03E8-4E69-DF82-9DCEA37715FE}"/>
              </a:ext>
            </a:extLst>
          </p:cNvPr>
          <p:cNvSpPr/>
          <p:nvPr/>
        </p:nvSpPr>
        <p:spPr>
          <a:xfrm>
            <a:off x="7277876" y="2326433"/>
            <a:ext cx="1959428" cy="49607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19EC0-5411-D135-5982-31884861618C}"/>
              </a:ext>
            </a:extLst>
          </p:cNvPr>
          <p:cNvSpPr/>
          <p:nvPr/>
        </p:nvSpPr>
        <p:spPr>
          <a:xfrm>
            <a:off x="5271795" y="2343539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69AAE8-44FA-7465-3208-D393EE9EA421}"/>
              </a:ext>
            </a:extLst>
          </p:cNvPr>
          <p:cNvSpPr/>
          <p:nvPr/>
        </p:nvSpPr>
        <p:spPr>
          <a:xfrm>
            <a:off x="3359020" y="2326433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8B828D-5ED4-64A6-96AD-9D81223B5693}"/>
              </a:ext>
            </a:extLst>
          </p:cNvPr>
          <p:cNvSpPr/>
          <p:nvPr/>
        </p:nvSpPr>
        <p:spPr>
          <a:xfrm>
            <a:off x="5318448" y="5126111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D4DF51-3339-ED29-EF57-E5E048B14AEC}"/>
              </a:ext>
            </a:extLst>
          </p:cNvPr>
          <p:cNvSpPr/>
          <p:nvPr/>
        </p:nvSpPr>
        <p:spPr>
          <a:xfrm>
            <a:off x="7277876" y="4511012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3E20B5-9F00-86B6-3D72-082263FF49F7}"/>
              </a:ext>
            </a:extLst>
          </p:cNvPr>
          <p:cNvSpPr/>
          <p:nvPr/>
        </p:nvSpPr>
        <p:spPr>
          <a:xfrm>
            <a:off x="5240691" y="4511012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A0431-BB43-2923-06AD-E2967FD4304A}"/>
              </a:ext>
            </a:extLst>
          </p:cNvPr>
          <p:cNvSpPr/>
          <p:nvPr/>
        </p:nvSpPr>
        <p:spPr>
          <a:xfrm>
            <a:off x="7277876" y="3984480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01C32A-B47E-D520-0B61-C0C8EA8E545F}"/>
              </a:ext>
            </a:extLst>
          </p:cNvPr>
          <p:cNvSpPr/>
          <p:nvPr/>
        </p:nvSpPr>
        <p:spPr>
          <a:xfrm>
            <a:off x="5253133" y="4042926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EE8599-FABE-C883-4739-C498BE863D4D}"/>
              </a:ext>
            </a:extLst>
          </p:cNvPr>
          <p:cNvSpPr/>
          <p:nvPr/>
        </p:nvSpPr>
        <p:spPr>
          <a:xfrm>
            <a:off x="3293705" y="4057901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3DED0F-6A21-2C84-C625-15346C3BC1D0}"/>
              </a:ext>
            </a:extLst>
          </p:cNvPr>
          <p:cNvSpPr/>
          <p:nvPr/>
        </p:nvSpPr>
        <p:spPr>
          <a:xfrm>
            <a:off x="1334278" y="4100465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B7284E-018F-CDE5-859F-EF4C372EE562}"/>
              </a:ext>
            </a:extLst>
          </p:cNvPr>
          <p:cNvSpPr/>
          <p:nvPr/>
        </p:nvSpPr>
        <p:spPr>
          <a:xfrm>
            <a:off x="1399592" y="3456368"/>
            <a:ext cx="1959428" cy="41054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Kaynakça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Akkuş, İ., Yıldız, E. A., Karaoğlan, İ., Altıparmak, F. (2023). Kırsal alanlarda gezici sağlık hizmeti planlaması: Karma kayıttan kayıta gezinti algoritması. Gazi Üniversitesi Mühendislik Mimarlık Fakültesi Dergisi, 39(1), 593-606. https://doi.org/10.17341/gazimmfd.1218090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CC6B7E-4B89-F21A-3D1B-6F0C1DC9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Projenin Amacı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DE8B3C-C205-0F31-3BB4-A6678D96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Sağlıklı Hayat Merkezi bilinirliğini arttırmak.</a:t>
            </a:r>
          </a:p>
          <a:p>
            <a:r>
              <a:rPr lang="tr-TR" dirty="0">
                <a:solidFill>
                  <a:schemeClr val="tx1"/>
                </a:solidFill>
              </a:rPr>
              <a:t>Toplumun koruyucu sağlık hizmetlerine ulaşımını kolaylaştırmak.</a:t>
            </a:r>
          </a:p>
          <a:p>
            <a:r>
              <a:rPr lang="tr-TR" dirty="0">
                <a:solidFill>
                  <a:schemeClr val="tx1"/>
                </a:solidFill>
              </a:rPr>
              <a:t>Kırsal kesimde de hizmet sunabilmek.</a:t>
            </a:r>
          </a:p>
        </p:txBody>
      </p:sp>
    </p:spTree>
    <p:extLst>
      <p:ext uri="{BB962C8B-B14F-4D97-AF65-F5344CB8AC3E}">
        <p14:creationId xmlns:p14="http://schemas.microsoft.com/office/powerpoint/2010/main" val="77474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A0EAE-3CBE-4948-D452-599A6DAF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Hedef Kitle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C0EBAD-6A99-F234-EFA0-35B8B39CE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Sağlıklı hayat merkezini bilmeyen ve sağlıklı hayat merkezine ulaşım zorluğu yaşayan insanlar</a:t>
            </a:r>
          </a:p>
        </p:txBody>
      </p:sp>
    </p:spTree>
    <p:extLst>
      <p:ext uri="{BB962C8B-B14F-4D97-AF65-F5344CB8AC3E}">
        <p14:creationId xmlns:p14="http://schemas.microsoft.com/office/powerpoint/2010/main" val="377221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9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0" i="0" dirty="0">
              <a:solidFill>
                <a:srgbClr val="111111"/>
              </a:solidFill>
              <a:effectLst/>
              <a:cs typeface="Calibri" panose="020F0502020204030204" pitchFamily="34" charset="0"/>
            </a:endParaRPr>
          </a:p>
          <a:p>
            <a:r>
              <a:rPr lang="tr-TR" b="0" i="0" dirty="0">
                <a:solidFill>
                  <a:srgbClr val="111111"/>
                </a:solidFill>
                <a:effectLst/>
                <a:cs typeface="Calibri" panose="020F0502020204030204" pitchFamily="34" charset="0"/>
              </a:rPr>
              <a:t>Nüfusun seyrek olduğu yerleşim yerlerinde kapsamlı sağlık tesisleri kurmanın ekonomik olarak sürdürülebilir olmaması, devletlerin vatandaşlarının sağlık hizmetlerine eşit erişimini sağlamakla yükümlü olması sağlık hizmeti sunumunda farklı arayışlara neden olmuştur.</a:t>
            </a:r>
          </a:p>
          <a:p>
            <a:r>
              <a:rPr lang="tr-TR" dirty="0">
                <a:solidFill>
                  <a:schemeClr val="tx1"/>
                </a:solidFill>
              </a:rPr>
              <a:t>Sağlık hizmetlerine erişilebilirliği artırmak ve tüm vatandaşların birinci basamak sağlık hizmetlerinden eşit şekilde yararlanmasını sağlamak amacıyla tüm dünyada gezici sağlık, evde sağlık, yerinde sağlık hizmetleri uygulanmaktadır. </a:t>
            </a:r>
            <a:endParaRPr lang="tr-TR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4879E05-B775-6CD0-DE75-6A806C6FFB34}"/>
              </a:ext>
            </a:extLst>
          </p:cNvPr>
          <p:cNvSpPr txBox="1"/>
          <p:nvPr/>
        </p:nvSpPr>
        <p:spPr>
          <a:xfrm>
            <a:off x="838200" y="5957047"/>
            <a:ext cx="9812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Akkuş, İ., Yıldız, E. A., Karaoğlan, İ., Altıparmak, F. (2023). Kırsal alanlarda gezici sağlık hizmeti planlaması: Karma kayıttan kayıta gezinti algoritması. Gazi Üniversitesi Mühendislik Mimarlık Fakültesi Dergisi, 39(1), 593-606. https://doi.org/10.17341/gazimmfd.1218090</a:t>
            </a:r>
          </a:p>
          <a:p>
            <a:pPr algn="l"/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59622D-7145-1203-3DA9-410B187A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8D9634-8FB5-06DD-7310-A1CF48BF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chemeClr val="tx1"/>
                </a:solidFill>
              </a:rPr>
              <a:t>Sağlık hizmeti sunumunda yapılan sürdürülebilirlik çalışmaları ise sağlık tesislerinde verilen hizmetin yeterli olmadığını ve hizmetin bireylere ulaştırılması gerektiğini göstermiştir.</a:t>
            </a:r>
          </a:p>
          <a:p>
            <a:r>
              <a:rPr lang="tr-TR" dirty="0">
                <a:solidFill>
                  <a:schemeClr val="tx1"/>
                </a:solidFill>
              </a:rPr>
              <a:t> Çalışmalar, yaşlanan nüfusun sağlık hizmeti ihtiyaçlarını sağlık tesislerinde sunulan hizmetle karşılamakta zorlanacaklarını ortaya koymuştur.</a:t>
            </a:r>
          </a:p>
          <a:p>
            <a:r>
              <a:rPr lang="tr-TR" dirty="0">
                <a:solidFill>
                  <a:schemeClr val="tx1"/>
                </a:solidFill>
              </a:rPr>
              <a:t> Ayrıca, kırsal alanda kurulan kapsamlı sağlık tesislerinin ekonomik olarak sürdürülebilir olmadığı ve alternatif hizmet modellerinin geliştirilmesi gerekliliği de ortaya çıkmıştır.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44F1E78-98A0-2783-4F09-2328AE2F3323}"/>
              </a:ext>
            </a:extLst>
          </p:cNvPr>
          <p:cNvSpPr txBox="1"/>
          <p:nvPr/>
        </p:nvSpPr>
        <p:spPr>
          <a:xfrm>
            <a:off x="1113303" y="6125135"/>
            <a:ext cx="10108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Akkuş, İ., Yıldız, E. A., Karaoğlan, İ., Altıparmak, F. (2023). Kırsal alanlarda gezici sağlık hizmeti planlaması: Karma kayıttan kayıta gezinti algoritması. Gazi Üniversitesi Mühendislik Mimarlık Fakültesi Dergisi, 39(1), 593-606. https://doi.org/10.17341/gazimmfd.1218090</a:t>
            </a: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99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chemeClr val="tx1"/>
                </a:solidFill>
              </a:rPr>
              <a:t>Sağlık Tarama </a:t>
            </a:r>
            <a:r>
              <a:rPr lang="tr-TR" sz="2700" b="1" dirty="0" err="1">
                <a:solidFill>
                  <a:schemeClr val="tx1"/>
                </a:solidFill>
              </a:rPr>
              <a:t>Tırları</a:t>
            </a:r>
            <a:r>
              <a:rPr lang="tr-TR" sz="2700" b="1" dirty="0">
                <a:solidFill>
                  <a:schemeClr val="tx1"/>
                </a:solidFill>
              </a:rPr>
              <a:t>:</a:t>
            </a:r>
            <a:r>
              <a:rPr lang="tr-TR" sz="2700" dirty="0">
                <a:solidFill>
                  <a:schemeClr val="tx1"/>
                </a:solidFill>
              </a:rPr>
              <a:t> Bazı ülkelerde genel sağlık taramaları için mobil tarama </a:t>
            </a:r>
            <a:r>
              <a:rPr lang="tr-TR" sz="2700" dirty="0" err="1">
                <a:solidFill>
                  <a:schemeClr val="tx1"/>
                </a:solidFill>
              </a:rPr>
              <a:t>tırları</a:t>
            </a:r>
            <a:r>
              <a:rPr lang="tr-TR" sz="2700" dirty="0">
                <a:solidFill>
                  <a:schemeClr val="tx1"/>
                </a:solidFill>
              </a:rPr>
              <a:t> kullanılmaktadır. Bu tırlar, kan basıncı ölçümü, kolesterol testi, diyabet taraması gibi temel sağlık taramalarını gerçekleştirirler.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074" name="AutoShape 2" descr="The Health Wagon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4 Resim" descr="h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994" y="1739300"/>
            <a:ext cx="10972800" cy="48514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Proje Tanıtımı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Psikolog, fizyoterapist, diyetisyen,sosyal çalışmacının yer aldığı KETEM </a:t>
            </a:r>
            <a:r>
              <a:rPr lang="tr-TR" dirty="0" err="1">
                <a:solidFill>
                  <a:schemeClr val="tx1"/>
                </a:solidFill>
              </a:rPr>
              <a:t>tırı</a:t>
            </a:r>
            <a:r>
              <a:rPr lang="tr-TR" dirty="0">
                <a:solidFill>
                  <a:schemeClr val="tx1"/>
                </a:solidFill>
              </a:rPr>
              <a:t> benzeri gezici sağlık hizmeti</a:t>
            </a:r>
          </a:p>
          <a:p>
            <a:r>
              <a:rPr lang="tr-TR" dirty="0">
                <a:solidFill>
                  <a:schemeClr val="tx1"/>
                </a:solidFill>
              </a:rPr>
              <a:t>Mobil hizmetin tanınırlığı için televizyonda kamu spotu yapılacak. Okullarda tanıtımı yapılacak.  Sosyal medya ve broşürlerle bilgilendirme yapılacak</a:t>
            </a:r>
          </a:p>
          <a:p>
            <a:r>
              <a:rPr lang="tr-TR" dirty="0">
                <a:solidFill>
                  <a:schemeClr val="tx1"/>
                </a:solidFill>
              </a:rPr>
              <a:t>Aile hekimleri ihtiyaç durumunda mobil hizmetteki birime  yönlendirebilecek.</a:t>
            </a:r>
          </a:p>
          <a:p>
            <a:r>
              <a:rPr lang="tr-TR" dirty="0">
                <a:solidFill>
                  <a:schemeClr val="tx1"/>
                </a:solidFill>
              </a:rPr>
              <a:t>Tıp fakültesi öğrenci toplulukları ile işbirliği yapılacak.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F78574-CE6E-E02A-B65B-FC9A5CAC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B8365E-F349-106F-C2A9-9B0CD2C0E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Bulaşıcı hastalıkları önleme adına hızlı tanı testleri yapılacak.  Çocukluk çağı aşıları yapılabilecek. Risk grubundaki hastalar çağırılarak aşıları yapılacak.</a:t>
            </a:r>
          </a:p>
          <a:p>
            <a:r>
              <a:rPr lang="tr-TR" dirty="0">
                <a:solidFill>
                  <a:schemeClr val="tx1"/>
                </a:solidFill>
              </a:rPr>
              <a:t>Psikolog hizmetleri aralığıyla psikososyal açıdan toplum sağlığı iyileştirilecek</a:t>
            </a:r>
          </a:p>
          <a:p>
            <a:r>
              <a:rPr lang="tr-TR" dirty="0">
                <a:solidFill>
                  <a:schemeClr val="tx1"/>
                </a:solidFill>
              </a:rPr>
              <a:t>Diyetisyen hizmeti aracılığıyla obeziteyi önleme adına diyet ve fiziksel aktivite önemi için risk altındaki grup bilgilendirilecek</a:t>
            </a:r>
          </a:p>
          <a:p>
            <a:r>
              <a:rPr lang="tr-TR" dirty="0">
                <a:solidFill>
                  <a:schemeClr val="tx1"/>
                </a:solidFill>
              </a:rPr>
              <a:t>Fizyoterapist hizmeti ihtiyaç duyan bireylere kişiye özel hareket programı ulaştıracak.</a:t>
            </a:r>
          </a:p>
        </p:txBody>
      </p:sp>
    </p:spTree>
    <p:extLst>
      <p:ext uri="{BB962C8B-B14F-4D97-AF65-F5344CB8AC3E}">
        <p14:creationId xmlns:p14="http://schemas.microsoft.com/office/powerpoint/2010/main" val="288757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26CBE2-C680-46BE-7410-59030FAF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F1500D2-7DFB-37F1-B3C3-AA71DCA7A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1" b="31309"/>
          <a:stretch/>
        </p:blipFill>
        <p:spPr>
          <a:xfrm>
            <a:off x="660918" y="609600"/>
            <a:ext cx="10870163" cy="5747656"/>
          </a:xfrm>
        </p:spPr>
      </p:pic>
    </p:spTree>
    <p:extLst>
      <p:ext uri="{BB962C8B-B14F-4D97-AF65-F5344CB8AC3E}">
        <p14:creationId xmlns:p14="http://schemas.microsoft.com/office/powerpoint/2010/main" val="1110562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132</TotalTime>
  <Words>573</Words>
  <Application>Microsoft Office PowerPoint</Application>
  <PresentationFormat>Geniş ekran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Temel</vt:lpstr>
      <vt:lpstr>SAĞLIKLI HAYAT MERKEZİ AYAĞINIZA GELDİ</vt:lpstr>
      <vt:lpstr>Projenin Amacı</vt:lpstr>
      <vt:lpstr>Hedef Kitle</vt:lpstr>
      <vt:lpstr>PowerPoint Sunusu</vt:lpstr>
      <vt:lpstr>PowerPoint Sunusu</vt:lpstr>
      <vt:lpstr>Sağlık Tarama Tırları: Bazı ülkelerde genel sağlık taramaları için mobil tarama tırları kullanılmaktadır. Bu tırlar, kan basıncı ölçümü, kolesterol testi, diyabet taraması gibi temel sağlık taramalarını gerçekleştirirler.</vt:lpstr>
      <vt:lpstr>Proje Tanıtımı</vt:lpstr>
      <vt:lpstr>PowerPoint Sunusu</vt:lpstr>
      <vt:lpstr>PowerPoint Sunusu</vt:lpstr>
      <vt:lpstr>PowerPoint Sunusu</vt:lpstr>
      <vt:lpstr>PowerPoint Sunusu</vt:lpstr>
      <vt:lpstr>Proje olumlu yönleri</vt:lpstr>
      <vt:lpstr>Proje Kısıtlılıkları</vt:lpstr>
      <vt:lpstr>Sürdürülebilir Kalkınma Hedefleri</vt:lpstr>
      <vt:lpstr>HSGM Birimler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BELGELER</dc:creator>
  <cp:lastModifiedBy>Bilge Çamlık</cp:lastModifiedBy>
  <cp:revision>24</cp:revision>
  <dcterms:created xsi:type="dcterms:W3CDTF">2024-04-02T18:41:51Z</dcterms:created>
  <dcterms:modified xsi:type="dcterms:W3CDTF">2024-04-16T07:25:33Z</dcterms:modified>
</cp:coreProperties>
</file>